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088" r:id="rId4"/>
    <p:sldId id="2089" r:id="rId6"/>
    <p:sldId id="2093" r:id="rId7"/>
    <p:sldId id="2094" r:id="rId8"/>
    <p:sldId id="2119" r:id="rId9"/>
    <p:sldId id="2126" r:id="rId10"/>
    <p:sldId id="2127" r:id="rId11"/>
    <p:sldId id="2128" r:id="rId12"/>
    <p:sldId id="2129" r:id="rId13"/>
    <p:sldId id="2130" r:id="rId14"/>
    <p:sldId id="2138" r:id="rId15"/>
    <p:sldId id="2102" r:id="rId16"/>
    <p:sldId id="2095" r:id="rId17"/>
    <p:sldId id="2096" r:id="rId18"/>
    <p:sldId id="2097" r:id="rId19"/>
    <p:sldId id="2101" r:id="rId20"/>
    <p:sldId id="2131" r:id="rId21"/>
    <p:sldId id="2132" r:id="rId22"/>
    <p:sldId id="2133" r:id="rId23"/>
    <p:sldId id="2134" r:id="rId24"/>
    <p:sldId id="2135" r:id="rId25"/>
    <p:sldId id="2136" r:id="rId26"/>
    <p:sldId id="2137" r:id="rId27"/>
    <p:sldId id="2103" r:id="rId28"/>
    <p:sldId id="2105" r:id="rId29"/>
    <p:sldId id="2106" r:id="rId30"/>
    <p:sldId id="2107" r:id="rId31"/>
    <p:sldId id="2108" r:id="rId32"/>
    <p:sldId id="2104" r:id="rId33"/>
    <p:sldId id="2110" r:id="rId34"/>
    <p:sldId id="2111" r:id="rId35"/>
    <p:sldId id="2112" r:id="rId36"/>
    <p:sldId id="2113" r:id="rId37"/>
    <p:sldId id="2114" r:id="rId38"/>
    <p:sldId id="2115" r:id="rId39"/>
    <p:sldId id="2116" r:id="rId40"/>
    <p:sldId id="2117" r:id="rId41"/>
    <p:sldId id="2099" r:id="rId42"/>
    <p:sldId id="2086" r:id="rId43"/>
  </p:sldIdLst>
  <p:sldSz cx="12192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39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林 谌" initials="" lastIdx="0" clrIdx="0"/>
  <p:cmAuthor id="2" name="administrator" initials="" lastIdx="0" clrIdx="1"/>
  <p:cmAuthor id="3" name="Huanghua Meng" initials="" lastIdx="0" clrIdx="2"/>
  <p:cmAuthor id="4" name="张婷婷" initials="" lastIdx="0" clrIdx="3"/>
  <p:cmAuthor id="5" name="dell" initials="" lastIdx="0" clrIdx="4"/>
  <p:cmAuthor id="6" name="WPS_1679281038" initials="W" lastIdx="0" clrIdx="5"/>
  <p:cmAuthor id="7" name="Li, yang(Evonne)" initials="Ly" lastIdx="0" clrIdx="6"/>
  <p:cmAuthor id="8" name="ZHOU, Desheng" initials="ZD" lastIdx="0" clrIdx="7"/>
  <p:cmAuthor id="9" name="Rui Luo" initials="RL" lastIdx="0" clrIdx="8"/>
  <p:cmAuthor id="10" name="颖琛" initials="颖琛" lastIdx="0" clrIdx="9"/>
  <p:cmAuthor id="11" name="A5640" initials="A" lastIdx="0" clrIdx="10"/>
  <p:cmAuthor id="12" name="Shen Siquan" initials="SS" lastIdx="0" clrIdx="11"/>
  <p:cmAuthor id="13" name="张振华" initials="张" lastIdx="0" clrIdx="12"/>
  <p:cmAuthor id="14" name="唐迎曙" initials="唐" lastIdx="0" clrIdx="13"/>
  <p:cmAuthor id="15" name="李长贵" initials="李" lastIdx="0" clrIdx="14"/>
  <p:cmAuthor id="16" name="Lu, Jun Chao" initials="LJC" lastIdx="0" clrIdx="15"/>
  <p:cmAuthor id="17" name="Luo, Rui" initials="LR" lastIdx="0" clrIdx="16"/>
  <p:cmAuthor id="18" name="Li, Tingye" initials="LT" lastIdx="0" clrIdx="17"/>
  <p:cmAuthor id="19" name="LR Lorry" initials="LL" lastIdx="0" clrIdx="18"/>
  <p:cmAuthor id="20" name="HU, Rui" initials="HR" lastIdx="0" clrIdx="19"/>
  <p:cmAuthor id="21" name="Sun Peipei" initials="SP" lastIdx="0" clrIdx="20"/>
  <p:cmAuthor id="22" name="wu min" initials="wm" lastIdx="0" clrIdx="21"/>
  <p:cmAuthor id="23" name="Wei Li" initials="WL" lastIdx="0" clrIdx="22"/>
  <p:cmAuthor id="24" name="Chen, Yi Xi" initials="CYX" lastIdx="0" clrIdx="2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ECFF"/>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716" autoAdjust="0"/>
  </p:normalViewPr>
  <p:slideViewPr>
    <p:cSldViewPr snapToGrid="0" showGuides="1">
      <p:cViewPr varScale="1">
        <p:scale>
          <a:sx n="85" d="100"/>
          <a:sy n="85" d="100"/>
        </p:scale>
        <p:origin x="533" y="48"/>
      </p:cViewPr>
      <p:guideLst>
        <p:guide orient="horz" pos="1643"/>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image" Target="../media/image6.emf"/><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image" Target="../media/image6.emf"/><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image" Target="../media/image6.emf"/><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image" Target="../media/image6.emf"/><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（n=208）</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76.4</c:v>
                </c:pt>
              </c:numCache>
            </c:numRef>
          </c:val>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74</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临床治愈率，%</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（n=74）</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45.9</c:v>
                </c:pt>
              </c:numCache>
            </c:numRef>
          </c:val>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41.7</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临床治愈率，%</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（n=208）</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28</a:t>
                </a:r>
                <a:r>
                  <a:rPr lang="zh-CN">
                    <a:solidFill>
                      <a:schemeClr val="tx1"/>
                    </a:solidFill>
                  </a:rPr>
                  <a:t>天全因死亡率</a:t>
                </a:r>
                <a:r>
                  <a:rPr lang="en-US">
                    <a:solidFill>
                      <a:schemeClr val="tx1"/>
                    </a:solidFill>
                  </a:rPr>
                  <a:t>，%</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（n=74）</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11</c:v>
                </c:pt>
              </c:numCache>
            </c:numRef>
          </c:val>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19</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28</a:t>
                </a:r>
                <a:r>
                  <a:rPr lang="zh-CN">
                    <a:solidFill>
                      <a:schemeClr val="tx1"/>
                    </a:solidFill>
                  </a:rPr>
                  <a:t>天全因死亡率</a:t>
                </a:r>
                <a:r>
                  <a:rPr lang="en-US">
                    <a:solidFill>
                      <a:schemeClr val="tx1"/>
                    </a:solidFill>
                  </a:rPr>
                  <a:t>，%</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324245543339"/>
          <c:y val="0.100339143845693"/>
          <c:w val="0.693240695003166"/>
          <c:h val="0.75897483957288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Sheet1!$B$2:$B$3</c:f>
              <c:numCache>
                <c:formatCode>0%</c:formatCode>
                <c:ptCount val="2"/>
                <c:pt idx="0">
                  <c:v>0.62</c:v>
                </c:pt>
                <c:pt idx="1">
                  <c:v>0.68</c:v>
                </c:pt>
              </c:numCache>
            </c:numRef>
          </c:val>
        </c:ser>
        <c:ser>
          <c:idx val="1"/>
          <c:order val="1"/>
          <c:tx>
            <c:strRef>
              <c:f>Sheet1!$C$1</c:f>
              <c:strCache>
                <c:ptCount val="1"/>
                <c:pt idx="0">
                  <c:v>多粘菌素E</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Sheet1!$C$2:$C$3</c:f>
              <c:numCache>
                <c:formatCode>0%</c:formatCode>
                <c:ptCount val="2"/>
                <c:pt idx="0">
                  <c:v>0.4</c:v>
                </c:pt>
                <c:pt idx="1">
                  <c:v>0.42</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7"/>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zh-CN"/>
                  <a:t>患者比例（</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1"/>
      </c:valAx>
      <c:spPr>
        <a:noFill/>
        <a:ln>
          <a:noFill/>
        </a:ln>
        <a:effectLst/>
      </c:spPr>
    </c:plotArea>
    <c:legend>
      <c:legendPos val="r"/>
      <c:layout>
        <c:manualLayout>
          <c:xMode val="edge"/>
          <c:yMode val="edge"/>
          <c:x val="0.759957194344958"/>
          <c:y val="0.482396174921192"/>
          <c:w val="0.237797506551146"/>
          <c:h val="0.217914401167834"/>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legend>
    <c:plotVisOnly val="1"/>
    <c:dispBlanksAs val="gap"/>
    <c:showDLblsOverMax val="0"/>
    <c:extLst>
      <c:ext uri="{0b15fc19-7d7d-44ad-8c2d-2c3a37ce22c3}">
        <chartProps xmlns="https://web.wps.cn/et/2018/main" chartId="{ddb18675-b014-428e-ba68-04bb18078e61}"/>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4"/>
          <c:y val="0.049821132792154"/>
          <c:w val="0.822047316761494"/>
          <c:h val="0.807040719636971"/>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dPt>
          <c:dPt>
            <c:idx val="1"/>
            <c:invertIfNegative val="0"/>
            <c:bubble3D val="0"/>
            <c:spPr>
              <a:solidFill>
                <a:schemeClr val="bg1">
                  <a:lumMod val="50000"/>
                </a:schemeClr>
              </a:solidFill>
              <a:ln>
                <a:noFill/>
              </a:ln>
              <a:effectLst/>
            </c:spPr>
          </c:dPt>
          <c:dLbls>
            <c:dLbl>
              <c:idx val="0"/>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19%</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32.3%</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多粘菌素E</c:v>
                </c:pt>
              </c:strCache>
            </c:strRef>
          </c:cat>
          <c:val>
            <c:numRef>
              <c:f>Sheet1!$B$2:$B$3</c:f>
              <c:numCache>
                <c:formatCode>0.00%</c:formatCode>
                <c:ptCount val="2"/>
                <c:pt idx="0">
                  <c:v>0.19</c:v>
                </c:pt>
                <c:pt idx="1">
                  <c:v>0.323</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35"/>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t>28</a:t>
                </a:r>
                <a:r>
                  <a:rPr lang="zh-CN"/>
                  <a:t>天全因死亡率（</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05"/>
      </c:valAx>
      <c:spPr>
        <a:noFill/>
        <a:ln>
          <a:noFill/>
        </a:ln>
        <a:effectLst/>
      </c:spPr>
    </c:plotArea>
    <c:plotVisOnly val="1"/>
    <c:dispBlanksAs val="gap"/>
    <c:showDLblsOverMax val="0"/>
    <c:extLst>
      <c:ext uri="{0b15fc19-7d7d-44ad-8c2d-2c3a37ce22c3}">
        <chartProps xmlns="https://web.wps.cn/et/2018/main" chartId="{884f8b9a-ac96-419a-bcd4-aa1d6678fbbb}"/>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254423986515"/>
          <c:y val="0.049821048170566"/>
          <c:w val="0.83960075243398"/>
          <c:h val="0.807040719636971"/>
        </c:manualLayout>
      </c:layout>
      <c:barChart>
        <c:barDir val="col"/>
        <c:grouping val="clustered"/>
        <c:varyColors val="0"/>
        <c:ser>
          <c:idx val="0"/>
          <c:order val="0"/>
          <c:tx>
            <c:strRef>
              <c:f>Sheet1!$B$1</c:f>
              <c:strCache>
                <c:ptCount val="1"/>
                <c:pt idx="0">
                  <c:v>列1</c:v>
                </c:pt>
              </c:strCache>
            </c:strRef>
          </c:tx>
          <c:spPr>
            <a:solidFill>
              <a:schemeClr val="accent2"/>
            </a:solidFill>
            <a:ln>
              <a:noFill/>
            </a:ln>
            <a:effectLst/>
          </c:spPr>
          <c:invertIfNegative val="0"/>
          <c:dPt>
            <c:idx val="1"/>
            <c:invertIfNegative val="0"/>
            <c:bubble3D val="0"/>
            <c:spPr>
              <a:solidFill>
                <a:schemeClr val="bg1">
                  <a:lumMod val="50000"/>
                </a:schemeClr>
              </a:solidFill>
              <a:ln>
                <a:noFill/>
              </a:ln>
              <a:effectLst/>
            </c:spPr>
          </c:dPt>
          <c:dLbls>
            <c:numFmt formatCode="0%"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多粘菌素E</c:v>
                </c:pt>
              </c:strCache>
            </c:strRef>
          </c:cat>
          <c:val>
            <c:numRef>
              <c:f>Sheet1!$B$2:$B$3</c:f>
              <c:numCache>
                <c:formatCode>0.00%</c:formatCode>
                <c:ptCount val="2"/>
                <c:pt idx="0">
                  <c:v>0.13</c:v>
                </c:pt>
                <c:pt idx="1">
                  <c:v>0.38</c:v>
                </c:pt>
              </c:numCache>
            </c:numRef>
          </c:val>
        </c:ser>
        <c:dLbls>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t>RIFLE</a:t>
                </a:r>
                <a:r>
                  <a:rPr lang="zh-CN"/>
                  <a:t>标准测定的肾毒性</a:t>
                </a:r>
                <a:r>
                  <a:rPr lang="en-US"/>
                  <a:t>(%)</a:t>
                </a:r>
                <a:endParaRPr lang="zh-CN"/>
              </a:p>
            </c:rich>
          </c:tx>
          <c:layout/>
          <c:overlay val="0"/>
          <c:spPr>
            <a:noFill/>
            <a:ln>
              <a:noFill/>
            </a:ln>
            <a:effectLst/>
          </c:spPr>
        </c:title>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05"/>
      </c:valAx>
      <c:spPr>
        <a:noFill/>
        <a:ln>
          <a:noFill/>
        </a:ln>
        <a:effectLst/>
      </c:spPr>
    </c:plotArea>
    <c:plotVisOnly val="1"/>
    <c:dispBlanksAs val="gap"/>
    <c:showDLblsOverMax val="0"/>
    <c:extLst>
      <c:ext uri="{0b15fc19-7d7d-44ad-8c2d-2c3a37ce22c3}">
        <chartProps xmlns="https://web.wps.cn/et/2018/main" chartId="{b6563601-1bd5-459e-ae0b-7595f24ef298}"/>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2DFE3-FF10-304D-BE47-E7C6713C9FBE}" type="datetimeFigureOut">
              <a:rPr kumimoji="1" lang="zh-CN" altLang="en-US" smtClean="0"/>
            </a:fld>
            <a:endParaRPr kumimoji="1"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630CF-B866-FF45-BE7B-AA986585896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noTextEdit="1"/>
          </p:cNvSpPr>
          <p:nvPr>
            <p:ph type="sldImg"/>
          </p:nvPr>
        </p:nvSpPr>
        <p:spPr>
          <a:xfrm>
            <a:off x="685800" y="1143000"/>
            <a:ext cx="5486400" cy="3086100"/>
          </a:xfrm>
          <a:ln>
            <a:solidFill>
              <a:srgbClr val="000000">
                <a:alpha val="100000"/>
              </a:srgbClr>
            </a:solidFill>
            <a:miter lim="800000"/>
          </a:ln>
        </p:spPr>
      </p:sp>
      <p:sp>
        <p:nvSpPr>
          <p:cNvPr id="28674" name="备注占位符 2"/>
          <p:cNvSpPr>
            <a:spLocks noGrp="1"/>
          </p:cNvSpPr>
          <p:nvPr>
            <p:ph type="body" idx="1"/>
          </p:nvPr>
        </p:nvSpPr>
        <p:spPr/>
        <p:txBody>
          <a:bodyPr wrap="square" lIns="91440" tIns="45720" rIns="91440" bIns="45720" anchor="t" anchorCtr="0"/>
          <a:lstStyle/>
          <a:p>
            <a:pPr lvl="0" eaLnBrk="1" hangingPunct="1"/>
            <a:r>
              <a:rPr lang="zh-CN" altLang="en-US"/>
              <a:t>在临床上我们</a:t>
            </a:r>
            <a:r>
              <a:rPr lang="zh-CN" altLang="en-US">
                <a:solidFill>
                  <a:srgbClr val="FFC000"/>
                </a:solidFill>
              </a:rPr>
              <a:t>认为在抗菌药物种类中，对</a:t>
            </a:r>
            <a:r>
              <a:rPr lang="en-US" altLang="zh-CN">
                <a:solidFill>
                  <a:srgbClr val="FFC000"/>
                </a:solidFill>
              </a:rPr>
              <a:t>3</a:t>
            </a:r>
            <a:r>
              <a:rPr lang="zh-CN" altLang="en-US">
                <a:solidFill>
                  <a:srgbClr val="FFC000"/>
                </a:solidFill>
              </a:rPr>
              <a:t>类或</a:t>
            </a:r>
            <a:r>
              <a:rPr lang="en-US" altLang="zh-CN">
                <a:solidFill>
                  <a:srgbClr val="FFC000"/>
                </a:solidFill>
              </a:rPr>
              <a:t>3</a:t>
            </a:r>
            <a:r>
              <a:rPr lang="zh-CN" altLang="en-US">
                <a:solidFill>
                  <a:srgbClr val="FFC000"/>
                </a:solidFill>
              </a:rPr>
              <a:t>类以上，每类至少</a:t>
            </a:r>
            <a:r>
              <a:rPr lang="en-US" altLang="zh-CN">
                <a:solidFill>
                  <a:srgbClr val="FFC000"/>
                </a:solidFill>
              </a:rPr>
              <a:t>1</a:t>
            </a:r>
            <a:r>
              <a:rPr lang="zh-CN" altLang="en-US">
                <a:solidFill>
                  <a:srgbClr val="FFC000"/>
                </a:solidFill>
              </a:rPr>
              <a:t>种抗菌药物耐药的细菌定义为</a:t>
            </a:r>
            <a:r>
              <a:rPr lang="en-US" altLang="zh-CN">
                <a:solidFill>
                  <a:srgbClr val="FFC000"/>
                </a:solidFill>
              </a:rPr>
              <a:t>MDR</a:t>
            </a:r>
            <a:r>
              <a:rPr lang="zh-CN" altLang="en-US">
                <a:solidFill>
                  <a:srgbClr val="FFC000"/>
                </a:solidFill>
              </a:rPr>
              <a:t>，</a:t>
            </a:r>
            <a:r>
              <a:rPr lang="zh-CN" altLang="en-US"/>
              <a:t>多重耐药的</a:t>
            </a:r>
            <a:r>
              <a:rPr lang="en-US" altLang="zh-CN"/>
              <a:t>MDR</a:t>
            </a:r>
            <a:r>
              <a:rPr lang="zh-CN" altLang="en-US"/>
              <a:t>的分布上，</a:t>
            </a:r>
            <a:r>
              <a:rPr lang="zh-CN" altLang="en-US">
                <a:solidFill>
                  <a:srgbClr val="FFC000"/>
                </a:solidFill>
              </a:rPr>
              <a:t>常见的细菌肠杆菌科以及非发酵菌。</a:t>
            </a:r>
            <a:endParaRPr lang="en-US" altLang="zh-CN">
              <a:solidFill>
                <a:srgbClr val="FFC000"/>
              </a:solidFill>
            </a:endParaRPr>
          </a:p>
          <a:p>
            <a:pPr lvl="0" eaLnBrk="1" hangingPunct="1"/>
            <a:r>
              <a:rPr lang="zh-CN" altLang="en-US">
                <a:solidFill>
                  <a:srgbClr val="FFC000"/>
                </a:solidFill>
              </a:rPr>
              <a:t>出现耐药的抗生素有</a:t>
            </a:r>
            <a:r>
              <a:rPr lang="zh-CN" altLang="en-US">
                <a:latin typeface="微软雅黑" panose="020B0503020204020204" pitchFamily="34" charset="-122"/>
                <a:ea typeface="微软雅黑" panose="020B0503020204020204" pitchFamily="34" charset="-122"/>
                <a:sym typeface="Arial" panose="020B0604020202020204" pitchFamily="34" charset="0"/>
              </a:rPr>
              <a:t>喹诺酮类、氨基糖苷类、</a:t>
            </a:r>
            <a:r>
              <a:rPr lang="en-US" altLang="zh-CN">
                <a:latin typeface="微软雅黑" panose="020B0503020204020204" pitchFamily="34" charset="-122"/>
                <a:ea typeface="微软雅黑" panose="020B0503020204020204" pitchFamily="34" charset="-122"/>
                <a:sym typeface="Arial" panose="020B0604020202020204" pitchFamily="34" charset="0"/>
              </a:rPr>
              <a:t>β</a:t>
            </a:r>
            <a:r>
              <a:rPr lang="zh-CN" altLang="en-US">
                <a:latin typeface="微软雅黑" panose="020B0503020204020204" pitchFamily="34" charset="-122"/>
                <a:ea typeface="微软雅黑" panose="020B0503020204020204" pitchFamily="34" charset="-122"/>
                <a:sym typeface="Arial" panose="020B0604020202020204" pitchFamily="34" charset="0"/>
              </a:rPr>
              <a:t>内酰胺类、碳青霉烯类等，主要以产酶为主，比如碳青霉烯酶，</a:t>
            </a:r>
            <a:r>
              <a:rPr lang="en-US" altLang="zh-CN">
                <a:latin typeface="微软雅黑" panose="020B0503020204020204" pitchFamily="34" charset="-122"/>
                <a:ea typeface="微软雅黑" panose="020B0503020204020204" pitchFamily="34" charset="-122"/>
                <a:sym typeface="Arial" panose="020B0604020202020204" pitchFamily="34" charset="0"/>
              </a:rPr>
              <a:t>ESBL</a:t>
            </a:r>
            <a:r>
              <a:rPr lang="zh-CN" altLang="en-US">
                <a:latin typeface="微软雅黑" panose="020B0503020204020204" pitchFamily="34" charset="-122"/>
                <a:ea typeface="微软雅黑" panose="020B0503020204020204" pitchFamily="34" charset="-122"/>
                <a:sym typeface="Arial" panose="020B0604020202020204" pitchFamily="34" charset="0"/>
              </a:rPr>
              <a:t>等。</a:t>
            </a:r>
            <a:endParaRPr lang="en-US" altLang="zh-CN">
              <a:latin typeface="微软雅黑" panose="020B0503020204020204" pitchFamily="34" charset="-122"/>
              <a:ea typeface="微软雅黑" panose="020B0503020204020204" pitchFamily="34" charset="-122"/>
              <a:sym typeface="Arial" panose="020B0604020202020204" pitchFamily="34" charset="0"/>
            </a:endParaRPr>
          </a:p>
          <a:p>
            <a:pPr lvl="0" eaLnBrk="1" hangingPunct="1"/>
            <a:endParaRPr lang="zh-CN" altLang="en-US">
              <a:solidFill>
                <a:srgbClr val="FFC000"/>
              </a:solidFill>
            </a:endParaRPr>
          </a:p>
          <a:p>
            <a:pPr lvl="0" eaLnBrk="1" hangingPunct="1"/>
            <a:endParaRPr lang="zh-CN" altLang="en-US"/>
          </a:p>
        </p:txBody>
      </p:sp>
      <p:sp>
        <p:nvSpPr>
          <p:cNvPr id="28675" name="灯片编号占位符 3"/>
          <p:cNvSpPr txBox="1">
            <a:spLocks noGrp="1"/>
          </p:cNvSpPr>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noTextEdit="1"/>
          </p:cNvSpPr>
          <p:nvPr>
            <p:ph type="sldImg"/>
          </p:nvPr>
        </p:nvSpPr>
        <p:spPr>
          <a:ln>
            <a:solidFill>
              <a:srgbClr val="000000">
                <a:alpha val="100000"/>
              </a:srgbClr>
            </a:solidFill>
            <a:miter lim="800000"/>
          </a:ln>
        </p:spPr>
      </p:sp>
      <p:sp>
        <p:nvSpPr>
          <p:cNvPr id="39938" name="备注占位符 2"/>
          <p:cNvSpPr>
            <a:spLocks noGrp="1"/>
          </p:cNvSpPr>
          <p:nvPr>
            <p:ph type="body"/>
          </p:nvPr>
        </p:nvSpPr>
        <p:spPr/>
        <p:txBody>
          <a:bodyPr wrap="square" lIns="91440" tIns="45720" rIns="91440" bIns="45720" anchor="t" anchorCtr="0"/>
          <a:lstStyle/>
          <a:p>
            <a:pPr lvl="0" eaLnBrk="1" hangingPunct="1"/>
            <a:r>
              <a:rPr lang="zh-CN" altLang="en-US"/>
              <a:t>我们通常将满足以下任意条件都定义为</a:t>
            </a:r>
            <a:r>
              <a:rPr lang="en-US" altLang="zh-CN"/>
              <a:t>CRE </a:t>
            </a:r>
            <a:r>
              <a:rPr lang="zh-CN" altLang="en-US"/>
              <a:t>，比如</a:t>
            </a:r>
            <a:r>
              <a:rPr lang="zh-CN" altLang="en-US">
                <a:latin typeface="微软雅黑" panose="020B0503020204020204" pitchFamily="34" charset="-122"/>
                <a:ea typeface="微软雅黑" panose="020B0503020204020204" pitchFamily="34" charset="-122"/>
              </a:rPr>
              <a:t>亚胺培南美罗培南或多立培南的最低抑菌浓度大于</a:t>
            </a:r>
            <a:r>
              <a:rPr lang="en-US" altLang="zh-CN">
                <a:latin typeface="微软雅黑" panose="020B0503020204020204" pitchFamily="34" charset="-122"/>
                <a:ea typeface="微软雅黑" panose="020B0503020204020204" pitchFamily="34" charset="-122"/>
              </a:rPr>
              <a:t>4</a:t>
            </a:r>
            <a:r>
              <a:rPr lang="zh-CN" altLang="en-US">
                <a:latin typeface="微软雅黑" panose="020B0503020204020204" pitchFamily="34" charset="-122"/>
                <a:ea typeface="微软雅黑" panose="020B0503020204020204" pitchFamily="34" charset="-122"/>
              </a:rPr>
              <a:t>或厄他培南</a:t>
            </a:r>
            <a:r>
              <a:rPr lang="en-US" altLang="zh-CN">
                <a:latin typeface="微软雅黑" panose="020B0503020204020204" pitchFamily="34" charset="-122"/>
                <a:ea typeface="微软雅黑" panose="020B0503020204020204" pitchFamily="34" charset="-122"/>
              </a:rPr>
              <a:t>MIC</a:t>
            </a:r>
            <a:r>
              <a:rPr lang="zh-CN" altLang="en-US">
                <a:latin typeface="微软雅黑" panose="020B0503020204020204" pitchFamily="34" charset="-122"/>
                <a:ea typeface="微软雅黑" panose="020B0503020204020204" pitchFamily="34" charset="-122"/>
              </a:rPr>
              <a:t>≥</a:t>
            </a:r>
            <a:r>
              <a:rPr lang="en-US" altLang="zh-CN">
                <a:latin typeface="微软雅黑" panose="020B0503020204020204" pitchFamily="34" charset="-122"/>
                <a:ea typeface="微软雅黑" panose="020B0503020204020204" pitchFamily="34" charset="-122"/>
              </a:rPr>
              <a:t>2mg/L</a:t>
            </a:r>
            <a:r>
              <a:rPr lang="zh-CN" altLang="en-US">
                <a:latin typeface="微软雅黑" panose="020B0503020204020204" pitchFamily="34" charset="-122"/>
                <a:ea typeface="微软雅黑" panose="020B0503020204020204" pitchFamily="34" charset="-122"/>
              </a:rPr>
              <a:t>，或者通过酶型鉴定产碳青霉烯酶的</a:t>
            </a:r>
            <a:endParaRPr lang="en-US" altLang="zh-CN">
              <a:latin typeface="微软雅黑" panose="020B0503020204020204" pitchFamily="34" charset="-122"/>
              <a:ea typeface="微软雅黑" panose="020B0503020204020204" pitchFamily="34" charset="-122"/>
            </a:endParaRPr>
          </a:p>
          <a:p>
            <a:pPr lvl="0" eaLnBrk="1" hangingPunct="1"/>
            <a:r>
              <a:rPr lang="en-US" altLang="zh-CN">
                <a:latin typeface="微软雅黑" panose="020B0503020204020204" pitchFamily="34" charset="-122"/>
                <a:ea typeface="微软雅黑" panose="020B0503020204020204" pitchFamily="34" charset="-122"/>
              </a:rPr>
              <a:t>CDC</a:t>
            </a:r>
            <a:r>
              <a:rPr lang="zh-CN" altLang="en-US">
                <a:latin typeface="微软雅黑" panose="020B0503020204020204" pitchFamily="34" charset="-122"/>
                <a:ea typeface="微软雅黑" panose="020B0503020204020204" pitchFamily="34" charset="-122"/>
              </a:rPr>
              <a:t>是对至少一种碳青霉烯类药物耐药的或产生耐碳青霉烯酶的肠杆菌目成员都是</a:t>
            </a:r>
            <a:r>
              <a:rPr lang="en-US" altLang="zh-CN">
                <a:latin typeface="微软雅黑" panose="020B0503020204020204" pitchFamily="34" charset="-122"/>
                <a:ea typeface="微软雅黑" panose="020B0503020204020204" pitchFamily="34" charset="-122"/>
              </a:rPr>
              <a:t>CRE</a:t>
            </a:r>
            <a:endParaRPr lang="zh-CN" altLang="en-US"/>
          </a:p>
        </p:txBody>
      </p:sp>
      <p:sp>
        <p:nvSpPr>
          <p:cNvPr id="39939" name="灯片编号占位符 3"/>
          <p:cNvSpPr txBox="1">
            <a:spLocks noGrp="1"/>
          </p:cNvSpPr>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TextEdit="1"/>
          </p:cNvSpPr>
          <p:nvPr>
            <p:ph type="sldImg"/>
          </p:nvPr>
        </p:nvSpPr>
        <p:spPr>
          <a:ln>
            <a:solidFill>
              <a:srgbClr val="000000">
                <a:alpha val="100000"/>
              </a:srgbClr>
            </a:solidFill>
            <a:miter lim="800000"/>
          </a:ln>
        </p:spPr>
      </p:sp>
      <p:sp>
        <p:nvSpPr>
          <p:cNvPr id="61442" name="备注占位符 2"/>
          <p:cNvSpPr>
            <a:spLocks noGrp="1"/>
          </p:cNvSpPr>
          <p:nvPr>
            <p:ph type="body"/>
          </p:nvPr>
        </p:nvSpPr>
        <p:spPr/>
        <p:txBody>
          <a:bodyPr wrap="square" lIns="91440" tIns="45720" rIns="91440" bIns="45720" anchor="t" anchorCtr="0"/>
          <a:lstStyle/>
          <a:p>
            <a:pPr lvl="0" eaLnBrk="1" hangingPunct="1"/>
            <a:r>
              <a:rPr lang="zh-CN" altLang="en-US"/>
              <a:t>多粘菌素作为一种老药，因神经毒性肾毒性比较高，被弃用多年，现在又逐渐重出江湖</a:t>
            </a:r>
            <a:endParaRPr lang="en-US" altLang="zh-CN"/>
          </a:p>
          <a:p>
            <a:pPr lvl="0" eaLnBrk="1" hangingPunct="1"/>
            <a:r>
              <a:rPr lang="zh-CN" altLang="en-US"/>
              <a:t>目前国内上的是多粘菌素硫酸盐的</a:t>
            </a:r>
            <a:r>
              <a:rPr lang="en-US" altLang="zh-CN"/>
              <a:t>B</a:t>
            </a:r>
            <a:r>
              <a:rPr lang="zh-CN" altLang="en-US"/>
              <a:t>和甲磺酸盐的</a:t>
            </a:r>
            <a:r>
              <a:rPr lang="en-US" altLang="zh-CN"/>
              <a:t>E</a:t>
            </a:r>
            <a:r>
              <a:rPr lang="zh-CN" altLang="en-US"/>
              <a:t>，</a:t>
            </a:r>
            <a:r>
              <a:rPr lang="en-US" altLang="zh-CN"/>
              <a:t>E</a:t>
            </a:r>
            <a:r>
              <a:rPr lang="zh-CN" altLang="en-US"/>
              <a:t>以雾化为主，</a:t>
            </a:r>
            <a:r>
              <a:rPr lang="en-US" altLang="zh-CN"/>
              <a:t>B</a:t>
            </a:r>
            <a:r>
              <a:rPr lang="zh-CN" altLang="en-US"/>
              <a:t>以静脉注射为主。</a:t>
            </a:r>
            <a:endParaRPr lang="en-US" altLang="zh-CN"/>
          </a:p>
          <a:p>
            <a:pPr lvl="0" eaLnBrk="1" hangingPunct="1"/>
            <a:r>
              <a:rPr lang="zh-CN" altLang="en-US"/>
              <a:t>因比较容易出现异质性耐药，目前国内外主流的共识指南都推荐联合用药，并且作为多重耐药菌感染的最好选择。所以在治疗过程中根据临床的实际情况进行使用。</a:t>
            </a:r>
            <a:endParaRPr lang="zh-CN" altLang="en-US"/>
          </a:p>
        </p:txBody>
      </p:sp>
      <p:sp>
        <p:nvSpPr>
          <p:cNvPr id="61443" name="灯片编号占位符 3"/>
          <p:cNvSpPr txBox="1">
            <a:spLocks noGrp="1"/>
          </p:cNvSpPr>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800" b="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KEY MESSAGE: The Phase III programme evaluated the efficacy, safety, and tolerability of </a:t>
            </a:r>
            <a:r>
              <a:rPr lang="en-GB" sz="800" b="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EMBLAVEO®in</a:t>
            </a:r>
            <a:r>
              <a:rPr lang="en-GB" sz="800" b="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treating serious bacterial infections due to Gram-negative bacteria, including MBL-producing MDR pathogens for which there are limited or no treatment options. Data support that </a:t>
            </a:r>
            <a:r>
              <a:rPr lang="en-GB" sz="800" b="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EMBLAVEO®has</a:t>
            </a:r>
            <a:r>
              <a:rPr lang="en-GB" sz="800" b="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 favourable efficacy and safety profile, with no new safety findings and a similar safety profile to aztreonam alone </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[Pfizer ASSEMBLE press release pg1/para 1]</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Phase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IIa</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REJUVENATE: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Cornely</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pg</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1/abstract conclusions]</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REJUVENATE represents an important clinical milestone in the clinical development, supporting the selection of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EMBLAVEO®dose</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regimen for the Phase III study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[Cornely 2020/p6/col1/Discussion/para 1 (whole), p7/col2/para1/Ln1-2, p9/col1/para2 (whole)]</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Data supported the selection of the dose regimen of EMBLAVEO®(500/167 mg 30-min infusion loading dose and 1500/500 mg 3-hour infusion maintenance dose every 6 hours, in patients with creatinine clearance &gt;50 mL/min, for the Phase III development programme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[Cornely 2020/p9/col1/para2 (whole)]</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The overall safety profile of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EMBLAVEO®is</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in line with that of aztreonam alone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[p9/col1/para2 (whole)]</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微软雅黑" panose="020B0503020204020204" pitchFamily="34" charset="-122"/>
              <a:buNone/>
            </a:pP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Phase III REVISIT: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Carmeli</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2025 </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pg</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9/table 3]</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The REVISIT data support the effectiveness of EMBLAVEO®± MTZ in treating adults with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cIAI</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and HAP/VAP due to MDR Gram-negative bacteria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Carmeli</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2025/p9/table 3]</a:t>
            </a:r>
            <a:endParaRPr lang="en-GB" sz="800" i="1"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In the REVISIT study,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EMBLAVEO®was</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well-tolerated with no new safety findings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r>
              <a:rPr lang="en-GB" sz="800" i="1" dirty="0" err="1">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Carmeli</a:t>
            </a:r>
            <a:r>
              <a:rPr lang="en-GB" sz="800" i="1" dirty="0">
                <a:highlight>
                  <a:srgbClr val="FFFF00"/>
                </a:highligh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2025/p11/col2/para3/whole para</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Phase III ASSEMBLE: [Pfizer ASSEMBLE press release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pg</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1/para1, pg2/para1;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Daikos</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ESCMID poster/p1/col2/Results/bullet6, p1/col2/Table 3, p1/col2/conclusions/bullets 1 and 2, p1/col2/Table 4]</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The ASSEMBLE data suggest a potential role for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EMBLAVEO®in</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treating serious infections caused by MBL-producing Gram-negative bacteria, for which there are few treatment options</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buFont typeface="微软雅黑" panose="020B0503020204020204" pitchFamily="34" charset="-122"/>
              <a:buChar char="•"/>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The study findings support the efficacy and safety profile of EMBLAVEO</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0"/>
              </a:spcBef>
              <a:buFont typeface="微软雅黑" panose="020B0503020204020204" pitchFamily="34" charset="-122"/>
              <a:buNone/>
            </a:pP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0"/>
              </a:spcBef>
              <a:buFont typeface="微软雅黑" panose="020B0503020204020204" pitchFamily="34" charset="-122"/>
              <a:buNone/>
            </a:pPr>
            <a:r>
              <a:rPr lang="en-GB" sz="800" b="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References</a:t>
            </a:r>
            <a:br>
              <a:rPr lang="en-GB" sz="800" b="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b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1. </a:t>
            </a:r>
            <a:r>
              <a:rPr lang="en-GB"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Cornely</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OA, et al. </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J </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Antimicrob</a:t>
            </a:r>
            <a:r>
              <a:rPr lang="en-GB" sz="800" i="1"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GB" sz="800" i="1"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Chemother</a:t>
            </a: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2020;75:618–27.</a:t>
            </a: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0"/>
              </a:spcBef>
              <a:buFont typeface="微软雅黑" panose="020B0503020204020204" pitchFamily="34" charset="-122"/>
              <a:buNone/>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2. </a:t>
            </a:r>
            <a:r>
              <a:rPr lang="en-GB" sz="800" dirty="0" err="1">
                <a:solidFill>
                  <a:schemeClr val="bg2"/>
                </a:solidFill>
                <a:sym typeface="微软雅黑" panose="020B0503020204020204" pitchFamily="34" charset="-122"/>
              </a:rPr>
              <a:t>Carmeli</a:t>
            </a:r>
            <a:r>
              <a:rPr lang="en-GB" sz="800" dirty="0">
                <a:solidFill>
                  <a:schemeClr val="bg2"/>
                </a:solidFill>
                <a:sym typeface="微软雅黑" panose="020B0503020204020204" pitchFamily="34" charset="-122"/>
              </a:rPr>
              <a:t> Y, et al. </a:t>
            </a:r>
            <a:r>
              <a:rPr lang="en-GB" sz="800" i="1" dirty="0">
                <a:solidFill>
                  <a:schemeClr val="bg2"/>
                </a:solidFill>
                <a:sym typeface="微软雅黑" panose="020B0503020204020204" pitchFamily="34" charset="-122"/>
              </a:rPr>
              <a:t>Lancet Infect Dis</a:t>
            </a:r>
            <a:r>
              <a:rPr lang="en-GB" sz="800" dirty="0">
                <a:solidFill>
                  <a:schemeClr val="bg2"/>
                </a:solidFill>
                <a:sym typeface="微软雅黑" panose="020B0503020204020204" pitchFamily="34" charset="-122"/>
              </a:rPr>
              <a:t> 2025;25(2):218–230</a:t>
            </a:r>
            <a:endParaRPr lang="en-GB" sz="800" dirty="0">
              <a:solidFill>
                <a:schemeClr val="bg2"/>
              </a:solidFill>
            </a:endParaRPr>
          </a:p>
          <a:p>
            <a:pPr marL="0" indent="0">
              <a:spcBef>
                <a:spcPts val="0"/>
              </a:spcBef>
              <a:buFont typeface="微软雅黑" panose="020B0503020204020204" pitchFamily="34" charset="-122"/>
              <a:buNone/>
            </a:pPr>
            <a:r>
              <a:rPr lang="en-GB"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3</a:t>
            </a: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Pfizer. https://www.pfizer.com/news/press-release/press-release-detail/phase-3-studies-pfizers-novel-antibiotic-combination-offer (Accessed February 2025).</a:t>
            </a:r>
            <a:endParaRPr lang="en-US" sz="80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0"/>
              </a:spcBef>
              <a:buFont typeface="微软雅黑" panose="020B0503020204020204" pitchFamily="34" charset="-122"/>
              <a:buNone/>
            </a:pP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4. </a:t>
            </a:r>
            <a:r>
              <a:rPr lang="en-US" sz="800" dirty="0" err="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Daikos</a:t>
            </a: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G</a:t>
            </a:r>
            <a:r>
              <a:rPr lang="en-US" sz="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et al. </a:t>
            </a: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Poster</a:t>
            </a:r>
            <a:r>
              <a:rPr lang="en-US" sz="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06184</a:t>
            </a:r>
            <a:r>
              <a:rPr lang="en-US" sz="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Presented at the 34</a:t>
            </a:r>
            <a:r>
              <a:rPr lang="en-US" sz="800" baseline="300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th</a:t>
            </a:r>
            <a:r>
              <a:rPr lang="en-US" sz="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a:t>
            </a:r>
            <a:r>
              <a:rPr lang="en-US" sz="800" dirty="0">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ESCMID</a:t>
            </a:r>
            <a:r>
              <a:rPr lang="en-US" sz="800" noProof="0" dirty="0">
                <a:ln>
                  <a:noFill/>
                </a:ln>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 Barcelona, Spain, April 27–30, 2024. </a:t>
            </a:r>
            <a:endParaRPr lang="en-GB" sz="800" b="1" i="0" dirty="0">
              <a:latin typeface="微软雅黑" panose="020B0503020204020204" pitchFamily="34" charset="-122"/>
              <a:ea typeface="微软雅黑" panose="020B0503020204020204" pitchFamily="34" charset="-122"/>
              <a:cs typeface="微软雅黑" panose="020B0503020204020204" pitchFamily="34" charset="-122"/>
            </a:endParaRPr>
          </a:p>
          <a:p>
            <a:pPr marL="0" indent="0">
              <a:spcBef>
                <a:spcPts val="0"/>
              </a:spcBef>
              <a:buFont typeface="微软雅黑" panose="020B0503020204020204" pitchFamily="34" charset="-122"/>
              <a:buNone/>
            </a:pPr>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GB" sz="800" dirty="0">
              <a:latin typeface="微软雅黑" panose="020B0503020204020204" pitchFamily="34" charset="-122"/>
              <a:ea typeface="微软雅黑" panose="020B0503020204020204" pitchFamily="34" charset="-122"/>
              <a:cs typeface="微软雅黑" panose="020B0503020204020204" pitchFamily="34" charset="-122"/>
            </a:endParaRPr>
          </a:p>
          <a:p>
            <a:endParaRPr lang="en-GB" sz="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4DDD228-1265-48A3-AB21-F6111BCC15F1}" type="slidenum">
              <a:rPr kumimoji="0" lang="en-GB" sz="1200" b="0" i="0" u="none" strike="noStrike" kern="1200" cap="none" spc="0" normalizeH="0" baseline="0" noProof="0" smtClean="0">
                <a:ln>
                  <a:noFill/>
                </a:ln>
                <a:solidFill>
                  <a:prstClr val="black"/>
                </a:solidFill>
                <a:effectLst/>
                <a:uLnTx/>
                <a:uFillTx/>
              </a:rPr>
            </a:fld>
            <a:endParaRPr kumimoji="0" lang="en-GB"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hbiostat.org/doc/glossary.pdf</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EC3EF-FE15-413C-B4E0-0CAFC0715DD7}"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flip="none" rotWithShape="1">
          <a:gsLst>
            <a:gs pos="100000">
              <a:schemeClr val="accent1">
                <a:alpha val="15000"/>
              </a:schemeClr>
            </a:gs>
            <a:gs pos="71000">
              <a:schemeClr val="accent1">
                <a:lumMod val="20000"/>
                <a:lumOff val="80000"/>
                <a:alpha val="50000"/>
              </a:schemeClr>
            </a:gs>
            <a:gs pos="38000">
              <a:schemeClr val="bg1"/>
            </a:gs>
            <a:gs pos="0">
              <a:schemeClr val="accent1">
                <a:lumMod val="60000"/>
                <a:lumOff val="40000"/>
                <a:alpha val="15000"/>
              </a:schemeClr>
            </a:gs>
          </a:gsLst>
          <a:lin ang="2700000" scaled="1"/>
          <a:tileRect/>
        </a:gradFill>
        <a:effectLst/>
      </p:bgPr>
    </p:bg>
    <p:spTree>
      <p:nvGrpSpPr>
        <p:cNvPr id="1" name=""/>
        <p:cNvGrpSpPr/>
        <p:nvPr/>
      </p:nvGrpSpPr>
      <p:grpSpPr>
        <a:xfrm>
          <a:off x="0" y="0"/>
          <a:ext cx="0" cy="0"/>
          <a:chOff x="0" y="0"/>
          <a:chExt cx="0" cy="0"/>
        </a:xfrm>
      </p:grpSpPr>
      <p:sp>
        <p:nvSpPr>
          <p:cNvPr id="5" name="Title 4"/>
          <p:cNvSpPr/>
          <p:nvPr>
            <p:ph type="ctrTitle" hasCustomPrompt="1"/>
          </p:nvPr>
        </p:nvSpPr>
        <p:spPr>
          <a:xfrm>
            <a:off x="3202940" y="1878989"/>
            <a:ext cx="5740400" cy="1562712"/>
          </a:xfrm>
          <a:prstGeom prst="rect">
            <a:avLst/>
          </a:prstGeom>
        </p:spPr>
        <p:txBody>
          <a:bodyPr wrap="square" anchor="b">
            <a:normAutofit/>
          </a:bodyPr>
          <a:lstStyle>
            <a:lvl1pPr algn="l">
              <a:lnSpc>
                <a:spcPct val="100000"/>
              </a:lnSpc>
              <a:defRPr sz="4800">
                <a:ln w="19050">
                  <a:noFill/>
                </a:ln>
                <a:solidFill>
                  <a:schemeClr val="tx1"/>
                </a:solidFill>
                <a:latin typeface="+mj-ea"/>
                <a:ea typeface="+mj-ea"/>
              </a:defRPr>
            </a:lvl1pPr>
          </a:lstStyle>
          <a:p>
            <a:pPr lvl="0"/>
            <a:r>
              <a:rPr lang="en-US"/>
              <a:t>Click to add title</a:t>
            </a:r>
            <a:endParaRPr lang="en-US"/>
          </a:p>
        </p:txBody>
      </p:sp>
      <p:grpSp>
        <p:nvGrpSpPr>
          <p:cNvPr id="3" name="Group 2"/>
          <p:cNvGrpSpPr/>
          <p:nvPr userDrawn="1"/>
        </p:nvGrpSpPr>
        <p:grpSpPr>
          <a:xfrm>
            <a:off x="0" y="0"/>
            <a:ext cx="12593444" cy="7099958"/>
            <a:chOff x="1" y="0"/>
            <a:chExt cx="12593444" cy="7099958"/>
          </a:xfrm>
        </p:grpSpPr>
        <p:grpSp>
          <p:nvGrpSpPr>
            <p:cNvPr id="41" name="Group 40"/>
            <p:cNvGrpSpPr/>
            <p:nvPr userDrawn="1"/>
          </p:nvGrpSpPr>
          <p:grpSpPr>
            <a:xfrm>
              <a:off x="1" y="0"/>
              <a:ext cx="12593444" cy="7099958"/>
              <a:chOff x="1" y="0"/>
              <a:chExt cx="12593444" cy="7099958"/>
            </a:xfrm>
          </p:grpSpPr>
          <p:sp>
            <p:nvSpPr>
              <p:cNvPr id="40" name="Freeform: Shape 39"/>
              <p:cNvSpPr/>
              <p:nvPr userDrawn="1"/>
            </p:nvSpPr>
            <p:spPr>
              <a:xfrm>
                <a:off x="8199466"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37" name="Freeform: Shape 36"/>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27" name="Freeform: Shape 26"/>
              <p:cNvSpPr/>
              <p:nvPr userDrawn="1"/>
            </p:nvSpPr>
            <p:spPr>
              <a:xfrm>
                <a:off x="10282778" y="4803072"/>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solidFill>
                <a:schemeClr val="accent2">
                  <a:lumMod val="40000"/>
                  <a:lumOff val="6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grpSp>
        <p:grpSp>
          <p:nvGrpSpPr>
            <p:cNvPr id="42" name="Group 41"/>
            <p:cNvGrpSpPr/>
            <p:nvPr userDrawn="1"/>
          </p:nvGrpSpPr>
          <p:grpSpPr>
            <a:xfrm>
              <a:off x="3348109" y="4130619"/>
              <a:ext cx="2744262" cy="641680"/>
              <a:chOff x="-1071851" y="3965813"/>
              <a:chExt cx="3597400" cy="841168"/>
            </a:xfrm>
          </p:grpSpPr>
          <p:sp>
            <p:nvSpPr>
              <p:cNvPr id="43" name="Rectangle: Rounded Corners 42"/>
              <p:cNvSpPr/>
              <p:nvPr/>
            </p:nvSpPr>
            <p:spPr>
              <a:xfrm>
                <a:off x="-1071851" y="4169150"/>
                <a:ext cx="637830" cy="637831"/>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4" name="Freeform: Shape 43"/>
              <p:cNvSpPr/>
              <p:nvPr/>
            </p:nvSpPr>
            <p:spPr>
              <a:xfrm rot="5400000">
                <a:off x="2445678" y="3970985"/>
                <a:ext cx="85044"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chemeClr val="bg1"/>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endParaRPr lang="es-MX"/>
          </a:p>
          <a:p>
            <a:pPr lvl="1"/>
            <a:r>
              <a:rPr lang="es-MX"/>
              <a:t>Segundo nivel</a:t>
            </a:r>
            <a:endParaRPr lang="es-MX"/>
          </a:p>
          <a:p>
            <a:pPr lvl="2"/>
            <a:r>
              <a:rPr lang="es-MX"/>
              <a:t>Tercer nivel</a:t>
            </a:r>
            <a:endParaRPr lang="es-MX"/>
          </a:p>
          <a:p>
            <a:pPr lvl="3"/>
            <a:r>
              <a:rPr lang="es-MX"/>
              <a:t>Cuarto nivel</a:t>
            </a:r>
            <a:endParaRPr lang="es-MX"/>
          </a:p>
          <a:p>
            <a:pPr lvl="4"/>
            <a:r>
              <a:rPr lang="es-MX"/>
              <a:t>Quinto nivel</a:t>
            </a:r>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cs typeface="微软雅黑" panose="020B0503020204020204" pitchFamily="34" charset="-122"/>
            </a:endParaRPr>
          </a:p>
        </p:txBody>
      </p:sp>
      <p:sp>
        <p:nvSpPr>
          <p:cNvPr id="5" name="Title 4"/>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Title 5"/>
          <p:cNvSpPr/>
          <p:nvPr>
            <p:ph type="title" hasCustomPrompt="1"/>
          </p:nvPr>
        </p:nvSpPr>
        <p:spPr>
          <a:xfrm>
            <a:off x="660400" y="101600"/>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5" name="Content Placeholder 4"/>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604020202020204" pitchFamily="34" charset="0"/>
              <a:buChar char="•"/>
              <a:defRPr>
                <a:latin typeface="+mj-ea"/>
                <a:ea typeface="+mj-ea"/>
              </a:defRPr>
            </a:lvl1pPr>
            <a:lvl2pPr marL="742950" indent="-285750">
              <a:buFont typeface="Arial" panose="020B0604020202020204" pitchFamily="34" charset="0"/>
              <a:buChar char="•"/>
              <a:defRPr>
                <a:latin typeface="+mj-ea"/>
                <a:ea typeface="+mj-ea"/>
              </a:defRPr>
            </a:lvl2pPr>
            <a:lvl3pPr marL="1200150" indent="-285750">
              <a:buFont typeface="Arial" panose="020B0604020202020204" pitchFamily="34" charset="0"/>
              <a:buChar char="•"/>
              <a:defRPr>
                <a:latin typeface="+mj-ea"/>
                <a:ea typeface="+mj-ea"/>
              </a:defRPr>
            </a:lvl3pPr>
            <a:lvl4pPr marL="1657350" indent="-285750">
              <a:buFont typeface="Arial" panose="020B0604020202020204" pitchFamily="34" charset="0"/>
              <a:buChar char="•"/>
              <a:defRPr>
                <a:latin typeface="+mj-ea"/>
                <a:ea typeface="+mj-ea"/>
              </a:defRPr>
            </a:lvl4pPr>
            <a:lvl5pPr marL="2114550" indent="-285750">
              <a:buFont typeface="Arial" panose="020B0604020202020204" pitchFamily="34" charset="0"/>
              <a:buChar char="•"/>
              <a:defRPr>
                <a:latin typeface="+mj-ea"/>
                <a:ea typeface="+mj-ea"/>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Date Placeholder 1"/>
          <p:cNvSpPr/>
          <p:nvPr>
            <p:ph type="dt" sz="half" idx="10"/>
          </p:nvPr>
        </p:nvSpPr>
        <p:spPr/>
        <p:txBody>
          <a:bodyPr/>
          <a:lstStyle/>
          <a:p>
            <a:fld id="{A9643B38-FCD2-4D0A-90BC-740ACC77290F}" type="datetime1">
              <a:rPr lang="zh-CN" altLang="en-US" smtClean="0"/>
            </a:fld>
            <a:endParaRPr lang="zh-CN" altLang="en-US"/>
          </a:p>
        </p:txBody>
      </p:sp>
      <p:sp>
        <p:nvSpPr>
          <p:cNvPr id="3" name="Footer Placeholder 2"/>
          <p:cNvSpPr/>
          <p:nvPr>
            <p:ph type="ftr" sz="quarter" idx="11"/>
          </p:nvPr>
        </p:nvSpPr>
        <p:spPr/>
        <p:txBody>
          <a:bodyPr/>
          <a:lstStyle/>
          <a:p>
            <a:r>
              <a:rPr lang="en-US" altLang="zh-CN"/>
              <a:t>OfficePLUS</a:t>
            </a:r>
            <a:endParaRPr lang="zh-CN" altLang="en-US"/>
          </a:p>
        </p:txBody>
      </p:sp>
      <p:sp>
        <p:nvSpPr>
          <p:cNvPr id="4" name="Slide Number Placeholder 3"/>
          <p:cNvSpPr/>
          <p:nvPr>
            <p:ph type="sldNum" sz="quarter" idx="12"/>
          </p:nvPr>
        </p:nvSpPr>
        <p:spPr/>
        <p:txBody>
          <a:bodyPr/>
          <a:lstStyle/>
          <a:p>
            <a:fld id="{7F65B630-C7FF-41C0-9923-C5E5E29EED81}" type="slidenum">
              <a:rPr lang="zh-CN" altLang="en-US" smtClean="0"/>
            </a:fld>
            <a:endParaRPr lang="zh-CN" altLang="en-US"/>
          </a:p>
        </p:txBody>
      </p:sp>
      <p:sp>
        <p:nvSpPr>
          <p:cNvPr id="7" name="Freeform: Shape 36"/>
          <p:cNvSpPr/>
          <p:nvPr userDrawn="1"/>
        </p:nvSpPr>
        <p:spPr>
          <a:xfrm>
            <a:off x="0"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8199465"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9881333"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gradFill>
          <a:gsLst>
            <a:gs pos="0">
              <a:schemeClr val="accent1">
                <a:lumMod val="75000"/>
              </a:schemeClr>
            </a:gs>
            <a:gs pos="100000">
              <a:schemeClr val="accent1">
                <a:alpha val="90000"/>
              </a:schemeClr>
            </a:gs>
          </a:gsLst>
          <a:lin ang="18900000" scaled="1"/>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8" name="Rectangle 7"/>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Rectangle 6"/>
            <p:cNvSpPr/>
            <p:nvPr userDrawn="1"/>
          </p:nvSpPr>
          <p:spPr>
            <a:xfrm>
              <a:off x="0" y="0"/>
              <a:ext cx="12192000" cy="6858000"/>
            </a:xfrm>
            <a:prstGeom prst="rect">
              <a:avLst/>
            </a:prstGeom>
            <a:solidFill>
              <a:schemeClr val="accent1">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4"/>
          <p:cNvSpPr/>
          <p:nvPr>
            <p:ph type="title" hasCustomPrompt="1"/>
          </p:nvPr>
        </p:nvSpPr>
        <p:spPr>
          <a:xfrm>
            <a:off x="660400" y="1500188"/>
            <a:ext cx="2836561" cy="914400"/>
          </a:xfrm>
          <a:prstGeom prst="rect">
            <a:avLst/>
          </a:prstGeom>
        </p:spPr>
        <p:txBody>
          <a:bodyPr wrap="none" anchor="t">
            <a:normAutofit/>
          </a:bodyPr>
          <a:lstStyle>
            <a:lvl1pPr algn="r">
              <a:lnSpc>
                <a:spcPct val="100000"/>
              </a:lnSpc>
              <a:defRPr sz="2800"/>
            </a:lvl1pPr>
          </a:lstStyle>
          <a:p>
            <a:pPr lvl="0"/>
            <a:r>
              <a:rPr lang="en-US"/>
              <a:t>Agenda</a:t>
            </a:r>
            <a:endParaRPr lang="en-US"/>
          </a:p>
        </p:txBody>
      </p:sp>
      <p:sp>
        <p:nvSpPr>
          <p:cNvPr id="10" name="Content Placeholder 9"/>
          <p:cNvSpPr/>
          <p:nvPr>
            <p:ph sz="quarter" idx="1" hasCustomPrompt="1"/>
          </p:nvPr>
        </p:nvSpPr>
        <p:spPr>
          <a:xfrm>
            <a:off x="3745077" y="1500188"/>
            <a:ext cx="7773823" cy="4633913"/>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Date Placeholder 1"/>
          <p:cNvSpPr/>
          <p:nvPr>
            <p:ph type="dt" sz="half" idx="10"/>
          </p:nvPr>
        </p:nvSpPr>
        <p:spPr/>
        <p:txBody>
          <a:bodyPr/>
          <a:lstStyle/>
          <a:p>
            <a:fld id="{2A27A813-B2FD-42E1-9222-83B574E99074}" type="datetime1">
              <a:rPr lang="zh-CN" altLang="en-US" smtClean="0"/>
            </a:fld>
            <a:endParaRPr lang="en-US" altLang="zh-CN"/>
          </a:p>
        </p:txBody>
      </p:sp>
      <p:sp>
        <p:nvSpPr>
          <p:cNvPr id="3" name="Footer Placeholder 2"/>
          <p:cNvSpPr/>
          <p:nvPr>
            <p:ph type="ftr" sz="quarter" idx="11"/>
          </p:nvPr>
        </p:nvSpPr>
        <p:spPr/>
        <p:txBody>
          <a:bodyPr/>
          <a:lstStyle/>
          <a:p>
            <a:r>
              <a:rPr lang="en-US" altLang="zh-CN"/>
              <a:t>OfficePLUS</a:t>
            </a:r>
            <a:endParaRPr lang="zh-CN" altLang="en-US"/>
          </a:p>
        </p:txBody>
      </p:sp>
      <p:sp>
        <p:nvSpPr>
          <p:cNvPr id="6" name="Slide Number Placeholder 5"/>
          <p:cNvSpPr/>
          <p:nvPr>
            <p:ph type="sldNum" sz="quarter" idx="12"/>
          </p:nvPr>
        </p:nvSpPr>
        <p:spPr/>
        <p:txBody>
          <a:bodyPr/>
          <a:lstStyle/>
          <a:p>
            <a:fld id="{7F65B630-C7FF-41C0-9923-C5E5E29EED81}" type="slidenum">
              <a:rPr lang="en-US" altLang="zh-CN" smtClean="0"/>
            </a:fld>
            <a:endParaRPr lang="en-US" altLang="zh-CN"/>
          </a:p>
        </p:txBody>
      </p:sp>
      <p:grpSp>
        <p:nvGrpSpPr>
          <p:cNvPr id="11" name="Group 10"/>
          <p:cNvGrpSpPr/>
          <p:nvPr/>
        </p:nvGrpSpPr>
        <p:grpSpPr>
          <a:xfrm>
            <a:off x="2626456" y="1500188"/>
            <a:ext cx="994563" cy="4634686"/>
            <a:chOff x="2626456" y="1500188"/>
            <a:chExt cx="994563" cy="4634686"/>
          </a:xfrm>
        </p:grpSpPr>
        <p:cxnSp>
          <p:nvCxnSpPr>
            <p:cNvPr id="12" name="Straight Connector 11"/>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gradFill flip="none" rotWithShape="1">
          <a:gsLst>
            <a:gs pos="100000">
              <a:schemeClr val="accent1">
                <a:alpha val="15000"/>
              </a:schemeClr>
            </a:gs>
            <a:gs pos="71000">
              <a:schemeClr val="accent1">
                <a:lumMod val="20000"/>
                <a:lumOff val="80000"/>
                <a:alpha val="50000"/>
              </a:schemeClr>
            </a:gs>
            <a:gs pos="38000">
              <a:schemeClr val="bg1"/>
            </a:gs>
            <a:gs pos="0">
              <a:schemeClr val="accent1">
                <a:lumMod val="60000"/>
                <a:lumOff val="40000"/>
                <a:alpha val="15000"/>
              </a:schemeClr>
            </a:gs>
          </a:gsLst>
          <a:lin ang="18900000" scaled="1"/>
          <a:tileRect/>
        </a:gradFill>
        <a:effectLst/>
      </p:bgPr>
    </p:bg>
    <p:spTree>
      <p:nvGrpSpPr>
        <p:cNvPr id="1" name=""/>
        <p:cNvGrpSpPr/>
        <p:nvPr/>
      </p:nvGrpSpPr>
      <p:grpSpPr>
        <a:xfrm>
          <a:off x="0" y="0"/>
          <a:ext cx="0" cy="0"/>
          <a:chOff x="0" y="0"/>
          <a:chExt cx="0" cy="0"/>
        </a:xfrm>
      </p:grpSpPr>
      <p:grpSp>
        <p:nvGrpSpPr>
          <p:cNvPr id="3" name="Group 2"/>
          <p:cNvGrpSpPr/>
          <p:nvPr userDrawn="1"/>
        </p:nvGrpSpPr>
        <p:grpSpPr>
          <a:xfrm flipH="1">
            <a:off x="0" y="0"/>
            <a:ext cx="12192001" cy="6858000"/>
            <a:chOff x="1" y="0"/>
            <a:chExt cx="12192001" cy="6858000"/>
          </a:xfrm>
        </p:grpSpPr>
        <p:grpSp>
          <p:nvGrpSpPr>
            <p:cNvPr id="11" name="Group 10"/>
            <p:cNvGrpSpPr/>
            <p:nvPr userDrawn="1"/>
          </p:nvGrpSpPr>
          <p:grpSpPr>
            <a:xfrm>
              <a:off x="1" y="0"/>
              <a:ext cx="12192001" cy="6858000"/>
              <a:chOff x="1" y="0"/>
              <a:chExt cx="12192001" cy="6858000"/>
            </a:xfrm>
          </p:grpSpPr>
          <p:sp>
            <p:nvSpPr>
              <p:cNvPr id="15" name="Freeform: Shape 14"/>
              <p:cNvSpPr/>
              <p:nvPr userDrawn="1"/>
            </p:nvSpPr>
            <p:spPr>
              <a:xfrm>
                <a:off x="6930394" y="0"/>
                <a:ext cx="5261608" cy="4219484"/>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6" name="Freeform: Shape 15"/>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7" name="Freeform: Shape 16"/>
              <p:cNvSpPr/>
              <p:nvPr userDrawn="1"/>
            </p:nvSpPr>
            <p:spPr>
              <a:xfrm>
                <a:off x="2" y="0"/>
                <a:ext cx="1877486" cy="1866289"/>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gradFill flip="none" rotWithShape="1">
                <a:gsLst>
                  <a:gs pos="76000">
                    <a:schemeClr val="accent1"/>
                  </a:gs>
                  <a:gs pos="0">
                    <a:schemeClr val="accent1">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8" name="Freeform: Shape 17"/>
              <p:cNvSpPr/>
              <p:nvPr userDrawn="1"/>
            </p:nvSpPr>
            <p:spPr>
              <a:xfrm>
                <a:off x="9881334"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grpSp>
          <p:nvGrpSpPr>
            <p:cNvPr id="12" name="Group 11"/>
            <p:cNvGrpSpPr/>
            <p:nvPr userDrawn="1"/>
          </p:nvGrpSpPr>
          <p:grpSpPr>
            <a:xfrm>
              <a:off x="1360748" y="1627654"/>
              <a:ext cx="3992381" cy="4267811"/>
              <a:chOff x="1360748" y="1866289"/>
              <a:chExt cx="3992381" cy="4267811"/>
            </a:xfrm>
          </p:grpSpPr>
          <p:sp>
            <p:nvSpPr>
              <p:cNvPr id="13" name="Freeform: Shape 12"/>
              <p:cNvSpPr/>
              <p:nvPr userDrawn="1"/>
            </p:nvSpPr>
            <p:spPr>
              <a:xfrm flipH="1">
                <a:off x="1360748" y="2345214"/>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4" name="Freeform: Shape 13"/>
              <p:cNvSpPr/>
              <p:nvPr userDrawn="1"/>
            </p:nvSpPr>
            <p:spPr>
              <a:xfrm flipH="1">
                <a:off x="1564243" y="1866289"/>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blipFill rotWithShape="0">
                <a:blip r:embed="rId2"/>
                <a:srcRect/>
                <a:stretch>
                  <a:fillRect l="-25290" r="-247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grpSp>
      <p:sp>
        <p:nvSpPr>
          <p:cNvPr id="5" name="Title 4"/>
          <p:cNvSpPr/>
          <p:nvPr>
            <p:ph type="title" hasCustomPrompt="1"/>
          </p:nvPr>
        </p:nvSpPr>
        <p:spPr>
          <a:xfrm>
            <a:off x="660400" y="1457948"/>
            <a:ext cx="5682343" cy="1456728"/>
          </a:xfrm>
          <a:prstGeom prst="rect">
            <a:avLst/>
          </a:prstGeom>
        </p:spPr>
        <p:txBody>
          <a:bodyPr>
            <a:normAutofit/>
          </a:bodyPr>
          <a:lstStyle>
            <a:lvl1pPr algn="l">
              <a:lnSpc>
                <a:spcPct val="100000"/>
              </a:lnSpc>
              <a:defRPr sz="3200">
                <a:latin typeface="+mj-ea"/>
                <a:ea typeface="+mj-ea"/>
              </a:defRPr>
            </a:lvl1pPr>
          </a:lstStyle>
          <a:p>
            <a:pPr lvl="0"/>
            <a:r>
              <a:rPr lang="en-US"/>
              <a:t>Click to add title</a:t>
            </a:r>
            <a:endParaRPr lang="en-US"/>
          </a:p>
        </p:txBody>
      </p:sp>
      <p:sp>
        <p:nvSpPr>
          <p:cNvPr id="25" name="Text Placeholder 24"/>
          <p:cNvSpPr/>
          <p:nvPr>
            <p:ph type="body" sz="quarter" idx="1" hasCustomPrompt="1"/>
          </p:nvPr>
        </p:nvSpPr>
        <p:spPr>
          <a:xfrm>
            <a:off x="660400" y="2926529"/>
            <a:ext cx="5682343" cy="1634585"/>
          </a:xfrm>
          <a:prstGeom prst="rect">
            <a:avLst/>
          </a:prstGeom>
        </p:spPr>
        <p:txBody>
          <a:bodyPr anchor="t">
            <a:normAutofit/>
          </a:bodyPr>
          <a:lstStyle>
            <a:lvl1pPr marL="0" indent="0" algn="l">
              <a:lnSpc>
                <a:spcPct val="120000"/>
              </a:lnSpc>
              <a:buFont typeface="+mj-lt"/>
              <a:buNone/>
              <a:defRPr sz="2400" b="0">
                <a:solidFill>
                  <a:schemeClr val="tx1"/>
                </a:solidFill>
                <a:latin typeface="+mj-ea"/>
                <a:ea typeface="+mj-ea"/>
              </a:defRPr>
            </a:lvl1pPr>
          </a:lstStyle>
          <a:p>
            <a:pPr lvl="0"/>
            <a:r>
              <a:rPr lang="en-US"/>
              <a:t>Click to add text</a:t>
            </a:r>
            <a:endParaRPr lang="en-US"/>
          </a:p>
        </p:txBody>
      </p:sp>
      <p:sp>
        <p:nvSpPr>
          <p:cNvPr id="4" name="Date Placeholder 3"/>
          <p:cNvSpPr/>
          <p:nvPr>
            <p:ph type="dt" sz="half" idx="10"/>
          </p:nvPr>
        </p:nvSpPr>
        <p:spPr/>
        <p:txBody>
          <a:bodyPr/>
          <a:lstStyle/>
          <a:p>
            <a:fld id="{2A27A813-B2FD-42E1-9222-83B574E99074}" type="datetime1">
              <a:rPr lang="zh-CN" altLang="en-US" smtClean="0"/>
            </a:fld>
            <a:endParaRPr lang="en-US" altLang="zh-CN"/>
          </a:p>
        </p:txBody>
      </p:sp>
      <p:sp>
        <p:nvSpPr>
          <p:cNvPr id="6" name="Footer Placeholder 5"/>
          <p:cNvSpPr/>
          <p:nvPr>
            <p:ph type="ftr" sz="quarter" idx="11"/>
          </p:nvPr>
        </p:nvSpPr>
        <p:spPr/>
        <p:txBody>
          <a:bodyPr/>
          <a:lstStyle/>
          <a:p>
            <a:r>
              <a:rPr lang="en-US" altLang="zh-CN"/>
              <a:t>OfficePLUS</a:t>
            </a:r>
            <a:endParaRPr lang="zh-CN" altLang="en-US"/>
          </a:p>
        </p:txBody>
      </p:sp>
      <p:sp>
        <p:nvSpPr>
          <p:cNvPr id="8" name="Slide Number Placeholder 7"/>
          <p:cNvSpPr/>
          <p:nvPr>
            <p:ph type="sldNum" sz="quarter" idx="12"/>
          </p:nvPr>
        </p:nvSpPr>
        <p:spPr/>
        <p:txBody>
          <a:bodyPr/>
          <a:lstStyle/>
          <a:p>
            <a:fld id="{7F65B630-C7FF-41C0-9923-C5E5E29EED81}"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7" name="Title 6"/>
          <p:cNvSpPr/>
          <p:nvPr>
            <p:ph type="title" hasCustomPrompt="1"/>
          </p:nvPr>
        </p:nvSpPr>
        <p:spPr>
          <a:xfrm>
            <a:off x="660399" y="105627"/>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2" name="Date Placeholder 1"/>
          <p:cNvSpPr/>
          <p:nvPr>
            <p:ph type="dt" sz="half" idx="10"/>
          </p:nvPr>
        </p:nvSpPr>
        <p:spPr/>
        <p:txBody>
          <a:bodyPr/>
          <a:lstStyle/>
          <a:p>
            <a:fld id="{0D3978B1-822A-48DD-9412-1B7D6807ED91}" type="datetime1">
              <a:rPr lang="zh-CN" altLang="en-US" smtClean="0"/>
            </a:fld>
            <a:endParaRPr lang="zh-CN" altLang="en-US"/>
          </a:p>
        </p:txBody>
      </p:sp>
      <p:sp>
        <p:nvSpPr>
          <p:cNvPr id="3" name="Footer Placeholder 2"/>
          <p:cNvSpPr/>
          <p:nvPr>
            <p:ph type="ftr" sz="quarter" idx="11"/>
          </p:nvPr>
        </p:nvSpPr>
        <p:spPr/>
        <p:txBody>
          <a:bodyPr/>
          <a:lstStyle/>
          <a:p>
            <a:r>
              <a:rPr lang="en-US" altLang="zh-CN"/>
              <a:t>OfficePLUS</a:t>
            </a:r>
            <a:endParaRPr lang="zh-CN" altLang="en-US"/>
          </a:p>
        </p:txBody>
      </p:sp>
      <p:sp>
        <p:nvSpPr>
          <p:cNvPr id="4" name="Slide Number Placeholder 3"/>
          <p:cNvSpPr/>
          <p:nvPr>
            <p:ph type="sldNum" sz="quarter" idx="12"/>
          </p:nvPr>
        </p:nvSpPr>
        <p:spPr/>
        <p:txBody>
          <a:bodyPr/>
          <a:lstStyle/>
          <a:p>
            <a:fld id="{7F65B630-C7FF-41C0-9923-C5E5E29EED81}" type="slidenum">
              <a:rPr lang="zh-CN" altLang="en-US" smtClean="0"/>
            </a:fld>
            <a:endParaRPr lang="zh-CN" altLang="en-US"/>
          </a:p>
        </p:txBody>
      </p:sp>
      <p:sp>
        <p:nvSpPr>
          <p:cNvPr id="5" name="Freeform: Shape 36"/>
          <p:cNvSpPr/>
          <p:nvPr userDrawn="1"/>
        </p:nvSpPr>
        <p:spPr>
          <a:xfrm>
            <a:off x="0" y="4226010"/>
            <a:ext cx="3113903" cy="2631989"/>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9366422" y="0"/>
            <a:ext cx="2825578" cy="2496065"/>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10330249" y="5090984"/>
            <a:ext cx="1886465" cy="1791730"/>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1000">
                <a:schemeClr val="accent2">
                  <a:alpha val="0"/>
                  <a:lumMod val="85053"/>
                </a:schemeClr>
              </a:gs>
              <a:gs pos="1500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p:nvPr>
            <p:ph type="dt" sz="half" idx="10"/>
          </p:nvPr>
        </p:nvSpPr>
        <p:spPr/>
        <p:txBody>
          <a:bodyPr/>
          <a:lstStyle/>
          <a:p>
            <a:fld id="{6983D36A-0885-4071-9EF1-0FE4286E17CF}" type="datetime1">
              <a:rPr lang="zh-CN" altLang="en-US" smtClean="0"/>
            </a:fld>
            <a:endParaRPr lang="en-US"/>
          </a:p>
        </p:txBody>
      </p:sp>
      <p:sp>
        <p:nvSpPr>
          <p:cNvPr id="3" name="Footer Placeholder 2"/>
          <p:cNvSpPr/>
          <p:nvPr>
            <p:ph type="ftr" sz="quarter" idx="11"/>
          </p:nvPr>
        </p:nvSpPr>
        <p:spPr/>
        <p:txBody>
          <a:bodyPr/>
          <a:lstStyle/>
          <a:p>
            <a:r>
              <a:rPr lang="en-US"/>
              <a:t>OfficePLUS</a:t>
            </a:r>
            <a:endParaRPr lang="en-US" dirty="0"/>
          </a:p>
        </p:txBody>
      </p:sp>
      <p:sp>
        <p:nvSpPr>
          <p:cNvPr id="4" name="Slide Number Placeholder 3"/>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Closing">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a:xfrm>
            <a:off x="1" y="0"/>
            <a:ext cx="12192000" cy="6858000"/>
            <a:chOff x="1" y="0"/>
            <a:chExt cx="12192000" cy="6858000"/>
          </a:xfrm>
        </p:grpSpPr>
        <p:grpSp>
          <p:nvGrpSpPr>
            <p:cNvPr id="3" name="Group 2"/>
            <p:cNvGrpSpPr/>
            <p:nvPr userDrawn="1"/>
          </p:nvGrpSpPr>
          <p:grpSpPr>
            <a:xfrm>
              <a:off x="1" y="0"/>
              <a:ext cx="12192000" cy="6858000"/>
              <a:chOff x="1" y="0"/>
              <a:chExt cx="12192000" cy="6858000"/>
            </a:xfrm>
          </p:grpSpPr>
          <p:grpSp>
            <p:nvGrpSpPr>
              <p:cNvPr id="10" name="Group 9"/>
              <p:cNvGrpSpPr/>
              <p:nvPr userDrawn="1"/>
            </p:nvGrpSpPr>
            <p:grpSpPr>
              <a:xfrm>
                <a:off x="1" y="0"/>
                <a:ext cx="12192000" cy="6858000"/>
                <a:chOff x="1" y="0"/>
                <a:chExt cx="12192000" cy="6858000"/>
              </a:xfrm>
            </p:grpSpPr>
            <p:sp>
              <p:nvSpPr>
                <p:cNvPr id="14" name="Freeform: Shape 13"/>
                <p:cNvSpPr/>
                <p:nvPr userDrawn="1"/>
              </p:nvSpPr>
              <p:spPr>
                <a:xfrm>
                  <a:off x="8199466"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5" name="Freeform: Shape 14"/>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7" name="Freeform: Shape 16"/>
                <p:cNvSpPr/>
                <p:nvPr userDrawn="1"/>
              </p:nvSpPr>
              <p:spPr>
                <a:xfrm>
                  <a:off x="9881334"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grpSp>
            <p:nvGrpSpPr>
              <p:cNvPr id="11" name="Group 10"/>
              <p:cNvGrpSpPr/>
              <p:nvPr userDrawn="1"/>
            </p:nvGrpSpPr>
            <p:grpSpPr>
              <a:xfrm>
                <a:off x="1269229" y="1627654"/>
                <a:ext cx="3992381" cy="4267811"/>
                <a:chOff x="1269229" y="1866289"/>
                <a:chExt cx="3992381" cy="4267811"/>
              </a:xfrm>
            </p:grpSpPr>
            <p:sp>
              <p:nvSpPr>
                <p:cNvPr id="12" name="Freeform: Shape 11"/>
                <p:cNvSpPr/>
                <p:nvPr userDrawn="1"/>
              </p:nvSpPr>
              <p:spPr>
                <a:xfrm>
                  <a:off x="1269229" y="2345214"/>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3" name="Freeform: Shape 12"/>
                <p:cNvSpPr/>
                <p:nvPr userDrawn="1"/>
              </p:nvSpPr>
              <p:spPr>
                <a:xfrm>
                  <a:off x="1472724" y="1866289"/>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blipFill rotWithShape="0">
                  <a:blip r:embed="rId2"/>
                  <a:srcRect/>
                  <a:stretch>
                    <a:fillRect l="-25290" r="-247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grpSp>
        <p:sp>
          <p:nvSpPr>
            <p:cNvPr id="9" name="Freeform: Shape 8"/>
            <p:cNvSpPr/>
            <p:nvPr/>
          </p:nvSpPr>
          <p:spPr>
            <a:xfrm rot="5400000">
              <a:off x="6031441" y="4134566"/>
              <a:ext cx="64875" cy="56984"/>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chemeClr val="bg1"/>
            </a:solidFill>
            <a:ln w="6055" cap="flat">
              <a:noFill/>
              <a:prstDash val="solid"/>
              <a:miter/>
            </a:ln>
          </p:spPr>
          <p:txBody>
            <a:bodyPr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 name="Title 4"/>
          <p:cNvSpPr/>
          <p:nvPr>
            <p:ph type="title" hasCustomPrompt="1"/>
          </p:nvPr>
        </p:nvSpPr>
        <p:spPr>
          <a:xfrm>
            <a:off x="5666944" y="1627654"/>
            <a:ext cx="5851956" cy="1928346"/>
          </a:xfrm>
          <a:prstGeom prst="rect">
            <a:avLst/>
          </a:prstGeom>
        </p:spPr>
        <p:txBody>
          <a:bodyPr wrap="square" anchor="b">
            <a:normAutofit/>
          </a:bodyPr>
          <a:lstStyle>
            <a:lvl1pPr algn="l">
              <a:lnSpc>
                <a:spcPct val="100000"/>
              </a:lnSpc>
              <a:defRPr sz="6000">
                <a:ln w="19050">
                  <a:noFill/>
                </a:ln>
                <a:solidFill>
                  <a:schemeClr val="tx1"/>
                </a:solidFill>
              </a:defRPr>
            </a:lvl1pPr>
          </a:lstStyle>
          <a:p>
            <a:pPr lvl="0"/>
            <a:r>
              <a:rPr lang="en-US"/>
              <a:t>Click to add title</a:t>
            </a:r>
            <a:endParaRPr lang="en-US"/>
          </a:p>
        </p:txBody>
      </p:sp>
      <p:sp>
        <p:nvSpPr>
          <p:cNvPr id="4" name="Text Placeholder 3"/>
          <p:cNvSpPr/>
          <p:nvPr>
            <p:ph type="body" sz="quarter" idx="13" hasCustomPrompt="1"/>
          </p:nvPr>
        </p:nvSpPr>
        <p:spPr>
          <a:xfrm>
            <a:off x="8433002" y="4056366"/>
            <a:ext cx="169867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endParaRPr lang="en-US"/>
          </a:p>
        </p:txBody>
      </p:sp>
      <p:sp>
        <p:nvSpPr>
          <p:cNvPr id="7" name="Text Placeholder 6"/>
          <p:cNvSpPr/>
          <p:nvPr>
            <p:ph type="body" sz="quarter" idx="14" hasCustomPrompt="1"/>
          </p:nvPr>
        </p:nvSpPr>
        <p:spPr>
          <a:xfrm>
            <a:off x="6734332" y="4056366"/>
            <a:ext cx="1698670" cy="276999"/>
          </a:xfrm>
          <a:prstGeom prst="rect">
            <a:avLst/>
          </a:prstGeom>
        </p:spPr>
        <p:txBody>
          <a:bodyPr wrap="none">
            <a:normAutofit/>
          </a:bodyPr>
          <a:lstStyle>
            <a:lvl1pPr marL="0" indent="0" algn="l">
              <a:lnSpc>
                <a:spcPct val="100000"/>
              </a:lnSpc>
              <a:buNone/>
              <a:defRPr sz="1200"/>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12" name="文本框 311"/>
          <p:cNvSpPr txBox="1"/>
          <p:nvPr userDrawn="1"/>
        </p:nvSpPr>
        <p:spPr>
          <a:xfrm>
            <a:off x="471171" y="169545"/>
            <a:ext cx="8042275" cy="542925"/>
          </a:xfrm>
          <a:prstGeom prst="rect">
            <a:avLst/>
          </a:prstGeom>
          <a:noFill/>
        </p:spPr>
        <p:txBody>
          <a:bodyPr wrap="square" rtlCol="0">
            <a:spAutoFit/>
          </a:bodyPr>
          <a:lstStyle/>
          <a:p>
            <a:pPr algn="l"/>
            <a:endParaRPr kumimoji="1" lang="zh-CN" altLang="en-US" sz="2935" b="1" dirty="0">
              <a:solidFill>
                <a:schemeClr val="tx1"/>
              </a:solidFill>
              <a:latin typeface="微软雅黑" panose="020B0503020204020204" pitchFamily="34" charset="-122"/>
              <a:ea typeface="微软雅黑" panose="020B0503020204020204" pitchFamily="34" charset="-122"/>
            </a:endParaRPr>
          </a:p>
        </p:txBody>
      </p:sp>
      <p:sp>
        <p:nvSpPr>
          <p:cNvPr id="6" name="文本框 5"/>
          <p:cNvSpPr txBox="1"/>
          <p:nvPr userDrawn="1"/>
        </p:nvSpPr>
        <p:spPr>
          <a:xfrm>
            <a:off x="382271" y="962025"/>
            <a:ext cx="309880" cy="460375"/>
          </a:xfrm>
          <a:prstGeom prst="rect">
            <a:avLst/>
          </a:prstGeom>
          <a:noFill/>
        </p:spPr>
        <p:txBody>
          <a:bodyPr wrap="none" rtlCol="0" anchor="t">
            <a:spAutoFit/>
          </a:bodyPr>
          <a:lstStyle/>
          <a:p>
            <a:pPr algn="l"/>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7" name="图片 6"/>
          <p:cNvPicPr>
            <a:picLocks noChangeAspect="1"/>
          </p:cNvPicPr>
          <p:nvPr userDrawn="1"/>
        </p:nvPicPr>
        <p:blipFill>
          <a:blip r:embed="rId2"/>
          <a:stretch>
            <a:fillRect/>
          </a:stretch>
        </p:blipFill>
        <p:spPr>
          <a:xfrm>
            <a:off x="9053407" y="178060"/>
            <a:ext cx="2755200" cy="562641"/>
          </a:xfrm>
          <a:prstGeom prst="rect">
            <a:avLst/>
          </a:prstGeom>
        </p:spPr>
      </p:pic>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endParaRPr lang="en-US" dirty="0"/>
          </a:p>
        </p:txBody>
      </p:sp>
      <p:sp>
        <p:nvSpPr>
          <p:cNvPr id="3" name="文本占位符 2"/>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日期占位符 3"/>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fld>
            <a:endParaRPr lang="en-US"/>
          </a:p>
        </p:txBody>
      </p:sp>
      <p:sp>
        <p:nvSpPr>
          <p:cNvPr id="5" name="页脚占位符 4"/>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pic>
        <p:nvPicPr>
          <p:cNvPr id="7" name="图片 6" descr="f058de028610164d2a08fc816ef1d79"/>
          <p:cNvPicPr>
            <a:picLocks noChangeAspect="1"/>
          </p:cNvPicPr>
          <p:nvPr userDrawn="1"/>
        </p:nvPicPr>
        <p:blipFill>
          <a:blip r:embed="rId12"/>
          <a:stretch>
            <a:fillRect/>
          </a:stretch>
        </p:blipFill>
        <p:spPr>
          <a:xfrm>
            <a:off x="67310" y="6313170"/>
            <a:ext cx="1208405" cy="467360"/>
          </a:xfrm>
          <a:prstGeom prst="rect">
            <a:avLst/>
          </a:prstGeom>
        </p:spPr>
      </p:pic>
      <p:pic>
        <p:nvPicPr>
          <p:cNvPr id="8" name="图片 7" descr="55f35f73bf60b0606e7eadc6db22b0b"/>
          <p:cNvPicPr>
            <a:picLocks noChangeAspect="1"/>
          </p:cNvPicPr>
          <p:nvPr userDrawn="1"/>
        </p:nvPicPr>
        <p:blipFill>
          <a:blip r:embed="rId13"/>
          <a:stretch>
            <a:fillRect/>
          </a:stretch>
        </p:blipFill>
        <p:spPr>
          <a:xfrm>
            <a:off x="1275715" y="6320155"/>
            <a:ext cx="1565275" cy="488950"/>
          </a:xfrm>
          <a:prstGeom prst="rect">
            <a:avLst/>
          </a:prstGeom>
        </p:spPr>
      </p:pic>
      <p:pic>
        <p:nvPicPr>
          <p:cNvPr id="10" name="图片 10" descr="WechatIMG4.jpeg"/>
          <p:cNvPicPr>
            <a:picLocks noChangeAspect="1"/>
          </p:cNvPicPr>
          <p:nvPr userDrawn="1"/>
        </p:nvPicPr>
        <p:blipFill>
          <a:blip r:embed="rId14"/>
          <a:srcRect/>
          <a:stretch>
            <a:fillRect/>
          </a:stretch>
        </p:blipFill>
        <p:spPr bwMode="auto">
          <a:xfrm>
            <a:off x="11449050" y="6182360"/>
            <a:ext cx="829945" cy="76517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0" Type="http://schemas.openxmlformats.org/officeDocument/2006/relationships/slideLayout" Target="../slideLayouts/slideLayout5.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chart" Target="../charts/chart6.xml"/><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4.png"/><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shionogi.com/content/dam/shionogi/si/products/pdf/fetroja.pdf" TargetMode="External"/><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8.xml"/><Relationship Id="rId1" Type="http://schemas.openxmlformats.org/officeDocument/2006/relationships/hyperlink" Target="https://www.shionogi.com/content/dam/shionogi/si/products/pdf/fetroja.pdf"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www.shionogi.com/content/dam/shionogi/si/products/pdf/fetroja.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image" Target="../media/image18.png"/><Relationship Id="rId6" Type="http://schemas.openxmlformats.org/officeDocument/2006/relationships/tags" Target="../tags/tag53.xml"/><Relationship Id="rId5" Type="http://schemas.openxmlformats.org/officeDocument/2006/relationships/image" Target="../media/image17.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1" Type="http://schemas.openxmlformats.org/officeDocument/2006/relationships/slideLayout" Target="../slideLayouts/slideLayout5.xml"/><Relationship Id="rId10" Type="http://schemas.openxmlformats.org/officeDocument/2006/relationships/tags" Target="../tags/tag56.xml"/><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hyperlink" Target="http://www.pfizer.com/news/press-release/press-release-detail/phase-3-studies-pfizers-novel-antibiotic-combination-offer" TargetMode="External"/><Relationship Id="rId2" Type="http://schemas.openxmlformats.org/officeDocument/2006/relationships/hyperlink" Target="https://classic.clinicaltrials.gov/ct2/show/NCT03580044" TargetMode="External"/><Relationship Id="rId1" Type="http://schemas.openxmlformats.org/officeDocument/2006/relationships/hyperlink" Target="https://classic.clinicaltrials.gov/ct2/show/NCT0332909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idx="4294967295"/>
          </p:nvPr>
        </p:nvSpPr>
        <p:spPr>
          <a:xfrm>
            <a:off x="770890" y="2165985"/>
            <a:ext cx="10649585" cy="1562735"/>
          </a:xfrm>
        </p:spPr>
        <p:txBody>
          <a:bodyPr anchor="ctr" anchorCtr="0">
            <a:noAutofit/>
          </a:bodyPr>
          <a:lstStyle/>
          <a:p>
            <a:pPr algn="ctr">
              <a:lnSpc>
                <a:spcPct val="100000"/>
              </a:lnSpc>
            </a:pPr>
            <a:r>
              <a:rPr lang="en-US" altLang="zh-CN" sz="5400" dirty="0">
                <a:solidFill>
                  <a:schemeClr val="tx1"/>
                </a:solidFill>
                <a:latin typeface="微软雅黑" panose="020B0503020204020204" pitchFamily="34" charset="-122"/>
                <a:ea typeface="微软雅黑" panose="020B0503020204020204" pitchFamily="34" charset="-122"/>
                <a:sym typeface="+mn-ea"/>
              </a:rPr>
              <a:t>CRO</a:t>
            </a:r>
            <a:r>
              <a:rPr lang="zh-CN" altLang="en-US" sz="5400" dirty="0">
                <a:solidFill>
                  <a:schemeClr val="tx1"/>
                </a:solidFill>
                <a:latin typeface="微软雅黑" panose="020B0503020204020204" pitchFamily="34" charset="-122"/>
                <a:ea typeface="微软雅黑" panose="020B0503020204020204" pitchFamily="34" charset="-122"/>
                <a:sym typeface="+mn-ea"/>
              </a:rPr>
              <a:t>临床新型抗菌药物的</a:t>
            </a:r>
            <a:r>
              <a:rPr lang="zh-CN" altLang="en-US" sz="5400" dirty="0">
                <a:solidFill>
                  <a:schemeClr val="tx1"/>
                </a:solidFill>
                <a:latin typeface="微软雅黑" panose="020B0503020204020204" pitchFamily="34" charset="-122"/>
                <a:ea typeface="微软雅黑" panose="020B0503020204020204" pitchFamily="34" charset="-122"/>
                <a:sym typeface="+mn-ea"/>
              </a:rPr>
              <a:t>进展</a:t>
            </a:r>
            <a:endParaRPr lang="zh-CN" altLang="en-US" sz="5400"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7" y="538045"/>
            <a:ext cx="11280347" cy="586955"/>
          </a:xfrm>
        </p:spPr>
        <p:txBody>
          <a:bodyPr>
            <a:normAutofit fontScale="90000"/>
          </a:bodyPr>
          <a:lstStyle/>
          <a:p>
            <a:pPr>
              <a:lnSpc>
                <a:spcPct val="100000"/>
              </a:lnSpc>
              <a:defRPr/>
            </a:pPr>
            <a:r>
              <a:rPr lang="zh-CN" altLang="en-US" sz="2400" dirty="0">
                <a:latin typeface="+mn-ea"/>
                <a:ea typeface="+mn-ea"/>
                <a:cs typeface="+mn-ea"/>
                <a:sym typeface="+mn-lt"/>
              </a:rPr>
              <a:t>氨曲南</a:t>
            </a:r>
            <a:r>
              <a:rPr lang="en-US" altLang="zh-CN" sz="2400" dirty="0">
                <a:latin typeface="+mn-ea"/>
                <a:ea typeface="+mn-ea"/>
                <a:cs typeface="+mn-ea"/>
                <a:sym typeface="+mn-lt"/>
              </a:rPr>
              <a:t>-</a:t>
            </a:r>
            <a:r>
              <a:rPr lang="zh-CN" altLang="en-US" sz="2400" dirty="0">
                <a:latin typeface="+mn-ea"/>
                <a:ea typeface="+mn-ea"/>
                <a:cs typeface="+mn-ea"/>
                <a:sym typeface="+mn-lt"/>
              </a:rPr>
              <a:t>阿维巴坦</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Ⅲ</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期</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(REVISIT)</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研究：</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ATM/AVI</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治疗由革兰氏阴性菌（包括产</a:t>
            </a:r>
            <a:r>
              <a:rPr lang="en-US" altLang="zh-CN"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MBL</a:t>
            </a:r>
            <a:r>
              <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的多重耐药菌）引起的严重感染的疗效、安全性和耐受性</a:t>
            </a:r>
            <a:endParaRPr lang="zh-CN" altLang="en-US" sz="2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5" name="文本框 4"/>
          <p:cNvSpPr txBox="1"/>
          <p:nvPr/>
        </p:nvSpPr>
        <p:spPr bwMode="gray">
          <a:xfrm>
            <a:off x="446914" y="1548232"/>
            <a:ext cx="10900787" cy="332318"/>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一项</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3</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期，多中心、开放标签、评估者盲法、随机对照研究：</a:t>
            </a:r>
            <a:endPar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4" name="矩形 3"/>
          <p:cNvSpPr/>
          <p:nvPr/>
        </p:nvSpPr>
        <p:spPr bwMode="gray">
          <a:xfrm>
            <a:off x="297011" y="2491157"/>
            <a:ext cx="3393339" cy="1964429"/>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9" name="文本框 8"/>
          <p:cNvSpPr txBox="1"/>
          <p:nvPr/>
        </p:nvSpPr>
        <p:spPr bwMode="gray">
          <a:xfrm>
            <a:off x="1126828" y="2726545"/>
            <a:ext cx="2408609" cy="1479764"/>
          </a:xfrm>
          <a:prstGeom prst="rect">
            <a:avLst/>
          </a:prstGeom>
          <a:noFill/>
        </p:spPr>
        <p:txBody>
          <a:bodyPr wrap="square">
            <a:spAutoFit/>
          </a:bodyPr>
          <a:lstStyle/>
          <a:p>
            <a:pPr marL="285750" marR="0" lvl="0" indent="-179705"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年龄≥</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18</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岁的住院患者</a:t>
            </a:r>
            <a:endPar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由革兰氏阴性菌引起的复杂腹腔内感染</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(cIAI)</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或医院获得性肺炎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(HAP)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或呼吸机相关性肺炎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(VAP)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，需要静脉输注抗生素治疗</a:t>
            </a:r>
            <a:endPar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11" name="文本框 10"/>
          <p:cNvSpPr txBox="1"/>
          <p:nvPr/>
        </p:nvSpPr>
        <p:spPr bwMode="gray">
          <a:xfrm>
            <a:off x="208111" y="3629343"/>
            <a:ext cx="10999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r>
              <a:rPr kumimoji="0" lang="en-US" altLang="zh-CN" sz="1400" b="1" i="0" u="none" strike="noStrike" kern="1200" cap="none" spc="0" normalizeH="0" baseline="0" noProof="0" dirty="0">
                <a:ln>
                  <a:noFill/>
                </a:ln>
                <a:solidFill>
                  <a:srgbClr val="000D45">
                    <a:lumMod val="95000"/>
                    <a:lumOff val="5000"/>
                  </a:srgbClr>
                </a:solidFill>
                <a:effectLst/>
                <a:uLnTx/>
                <a:uFillTx/>
                <a:cs typeface="+mn-ea"/>
                <a:sym typeface="+mn-lt"/>
              </a:rPr>
              <a:t>N=422</a:t>
            </a: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endPar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endParaRPr>
          </a:p>
        </p:txBody>
      </p:sp>
      <p:grpSp>
        <p:nvGrpSpPr>
          <p:cNvPr id="12" name="Group 6"/>
          <p:cNvGrpSpPr>
            <a:grpSpLocks noChangeAspect="1"/>
          </p:cNvGrpSpPr>
          <p:nvPr/>
        </p:nvGrpSpPr>
        <p:grpSpPr bwMode="auto">
          <a:xfrm>
            <a:off x="424282" y="3138696"/>
            <a:ext cx="750466" cy="428267"/>
            <a:chOff x="2939" y="1633"/>
            <a:chExt cx="1800" cy="1051"/>
          </a:xfrm>
          <a:solidFill>
            <a:srgbClr val="00C987"/>
          </a:solidFill>
        </p:grpSpPr>
        <p:sp>
          <p:nvSpPr>
            <p:cNvPr id="13" name="Freeform 7"/>
            <p:cNvSpPr/>
            <p:nvPr/>
          </p:nvSpPr>
          <p:spPr bwMode="auto">
            <a:xfrm>
              <a:off x="3650" y="1886"/>
              <a:ext cx="375" cy="328"/>
            </a:xfrm>
            <a:custGeom>
              <a:avLst/>
              <a:gdLst>
                <a:gd name="T0" fmla="*/ 23 w 159"/>
                <a:gd name="T1" fmla="*/ 51 h 139"/>
                <a:gd name="T2" fmla="*/ 25 w 159"/>
                <a:gd name="T3" fmla="*/ 47 h 139"/>
                <a:gd name="T4" fmla="*/ 25 w 159"/>
                <a:gd name="T5" fmla="*/ 54 h 139"/>
                <a:gd name="T6" fmla="*/ 56 w 159"/>
                <a:gd name="T7" fmla="*/ 139 h 139"/>
                <a:gd name="T8" fmla="*/ 104 w 159"/>
                <a:gd name="T9" fmla="*/ 139 h 139"/>
                <a:gd name="T10" fmla="*/ 135 w 159"/>
                <a:gd name="T11" fmla="*/ 54 h 139"/>
                <a:gd name="T12" fmla="*/ 135 w 159"/>
                <a:gd name="T13" fmla="*/ 47 h 139"/>
                <a:gd name="T14" fmla="*/ 137 w 159"/>
                <a:gd name="T15" fmla="*/ 51 h 139"/>
                <a:gd name="T16" fmla="*/ 159 w 159"/>
                <a:gd name="T17" fmla="*/ 26 h 139"/>
                <a:gd name="T18" fmla="*/ 150 w 159"/>
                <a:gd name="T19" fmla="*/ 15 h 139"/>
                <a:gd name="T20" fmla="*/ 122 w 159"/>
                <a:gd name="T21" fmla="*/ 0 h 139"/>
                <a:gd name="T22" fmla="*/ 120 w 159"/>
                <a:gd name="T23" fmla="*/ 0 h 139"/>
                <a:gd name="T24" fmla="*/ 120 w 159"/>
                <a:gd name="T25" fmla="*/ 0 h 139"/>
                <a:gd name="T26" fmla="*/ 118 w 159"/>
                <a:gd name="T27" fmla="*/ 0 h 139"/>
                <a:gd name="T28" fmla="*/ 116 w 159"/>
                <a:gd name="T29" fmla="*/ 0 h 139"/>
                <a:gd name="T30" fmla="*/ 43 w 159"/>
                <a:gd name="T31" fmla="*/ 0 h 139"/>
                <a:gd name="T32" fmla="*/ 41 w 159"/>
                <a:gd name="T33" fmla="*/ 0 h 139"/>
                <a:gd name="T34" fmla="*/ 39 w 159"/>
                <a:gd name="T35" fmla="*/ 0 h 139"/>
                <a:gd name="T36" fmla="*/ 39 w 159"/>
                <a:gd name="T37" fmla="*/ 0 h 139"/>
                <a:gd name="T38" fmla="*/ 38 w 159"/>
                <a:gd name="T39" fmla="*/ 0 h 139"/>
                <a:gd name="T40" fmla="*/ 9 w 159"/>
                <a:gd name="T41" fmla="*/ 15 h 139"/>
                <a:gd name="T42" fmla="*/ 0 w 159"/>
                <a:gd name="T43" fmla="*/ 26 h 139"/>
                <a:gd name="T44" fmla="*/ 23 w 159"/>
                <a:gd name="T45" fmla="*/ 5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39">
                  <a:moveTo>
                    <a:pt x="23" y="51"/>
                  </a:moveTo>
                  <a:cubicBezTo>
                    <a:pt x="24" y="49"/>
                    <a:pt x="24" y="48"/>
                    <a:pt x="25" y="47"/>
                  </a:cubicBezTo>
                  <a:cubicBezTo>
                    <a:pt x="25" y="54"/>
                    <a:pt x="25" y="54"/>
                    <a:pt x="25" y="54"/>
                  </a:cubicBezTo>
                  <a:cubicBezTo>
                    <a:pt x="37" y="72"/>
                    <a:pt x="48" y="100"/>
                    <a:pt x="56" y="139"/>
                  </a:cubicBezTo>
                  <a:cubicBezTo>
                    <a:pt x="104" y="139"/>
                    <a:pt x="104" y="139"/>
                    <a:pt x="104" y="139"/>
                  </a:cubicBezTo>
                  <a:cubicBezTo>
                    <a:pt x="111" y="100"/>
                    <a:pt x="123" y="72"/>
                    <a:pt x="135" y="54"/>
                  </a:cubicBezTo>
                  <a:cubicBezTo>
                    <a:pt x="135" y="47"/>
                    <a:pt x="135" y="47"/>
                    <a:pt x="135" y="47"/>
                  </a:cubicBezTo>
                  <a:cubicBezTo>
                    <a:pt x="135" y="48"/>
                    <a:pt x="136" y="49"/>
                    <a:pt x="137" y="51"/>
                  </a:cubicBezTo>
                  <a:cubicBezTo>
                    <a:pt x="144" y="40"/>
                    <a:pt x="152" y="32"/>
                    <a:pt x="159" y="26"/>
                  </a:cubicBezTo>
                  <a:cubicBezTo>
                    <a:pt x="156" y="22"/>
                    <a:pt x="153" y="18"/>
                    <a:pt x="150" y="15"/>
                  </a:cubicBezTo>
                  <a:cubicBezTo>
                    <a:pt x="142" y="6"/>
                    <a:pt x="132" y="1"/>
                    <a:pt x="122" y="0"/>
                  </a:cubicBezTo>
                  <a:cubicBezTo>
                    <a:pt x="121" y="0"/>
                    <a:pt x="121" y="0"/>
                    <a:pt x="120" y="0"/>
                  </a:cubicBezTo>
                  <a:cubicBezTo>
                    <a:pt x="120" y="0"/>
                    <a:pt x="120" y="0"/>
                    <a:pt x="120" y="0"/>
                  </a:cubicBezTo>
                  <a:cubicBezTo>
                    <a:pt x="119" y="0"/>
                    <a:pt x="119" y="0"/>
                    <a:pt x="118" y="0"/>
                  </a:cubicBezTo>
                  <a:cubicBezTo>
                    <a:pt x="117" y="0"/>
                    <a:pt x="117" y="0"/>
                    <a:pt x="116" y="0"/>
                  </a:cubicBezTo>
                  <a:cubicBezTo>
                    <a:pt x="43" y="0"/>
                    <a:pt x="43" y="0"/>
                    <a:pt x="43" y="0"/>
                  </a:cubicBezTo>
                  <a:cubicBezTo>
                    <a:pt x="43" y="0"/>
                    <a:pt x="42" y="0"/>
                    <a:pt x="41" y="0"/>
                  </a:cubicBezTo>
                  <a:cubicBezTo>
                    <a:pt x="41" y="0"/>
                    <a:pt x="40" y="0"/>
                    <a:pt x="39" y="0"/>
                  </a:cubicBezTo>
                  <a:cubicBezTo>
                    <a:pt x="39" y="0"/>
                    <a:pt x="39" y="0"/>
                    <a:pt x="39" y="0"/>
                  </a:cubicBezTo>
                  <a:cubicBezTo>
                    <a:pt x="39" y="0"/>
                    <a:pt x="38" y="0"/>
                    <a:pt x="38" y="0"/>
                  </a:cubicBezTo>
                  <a:cubicBezTo>
                    <a:pt x="27" y="1"/>
                    <a:pt x="17" y="6"/>
                    <a:pt x="9" y="15"/>
                  </a:cubicBezTo>
                  <a:cubicBezTo>
                    <a:pt x="6" y="18"/>
                    <a:pt x="3" y="22"/>
                    <a:pt x="0" y="26"/>
                  </a:cubicBezTo>
                  <a:cubicBezTo>
                    <a:pt x="8" y="32"/>
                    <a:pt x="15" y="40"/>
                    <a:pt x="2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4" name="Freeform 8"/>
            <p:cNvSpPr/>
            <p:nvPr/>
          </p:nvSpPr>
          <p:spPr bwMode="auto">
            <a:xfrm>
              <a:off x="3709" y="2231"/>
              <a:ext cx="260" cy="453"/>
            </a:xfrm>
            <a:custGeom>
              <a:avLst/>
              <a:gdLst>
                <a:gd name="T0" fmla="*/ 108 w 110"/>
                <a:gd name="T1" fmla="*/ 79 h 192"/>
                <a:gd name="T2" fmla="*/ 108 w 110"/>
                <a:gd name="T3" fmla="*/ 75 h 192"/>
                <a:gd name="T4" fmla="*/ 110 w 110"/>
                <a:gd name="T5" fmla="*/ 45 h 192"/>
                <a:gd name="T6" fmla="*/ 110 w 110"/>
                <a:gd name="T7" fmla="*/ 35 h 192"/>
                <a:gd name="T8" fmla="*/ 96 w 110"/>
                <a:gd name="T9" fmla="*/ 40 h 192"/>
                <a:gd name="T10" fmla="*/ 93 w 110"/>
                <a:gd name="T11" fmla="*/ 40 h 192"/>
                <a:gd name="T12" fmla="*/ 75 w 110"/>
                <a:gd name="T13" fmla="*/ 16 h 192"/>
                <a:gd name="T14" fmla="*/ 77 w 110"/>
                <a:gd name="T15" fmla="*/ 0 h 192"/>
                <a:gd name="T16" fmla="*/ 32 w 110"/>
                <a:gd name="T17" fmla="*/ 0 h 192"/>
                <a:gd name="T18" fmla="*/ 34 w 110"/>
                <a:gd name="T19" fmla="*/ 16 h 192"/>
                <a:gd name="T20" fmla="*/ 16 w 110"/>
                <a:gd name="T21" fmla="*/ 40 h 192"/>
                <a:gd name="T22" fmla="*/ 13 w 110"/>
                <a:gd name="T23" fmla="*/ 40 h 192"/>
                <a:gd name="T24" fmla="*/ 0 w 110"/>
                <a:gd name="T25" fmla="*/ 35 h 192"/>
                <a:gd name="T26" fmla="*/ 0 w 110"/>
                <a:gd name="T27" fmla="*/ 45 h 192"/>
                <a:gd name="T28" fmla="*/ 1 w 110"/>
                <a:gd name="T29" fmla="*/ 75 h 192"/>
                <a:gd name="T30" fmla="*/ 1 w 110"/>
                <a:gd name="T31" fmla="*/ 79 h 192"/>
                <a:gd name="T32" fmla="*/ 0 w 110"/>
                <a:gd name="T33" fmla="*/ 80 h 192"/>
                <a:gd name="T34" fmla="*/ 0 w 110"/>
                <a:gd name="T35" fmla="*/ 167 h 192"/>
                <a:gd name="T36" fmla="*/ 25 w 110"/>
                <a:gd name="T37" fmla="*/ 192 h 192"/>
                <a:gd name="T38" fmla="*/ 50 w 110"/>
                <a:gd name="T39" fmla="*/ 167 h 192"/>
                <a:gd name="T40" fmla="*/ 50 w 110"/>
                <a:gd name="T41" fmla="*/ 48 h 192"/>
                <a:gd name="T42" fmla="*/ 60 w 110"/>
                <a:gd name="T43" fmla="*/ 48 h 192"/>
                <a:gd name="T44" fmla="*/ 60 w 110"/>
                <a:gd name="T45" fmla="*/ 167 h 192"/>
                <a:gd name="T46" fmla="*/ 85 w 110"/>
                <a:gd name="T47" fmla="*/ 192 h 192"/>
                <a:gd name="T48" fmla="*/ 110 w 110"/>
                <a:gd name="T49" fmla="*/ 167 h 192"/>
                <a:gd name="T50" fmla="*/ 110 w 110"/>
                <a:gd name="T51" fmla="*/ 80 h 192"/>
                <a:gd name="T52" fmla="*/ 108 w 110"/>
                <a:gd name="T53"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92">
                  <a:moveTo>
                    <a:pt x="108" y="79"/>
                  </a:moveTo>
                  <a:cubicBezTo>
                    <a:pt x="108" y="75"/>
                    <a:pt x="108" y="75"/>
                    <a:pt x="108" y="75"/>
                  </a:cubicBezTo>
                  <a:cubicBezTo>
                    <a:pt x="108" y="66"/>
                    <a:pt x="109" y="56"/>
                    <a:pt x="110" y="45"/>
                  </a:cubicBezTo>
                  <a:cubicBezTo>
                    <a:pt x="110" y="35"/>
                    <a:pt x="110" y="35"/>
                    <a:pt x="110" y="35"/>
                  </a:cubicBezTo>
                  <a:cubicBezTo>
                    <a:pt x="106" y="38"/>
                    <a:pt x="101" y="40"/>
                    <a:pt x="96" y="40"/>
                  </a:cubicBezTo>
                  <a:cubicBezTo>
                    <a:pt x="95" y="40"/>
                    <a:pt x="94" y="40"/>
                    <a:pt x="93" y="40"/>
                  </a:cubicBezTo>
                  <a:cubicBezTo>
                    <a:pt x="82" y="38"/>
                    <a:pt x="73" y="28"/>
                    <a:pt x="75" y="16"/>
                  </a:cubicBezTo>
                  <a:cubicBezTo>
                    <a:pt x="76" y="11"/>
                    <a:pt x="77" y="5"/>
                    <a:pt x="77" y="0"/>
                  </a:cubicBezTo>
                  <a:cubicBezTo>
                    <a:pt x="32" y="0"/>
                    <a:pt x="32" y="0"/>
                    <a:pt x="32" y="0"/>
                  </a:cubicBezTo>
                  <a:cubicBezTo>
                    <a:pt x="33" y="5"/>
                    <a:pt x="34" y="11"/>
                    <a:pt x="34" y="16"/>
                  </a:cubicBezTo>
                  <a:cubicBezTo>
                    <a:pt x="36" y="28"/>
                    <a:pt x="28" y="38"/>
                    <a:pt x="16" y="40"/>
                  </a:cubicBezTo>
                  <a:cubicBezTo>
                    <a:pt x="15" y="40"/>
                    <a:pt x="14" y="40"/>
                    <a:pt x="13" y="40"/>
                  </a:cubicBezTo>
                  <a:cubicBezTo>
                    <a:pt x="8" y="40"/>
                    <a:pt x="3" y="38"/>
                    <a:pt x="0" y="35"/>
                  </a:cubicBezTo>
                  <a:cubicBezTo>
                    <a:pt x="0" y="45"/>
                    <a:pt x="0" y="45"/>
                    <a:pt x="0" y="45"/>
                  </a:cubicBezTo>
                  <a:cubicBezTo>
                    <a:pt x="1" y="56"/>
                    <a:pt x="1" y="66"/>
                    <a:pt x="1" y="75"/>
                  </a:cubicBezTo>
                  <a:cubicBezTo>
                    <a:pt x="1" y="79"/>
                    <a:pt x="1" y="79"/>
                    <a:pt x="1"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8" y="192"/>
                    <a:pt x="110" y="181"/>
                    <a:pt x="110" y="167"/>
                  </a:cubicBezTo>
                  <a:cubicBezTo>
                    <a:pt x="110" y="80"/>
                    <a:pt x="110" y="80"/>
                    <a:pt x="110" y="80"/>
                  </a:cubicBezTo>
                  <a:lnTo>
                    <a:pt x="108"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5" name="Oval 9"/>
            <p:cNvSpPr>
              <a:spLocks noChangeArrowheads="1"/>
            </p:cNvSpPr>
            <p:nvPr/>
          </p:nvSpPr>
          <p:spPr bwMode="auto">
            <a:xfrm>
              <a:off x="3720" y="1633"/>
              <a:ext cx="234"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6" name="Freeform 10"/>
            <p:cNvSpPr/>
            <p:nvPr/>
          </p:nvSpPr>
          <p:spPr bwMode="auto">
            <a:xfrm>
              <a:off x="4363" y="2231"/>
              <a:ext cx="260" cy="453"/>
            </a:xfrm>
            <a:custGeom>
              <a:avLst/>
              <a:gdLst>
                <a:gd name="T0" fmla="*/ 32 w 110"/>
                <a:gd name="T1" fmla="*/ 0 h 192"/>
                <a:gd name="T2" fmla="*/ 35 w 110"/>
                <a:gd name="T3" fmla="*/ 16 h 192"/>
                <a:gd name="T4" fmla="*/ 17 w 110"/>
                <a:gd name="T5" fmla="*/ 40 h 192"/>
                <a:gd name="T6" fmla="*/ 14 w 110"/>
                <a:gd name="T7" fmla="*/ 40 h 192"/>
                <a:gd name="T8" fmla="*/ 0 w 110"/>
                <a:gd name="T9" fmla="*/ 35 h 192"/>
                <a:gd name="T10" fmla="*/ 0 w 110"/>
                <a:gd name="T11" fmla="*/ 45 h 192"/>
                <a:gd name="T12" fmla="*/ 2 w 110"/>
                <a:gd name="T13" fmla="*/ 75 h 192"/>
                <a:gd name="T14" fmla="*/ 2 w 110"/>
                <a:gd name="T15" fmla="*/ 79 h 192"/>
                <a:gd name="T16" fmla="*/ 0 w 110"/>
                <a:gd name="T17" fmla="*/ 80 h 192"/>
                <a:gd name="T18" fmla="*/ 0 w 110"/>
                <a:gd name="T19" fmla="*/ 167 h 192"/>
                <a:gd name="T20" fmla="*/ 25 w 110"/>
                <a:gd name="T21" fmla="*/ 192 h 192"/>
                <a:gd name="T22" fmla="*/ 50 w 110"/>
                <a:gd name="T23" fmla="*/ 167 h 192"/>
                <a:gd name="T24" fmla="*/ 50 w 110"/>
                <a:gd name="T25" fmla="*/ 48 h 192"/>
                <a:gd name="T26" fmla="*/ 60 w 110"/>
                <a:gd name="T27" fmla="*/ 48 h 192"/>
                <a:gd name="T28" fmla="*/ 60 w 110"/>
                <a:gd name="T29" fmla="*/ 167 h 192"/>
                <a:gd name="T30" fmla="*/ 85 w 110"/>
                <a:gd name="T31" fmla="*/ 192 h 192"/>
                <a:gd name="T32" fmla="*/ 110 w 110"/>
                <a:gd name="T33" fmla="*/ 167 h 192"/>
                <a:gd name="T34" fmla="*/ 110 w 110"/>
                <a:gd name="T35" fmla="*/ 8 h 192"/>
                <a:gd name="T36" fmla="*/ 110 w 110"/>
                <a:gd name="T37" fmla="*/ 0 h 192"/>
                <a:gd name="T38" fmla="*/ 32 w 110"/>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32" y="0"/>
                  </a:moveTo>
                  <a:cubicBezTo>
                    <a:pt x="33" y="5"/>
                    <a:pt x="34" y="11"/>
                    <a:pt x="35" y="16"/>
                  </a:cubicBezTo>
                  <a:cubicBezTo>
                    <a:pt x="36" y="28"/>
                    <a:pt x="28" y="38"/>
                    <a:pt x="17" y="40"/>
                  </a:cubicBezTo>
                  <a:cubicBezTo>
                    <a:pt x="16" y="40"/>
                    <a:pt x="15" y="40"/>
                    <a:pt x="14" y="40"/>
                  </a:cubicBezTo>
                  <a:cubicBezTo>
                    <a:pt x="9" y="40"/>
                    <a:pt x="4" y="38"/>
                    <a:pt x="0" y="35"/>
                  </a:cubicBezTo>
                  <a:cubicBezTo>
                    <a:pt x="0" y="45"/>
                    <a:pt x="0" y="45"/>
                    <a:pt x="0" y="45"/>
                  </a:cubicBezTo>
                  <a:cubicBezTo>
                    <a:pt x="1" y="56"/>
                    <a:pt x="2" y="66"/>
                    <a:pt x="2" y="75"/>
                  </a:cubicBezTo>
                  <a:cubicBezTo>
                    <a:pt x="2" y="79"/>
                    <a:pt x="2" y="79"/>
                    <a:pt x="2"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
                    <a:pt x="110" y="8"/>
                    <a:pt x="110" y="8"/>
                  </a:cubicBezTo>
                  <a:cubicBezTo>
                    <a:pt x="110" y="0"/>
                    <a:pt x="110" y="0"/>
                    <a:pt x="110" y="0"/>
                  </a:cubicBez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7" name="Freeform 11"/>
            <p:cNvSpPr/>
            <p:nvPr/>
          </p:nvSpPr>
          <p:spPr bwMode="auto">
            <a:xfrm>
              <a:off x="4306" y="1886"/>
              <a:ext cx="433" cy="413"/>
            </a:xfrm>
            <a:custGeom>
              <a:avLst/>
              <a:gdLst>
                <a:gd name="T0" fmla="*/ 121 w 183"/>
                <a:gd name="T1" fmla="*/ 0 h 175"/>
                <a:gd name="T2" fmla="*/ 120 w 183"/>
                <a:gd name="T3" fmla="*/ 0 h 175"/>
                <a:gd name="T4" fmla="*/ 119 w 183"/>
                <a:gd name="T5" fmla="*/ 0 h 175"/>
                <a:gd name="T6" fmla="*/ 117 w 183"/>
                <a:gd name="T7" fmla="*/ 0 h 175"/>
                <a:gd name="T8" fmla="*/ 116 w 183"/>
                <a:gd name="T9" fmla="*/ 0 h 175"/>
                <a:gd name="T10" fmla="*/ 43 w 183"/>
                <a:gd name="T11" fmla="*/ 0 h 175"/>
                <a:gd name="T12" fmla="*/ 41 w 183"/>
                <a:gd name="T13" fmla="*/ 0 h 175"/>
                <a:gd name="T14" fmla="*/ 39 w 183"/>
                <a:gd name="T15" fmla="*/ 0 h 175"/>
                <a:gd name="T16" fmla="*/ 39 w 183"/>
                <a:gd name="T17" fmla="*/ 0 h 175"/>
                <a:gd name="T18" fmla="*/ 37 w 183"/>
                <a:gd name="T19" fmla="*/ 0 h 175"/>
                <a:gd name="T20" fmla="*/ 8 w 183"/>
                <a:gd name="T21" fmla="*/ 15 h 175"/>
                <a:gd name="T22" fmla="*/ 0 w 183"/>
                <a:gd name="T23" fmla="*/ 26 h 175"/>
                <a:gd name="T24" fmla="*/ 22 w 183"/>
                <a:gd name="T25" fmla="*/ 51 h 175"/>
                <a:gd name="T26" fmla="*/ 24 w 183"/>
                <a:gd name="T27" fmla="*/ 47 h 175"/>
                <a:gd name="T28" fmla="*/ 24 w 183"/>
                <a:gd name="T29" fmla="*/ 54 h 175"/>
                <a:gd name="T30" fmla="*/ 55 w 183"/>
                <a:gd name="T31" fmla="*/ 139 h 175"/>
                <a:gd name="T32" fmla="*/ 134 w 183"/>
                <a:gd name="T33" fmla="*/ 139 h 175"/>
                <a:gd name="T34" fmla="*/ 134 w 183"/>
                <a:gd name="T35" fmla="*/ 107 h 175"/>
                <a:gd name="T36" fmla="*/ 134 w 183"/>
                <a:gd name="T37" fmla="*/ 47 h 175"/>
                <a:gd name="T38" fmla="*/ 148 w 183"/>
                <a:gd name="T39" fmla="*/ 159 h 175"/>
                <a:gd name="T40" fmla="*/ 163 w 183"/>
                <a:gd name="T41" fmla="*/ 175 h 175"/>
                <a:gd name="T42" fmla="*/ 163 w 183"/>
                <a:gd name="T43" fmla="*/ 175 h 175"/>
                <a:gd name="T44" fmla="*/ 179 w 183"/>
                <a:gd name="T45" fmla="*/ 160 h 175"/>
                <a:gd name="T46" fmla="*/ 150 w 183"/>
                <a:gd name="T47" fmla="*/ 15 h 175"/>
                <a:gd name="T48" fmla="*/ 121 w 183"/>
                <a:gd name="T4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121" y="0"/>
                  </a:moveTo>
                  <a:cubicBezTo>
                    <a:pt x="121" y="0"/>
                    <a:pt x="120" y="0"/>
                    <a:pt x="120" y="0"/>
                  </a:cubicBezTo>
                  <a:cubicBezTo>
                    <a:pt x="119" y="0"/>
                    <a:pt x="119" y="0"/>
                    <a:pt x="119" y="0"/>
                  </a:cubicBezTo>
                  <a:cubicBezTo>
                    <a:pt x="119" y="0"/>
                    <a:pt x="118" y="0"/>
                    <a:pt x="117" y="0"/>
                  </a:cubicBezTo>
                  <a:cubicBezTo>
                    <a:pt x="117" y="0"/>
                    <a:pt x="116" y="0"/>
                    <a:pt x="116" y="0"/>
                  </a:cubicBezTo>
                  <a:cubicBezTo>
                    <a:pt x="43" y="0"/>
                    <a:pt x="43" y="0"/>
                    <a:pt x="43" y="0"/>
                  </a:cubicBezTo>
                  <a:cubicBezTo>
                    <a:pt x="42" y="0"/>
                    <a:pt x="41" y="0"/>
                    <a:pt x="41" y="0"/>
                  </a:cubicBezTo>
                  <a:cubicBezTo>
                    <a:pt x="40" y="0"/>
                    <a:pt x="39" y="0"/>
                    <a:pt x="39" y="0"/>
                  </a:cubicBezTo>
                  <a:cubicBezTo>
                    <a:pt x="39" y="0"/>
                    <a:pt x="39" y="0"/>
                    <a:pt x="39" y="0"/>
                  </a:cubicBezTo>
                  <a:cubicBezTo>
                    <a:pt x="38" y="0"/>
                    <a:pt x="37" y="0"/>
                    <a:pt x="37" y="0"/>
                  </a:cubicBezTo>
                  <a:cubicBezTo>
                    <a:pt x="26" y="1"/>
                    <a:pt x="17" y="6"/>
                    <a:pt x="8" y="15"/>
                  </a:cubicBezTo>
                  <a:cubicBezTo>
                    <a:pt x="5" y="18"/>
                    <a:pt x="2" y="22"/>
                    <a:pt x="0" y="26"/>
                  </a:cubicBezTo>
                  <a:cubicBezTo>
                    <a:pt x="7" y="32"/>
                    <a:pt x="15" y="40"/>
                    <a:pt x="22" y="51"/>
                  </a:cubicBezTo>
                  <a:cubicBezTo>
                    <a:pt x="23" y="49"/>
                    <a:pt x="24" y="48"/>
                    <a:pt x="24" y="47"/>
                  </a:cubicBezTo>
                  <a:cubicBezTo>
                    <a:pt x="24" y="54"/>
                    <a:pt x="24" y="54"/>
                    <a:pt x="24" y="54"/>
                  </a:cubicBezTo>
                  <a:cubicBezTo>
                    <a:pt x="36" y="72"/>
                    <a:pt x="48" y="100"/>
                    <a:pt x="55" y="139"/>
                  </a:cubicBezTo>
                  <a:cubicBezTo>
                    <a:pt x="134" y="139"/>
                    <a:pt x="134" y="139"/>
                    <a:pt x="134" y="139"/>
                  </a:cubicBezTo>
                  <a:cubicBezTo>
                    <a:pt x="134" y="107"/>
                    <a:pt x="134" y="107"/>
                    <a:pt x="134" y="107"/>
                  </a:cubicBezTo>
                  <a:cubicBezTo>
                    <a:pt x="134" y="47"/>
                    <a:pt x="134" y="47"/>
                    <a:pt x="134" y="47"/>
                  </a:cubicBezTo>
                  <a:cubicBezTo>
                    <a:pt x="142" y="62"/>
                    <a:pt x="151" y="94"/>
                    <a:pt x="148" y="159"/>
                  </a:cubicBezTo>
                  <a:cubicBezTo>
                    <a:pt x="147" y="167"/>
                    <a:pt x="154" y="175"/>
                    <a:pt x="163" y="175"/>
                  </a:cubicBezTo>
                  <a:cubicBezTo>
                    <a:pt x="163" y="175"/>
                    <a:pt x="163" y="175"/>
                    <a:pt x="163" y="175"/>
                  </a:cubicBezTo>
                  <a:cubicBezTo>
                    <a:pt x="172" y="175"/>
                    <a:pt x="179" y="169"/>
                    <a:pt x="179" y="160"/>
                  </a:cubicBezTo>
                  <a:cubicBezTo>
                    <a:pt x="183" y="89"/>
                    <a:pt x="172" y="39"/>
                    <a:pt x="150" y="15"/>
                  </a:cubicBezTo>
                  <a:cubicBezTo>
                    <a:pt x="141" y="6"/>
                    <a:pt x="132" y="1"/>
                    <a:pt x="1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8" name="Oval 12"/>
            <p:cNvSpPr>
              <a:spLocks noChangeArrowheads="1"/>
            </p:cNvSpPr>
            <p:nvPr/>
          </p:nvSpPr>
          <p:spPr bwMode="auto">
            <a:xfrm>
              <a:off x="4377" y="1633"/>
              <a:ext cx="232"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9" name="Freeform 13"/>
            <p:cNvSpPr/>
            <p:nvPr/>
          </p:nvSpPr>
          <p:spPr bwMode="auto">
            <a:xfrm>
              <a:off x="3052" y="2231"/>
              <a:ext cx="260" cy="453"/>
            </a:xfrm>
            <a:custGeom>
              <a:avLst/>
              <a:gdLst>
                <a:gd name="T0" fmla="*/ 109 w 110"/>
                <a:gd name="T1" fmla="*/ 79 h 192"/>
                <a:gd name="T2" fmla="*/ 109 w 110"/>
                <a:gd name="T3" fmla="*/ 75 h 192"/>
                <a:gd name="T4" fmla="*/ 110 w 110"/>
                <a:gd name="T5" fmla="*/ 45 h 192"/>
                <a:gd name="T6" fmla="*/ 110 w 110"/>
                <a:gd name="T7" fmla="*/ 35 h 192"/>
                <a:gd name="T8" fmla="*/ 97 w 110"/>
                <a:gd name="T9" fmla="*/ 40 h 192"/>
                <a:gd name="T10" fmla="*/ 94 w 110"/>
                <a:gd name="T11" fmla="*/ 40 h 192"/>
                <a:gd name="T12" fmla="*/ 76 w 110"/>
                <a:gd name="T13" fmla="*/ 16 h 192"/>
                <a:gd name="T14" fmla="*/ 78 w 110"/>
                <a:gd name="T15" fmla="*/ 0 h 192"/>
                <a:gd name="T16" fmla="*/ 0 w 110"/>
                <a:gd name="T17" fmla="*/ 0 h 192"/>
                <a:gd name="T18" fmla="*/ 0 w 110"/>
                <a:gd name="T19" fmla="*/ 8 h 192"/>
                <a:gd name="T20" fmla="*/ 0 w 110"/>
                <a:gd name="T21" fmla="*/ 167 h 192"/>
                <a:gd name="T22" fmla="*/ 25 w 110"/>
                <a:gd name="T23" fmla="*/ 192 h 192"/>
                <a:gd name="T24" fmla="*/ 50 w 110"/>
                <a:gd name="T25" fmla="*/ 167 h 192"/>
                <a:gd name="T26" fmla="*/ 50 w 110"/>
                <a:gd name="T27" fmla="*/ 48 h 192"/>
                <a:gd name="T28" fmla="*/ 60 w 110"/>
                <a:gd name="T29" fmla="*/ 48 h 192"/>
                <a:gd name="T30" fmla="*/ 60 w 110"/>
                <a:gd name="T31" fmla="*/ 167 h 192"/>
                <a:gd name="T32" fmla="*/ 85 w 110"/>
                <a:gd name="T33" fmla="*/ 192 h 192"/>
                <a:gd name="T34" fmla="*/ 110 w 110"/>
                <a:gd name="T35" fmla="*/ 167 h 192"/>
                <a:gd name="T36" fmla="*/ 110 w 110"/>
                <a:gd name="T37" fmla="*/ 80 h 192"/>
                <a:gd name="T38" fmla="*/ 109 w 110"/>
                <a:gd name="T39"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109" y="79"/>
                  </a:moveTo>
                  <a:cubicBezTo>
                    <a:pt x="109" y="75"/>
                    <a:pt x="109" y="75"/>
                    <a:pt x="109" y="75"/>
                  </a:cubicBezTo>
                  <a:cubicBezTo>
                    <a:pt x="109" y="66"/>
                    <a:pt x="109" y="56"/>
                    <a:pt x="110" y="45"/>
                  </a:cubicBezTo>
                  <a:cubicBezTo>
                    <a:pt x="110" y="35"/>
                    <a:pt x="110" y="35"/>
                    <a:pt x="110" y="35"/>
                  </a:cubicBezTo>
                  <a:cubicBezTo>
                    <a:pt x="107" y="38"/>
                    <a:pt x="102" y="40"/>
                    <a:pt x="97" y="40"/>
                  </a:cubicBezTo>
                  <a:cubicBezTo>
                    <a:pt x="96" y="40"/>
                    <a:pt x="95" y="40"/>
                    <a:pt x="94" y="40"/>
                  </a:cubicBezTo>
                  <a:cubicBezTo>
                    <a:pt x="82" y="38"/>
                    <a:pt x="74" y="28"/>
                    <a:pt x="76" y="16"/>
                  </a:cubicBezTo>
                  <a:cubicBezTo>
                    <a:pt x="76" y="11"/>
                    <a:pt x="77" y="5"/>
                    <a:pt x="78" y="0"/>
                  </a:cubicBezTo>
                  <a:cubicBezTo>
                    <a:pt x="0" y="0"/>
                    <a:pt x="0" y="0"/>
                    <a:pt x="0" y="0"/>
                  </a:cubicBezTo>
                  <a:cubicBezTo>
                    <a:pt x="0" y="8"/>
                    <a:pt x="0" y="8"/>
                    <a:pt x="0" y="8"/>
                  </a:cubicBezTo>
                  <a:cubicBezTo>
                    <a:pt x="0" y="167"/>
                    <a:pt x="0" y="167"/>
                    <a:pt x="0" y="167"/>
                  </a:cubicBezTo>
                  <a:cubicBezTo>
                    <a:pt x="0" y="181"/>
                    <a:pt x="12"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0"/>
                    <a:pt x="110" y="80"/>
                    <a:pt x="110" y="80"/>
                  </a:cubicBezTo>
                  <a:lnTo>
                    <a:pt x="10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0" name="Freeform 14"/>
            <p:cNvSpPr/>
            <p:nvPr/>
          </p:nvSpPr>
          <p:spPr bwMode="auto">
            <a:xfrm>
              <a:off x="2939" y="1886"/>
              <a:ext cx="432" cy="413"/>
            </a:xfrm>
            <a:custGeom>
              <a:avLst/>
              <a:gdLst>
                <a:gd name="T0" fmla="*/ 48 w 183"/>
                <a:gd name="T1" fmla="*/ 107 h 175"/>
                <a:gd name="T2" fmla="*/ 48 w 183"/>
                <a:gd name="T3" fmla="*/ 139 h 175"/>
                <a:gd name="T4" fmla="*/ 127 w 183"/>
                <a:gd name="T5" fmla="*/ 139 h 175"/>
                <a:gd name="T6" fmla="*/ 158 w 183"/>
                <a:gd name="T7" fmla="*/ 54 h 175"/>
                <a:gd name="T8" fmla="*/ 158 w 183"/>
                <a:gd name="T9" fmla="*/ 47 h 175"/>
                <a:gd name="T10" fmla="*/ 160 w 183"/>
                <a:gd name="T11" fmla="*/ 51 h 175"/>
                <a:gd name="T12" fmla="*/ 183 w 183"/>
                <a:gd name="T13" fmla="*/ 26 h 175"/>
                <a:gd name="T14" fmla="*/ 174 w 183"/>
                <a:gd name="T15" fmla="*/ 15 h 175"/>
                <a:gd name="T16" fmla="*/ 146 w 183"/>
                <a:gd name="T17" fmla="*/ 0 h 175"/>
                <a:gd name="T18" fmla="*/ 144 w 183"/>
                <a:gd name="T19" fmla="*/ 0 h 175"/>
                <a:gd name="T20" fmla="*/ 144 w 183"/>
                <a:gd name="T21" fmla="*/ 0 h 175"/>
                <a:gd name="T22" fmla="*/ 142 w 183"/>
                <a:gd name="T23" fmla="*/ 0 h 175"/>
                <a:gd name="T24" fmla="*/ 140 w 183"/>
                <a:gd name="T25" fmla="*/ 0 h 175"/>
                <a:gd name="T26" fmla="*/ 67 w 183"/>
                <a:gd name="T27" fmla="*/ 0 h 175"/>
                <a:gd name="T28" fmla="*/ 65 w 183"/>
                <a:gd name="T29" fmla="*/ 0 h 175"/>
                <a:gd name="T30" fmla="*/ 63 w 183"/>
                <a:gd name="T31" fmla="*/ 0 h 175"/>
                <a:gd name="T32" fmla="*/ 63 w 183"/>
                <a:gd name="T33" fmla="*/ 0 h 175"/>
                <a:gd name="T34" fmla="*/ 61 w 183"/>
                <a:gd name="T35" fmla="*/ 0 h 175"/>
                <a:gd name="T36" fmla="*/ 33 w 183"/>
                <a:gd name="T37" fmla="*/ 15 h 175"/>
                <a:gd name="T38" fmla="*/ 3 w 183"/>
                <a:gd name="T39" fmla="*/ 160 h 175"/>
                <a:gd name="T40" fmla="*/ 19 w 183"/>
                <a:gd name="T41" fmla="*/ 175 h 175"/>
                <a:gd name="T42" fmla="*/ 20 w 183"/>
                <a:gd name="T43" fmla="*/ 175 h 175"/>
                <a:gd name="T44" fmla="*/ 35 w 183"/>
                <a:gd name="T45" fmla="*/ 159 h 175"/>
                <a:gd name="T46" fmla="*/ 48 w 183"/>
                <a:gd name="T47" fmla="*/ 47 h 175"/>
                <a:gd name="T48" fmla="*/ 48 w 183"/>
                <a:gd name="T4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48" y="107"/>
                  </a:moveTo>
                  <a:cubicBezTo>
                    <a:pt x="48" y="139"/>
                    <a:pt x="48" y="139"/>
                    <a:pt x="48" y="139"/>
                  </a:cubicBezTo>
                  <a:cubicBezTo>
                    <a:pt x="127" y="139"/>
                    <a:pt x="127" y="139"/>
                    <a:pt x="127" y="139"/>
                  </a:cubicBezTo>
                  <a:cubicBezTo>
                    <a:pt x="135" y="100"/>
                    <a:pt x="146" y="72"/>
                    <a:pt x="158" y="54"/>
                  </a:cubicBezTo>
                  <a:cubicBezTo>
                    <a:pt x="158" y="47"/>
                    <a:pt x="158" y="47"/>
                    <a:pt x="158" y="47"/>
                  </a:cubicBezTo>
                  <a:cubicBezTo>
                    <a:pt x="159" y="48"/>
                    <a:pt x="160" y="49"/>
                    <a:pt x="160" y="51"/>
                  </a:cubicBezTo>
                  <a:cubicBezTo>
                    <a:pt x="168" y="40"/>
                    <a:pt x="175" y="32"/>
                    <a:pt x="183" y="26"/>
                  </a:cubicBezTo>
                  <a:cubicBezTo>
                    <a:pt x="180" y="22"/>
                    <a:pt x="177" y="18"/>
                    <a:pt x="174" y="15"/>
                  </a:cubicBezTo>
                  <a:cubicBezTo>
                    <a:pt x="166" y="6"/>
                    <a:pt x="156" y="1"/>
                    <a:pt x="146" y="0"/>
                  </a:cubicBezTo>
                  <a:cubicBezTo>
                    <a:pt x="145" y="0"/>
                    <a:pt x="144" y="0"/>
                    <a:pt x="144" y="0"/>
                  </a:cubicBezTo>
                  <a:cubicBezTo>
                    <a:pt x="144" y="0"/>
                    <a:pt x="144" y="0"/>
                    <a:pt x="144" y="0"/>
                  </a:cubicBezTo>
                  <a:cubicBezTo>
                    <a:pt x="143" y="0"/>
                    <a:pt x="142" y="0"/>
                    <a:pt x="142" y="0"/>
                  </a:cubicBezTo>
                  <a:cubicBezTo>
                    <a:pt x="141" y="0"/>
                    <a:pt x="140" y="0"/>
                    <a:pt x="140" y="0"/>
                  </a:cubicBezTo>
                  <a:cubicBezTo>
                    <a:pt x="67" y="0"/>
                    <a:pt x="67" y="0"/>
                    <a:pt x="67" y="0"/>
                  </a:cubicBezTo>
                  <a:cubicBezTo>
                    <a:pt x="66" y="0"/>
                    <a:pt x="66" y="0"/>
                    <a:pt x="65" y="0"/>
                  </a:cubicBezTo>
                  <a:cubicBezTo>
                    <a:pt x="64" y="0"/>
                    <a:pt x="64" y="0"/>
                    <a:pt x="63" y="0"/>
                  </a:cubicBezTo>
                  <a:cubicBezTo>
                    <a:pt x="63" y="0"/>
                    <a:pt x="63" y="0"/>
                    <a:pt x="63" y="0"/>
                  </a:cubicBezTo>
                  <a:cubicBezTo>
                    <a:pt x="62" y="0"/>
                    <a:pt x="62" y="0"/>
                    <a:pt x="61" y="0"/>
                  </a:cubicBezTo>
                  <a:cubicBezTo>
                    <a:pt x="51" y="1"/>
                    <a:pt x="41" y="6"/>
                    <a:pt x="33" y="15"/>
                  </a:cubicBezTo>
                  <a:cubicBezTo>
                    <a:pt x="10" y="39"/>
                    <a:pt x="0" y="89"/>
                    <a:pt x="3" y="160"/>
                  </a:cubicBezTo>
                  <a:cubicBezTo>
                    <a:pt x="4" y="169"/>
                    <a:pt x="11" y="175"/>
                    <a:pt x="19" y="175"/>
                  </a:cubicBezTo>
                  <a:cubicBezTo>
                    <a:pt x="19" y="175"/>
                    <a:pt x="19" y="175"/>
                    <a:pt x="20" y="175"/>
                  </a:cubicBezTo>
                  <a:cubicBezTo>
                    <a:pt x="28" y="175"/>
                    <a:pt x="35" y="167"/>
                    <a:pt x="35" y="159"/>
                  </a:cubicBezTo>
                  <a:cubicBezTo>
                    <a:pt x="31" y="94"/>
                    <a:pt x="41" y="62"/>
                    <a:pt x="48" y="47"/>
                  </a:cubicBezTo>
                  <a:lnTo>
                    <a:pt x="48"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1" name="Oval 15"/>
            <p:cNvSpPr>
              <a:spLocks noChangeArrowheads="1"/>
            </p:cNvSpPr>
            <p:nvPr/>
          </p:nvSpPr>
          <p:spPr bwMode="auto">
            <a:xfrm>
              <a:off x="3066" y="1633"/>
              <a:ext cx="234"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2" name="Freeform 16"/>
            <p:cNvSpPr/>
            <p:nvPr/>
          </p:nvSpPr>
          <p:spPr bwMode="auto">
            <a:xfrm>
              <a:off x="3402" y="2453"/>
              <a:ext cx="92" cy="229"/>
            </a:xfrm>
            <a:custGeom>
              <a:avLst/>
              <a:gdLst>
                <a:gd name="T0" fmla="*/ 0 w 39"/>
                <a:gd name="T1" fmla="*/ 0 h 97"/>
                <a:gd name="T2" fmla="*/ 0 w 39"/>
                <a:gd name="T3" fmla="*/ 78 h 97"/>
                <a:gd name="T4" fmla="*/ 20 w 39"/>
                <a:gd name="T5" fmla="*/ 97 h 97"/>
                <a:gd name="T6" fmla="*/ 39 w 39"/>
                <a:gd name="T7" fmla="*/ 78 h 97"/>
                <a:gd name="T8" fmla="*/ 39 w 39"/>
                <a:gd name="T9" fmla="*/ 5 h 97"/>
                <a:gd name="T10" fmla="*/ 0 w 39"/>
                <a:gd name="T11" fmla="*/ 0 h 97"/>
              </a:gdLst>
              <a:ahLst/>
              <a:cxnLst>
                <a:cxn ang="0">
                  <a:pos x="T0" y="T1"/>
                </a:cxn>
                <a:cxn ang="0">
                  <a:pos x="T2" y="T3"/>
                </a:cxn>
                <a:cxn ang="0">
                  <a:pos x="T4" y="T5"/>
                </a:cxn>
                <a:cxn ang="0">
                  <a:pos x="T6" y="T7"/>
                </a:cxn>
                <a:cxn ang="0">
                  <a:pos x="T8" y="T9"/>
                </a:cxn>
                <a:cxn ang="0">
                  <a:pos x="T10" y="T11"/>
                </a:cxn>
              </a:cxnLst>
              <a:rect l="0" t="0" r="r" b="b"/>
              <a:pathLst>
                <a:path w="39" h="97">
                  <a:moveTo>
                    <a:pt x="0" y="0"/>
                  </a:moveTo>
                  <a:cubicBezTo>
                    <a:pt x="0" y="78"/>
                    <a:pt x="0" y="78"/>
                    <a:pt x="0" y="78"/>
                  </a:cubicBezTo>
                  <a:cubicBezTo>
                    <a:pt x="0" y="89"/>
                    <a:pt x="9" y="97"/>
                    <a:pt x="20" y="97"/>
                  </a:cubicBezTo>
                  <a:cubicBezTo>
                    <a:pt x="30" y="97"/>
                    <a:pt x="39" y="89"/>
                    <a:pt x="39" y="78"/>
                  </a:cubicBezTo>
                  <a:cubicBezTo>
                    <a:pt x="39" y="5"/>
                    <a:pt x="39" y="5"/>
                    <a:pt x="39"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3" name="Freeform 17"/>
            <p:cNvSpPr/>
            <p:nvPr/>
          </p:nvSpPr>
          <p:spPr bwMode="auto">
            <a:xfrm>
              <a:off x="3527" y="2453"/>
              <a:ext cx="92" cy="229"/>
            </a:xfrm>
            <a:custGeom>
              <a:avLst/>
              <a:gdLst>
                <a:gd name="T0" fmla="*/ 0 w 39"/>
                <a:gd name="T1" fmla="*/ 78 h 97"/>
                <a:gd name="T2" fmla="*/ 19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19" y="97"/>
                  </a:cubicBezTo>
                  <a:cubicBezTo>
                    <a:pt x="30" y="97"/>
                    <a:pt x="39" y="89"/>
                    <a:pt x="39" y="78"/>
                  </a:cubicBezTo>
                  <a:cubicBezTo>
                    <a:pt x="39" y="0"/>
                    <a:pt x="39" y="0"/>
                    <a:pt x="39" y="0"/>
                  </a:cubicBezTo>
                  <a:cubicBezTo>
                    <a:pt x="28"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4" name="Freeform 18"/>
            <p:cNvSpPr/>
            <p:nvPr/>
          </p:nvSpPr>
          <p:spPr bwMode="auto">
            <a:xfrm>
              <a:off x="3397" y="1678"/>
              <a:ext cx="227" cy="229"/>
            </a:xfrm>
            <a:custGeom>
              <a:avLst/>
              <a:gdLst>
                <a:gd name="T0" fmla="*/ 48 w 96"/>
                <a:gd name="T1" fmla="*/ 96 h 97"/>
                <a:gd name="T2" fmla="*/ 50 w 96"/>
                <a:gd name="T3" fmla="*/ 97 h 97"/>
                <a:gd name="T4" fmla="*/ 96 w 96"/>
                <a:gd name="T5" fmla="*/ 48 h 97"/>
                <a:gd name="T6" fmla="*/ 48 w 96"/>
                <a:gd name="T7" fmla="*/ 0 h 97"/>
                <a:gd name="T8" fmla="*/ 0 w 96"/>
                <a:gd name="T9" fmla="*/ 48 h 97"/>
                <a:gd name="T10" fmla="*/ 46 w 96"/>
                <a:gd name="T11" fmla="*/ 97 h 97"/>
                <a:gd name="T12" fmla="*/ 48 w 96"/>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6" h="97">
                  <a:moveTo>
                    <a:pt x="48" y="96"/>
                  </a:moveTo>
                  <a:cubicBezTo>
                    <a:pt x="49" y="96"/>
                    <a:pt x="50" y="96"/>
                    <a:pt x="50" y="97"/>
                  </a:cubicBezTo>
                  <a:cubicBezTo>
                    <a:pt x="76" y="95"/>
                    <a:pt x="96" y="74"/>
                    <a:pt x="96" y="48"/>
                  </a:cubicBezTo>
                  <a:cubicBezTo>
                    <a:pt x="96" y="22"/>
                    <a:pt x="75" y="0"/>
                    <a:pt x="48" y="0"/>
                  </a:cubicBezTo>
                  <a:cubicBezTo>
                    <a:pt x="21" y="0"/>
                    <a:pt x="0" y="22"/>
                    <a:pt x="0" y="48"/>
                  </a:cubicBezTo>
                  <a:cubicBezTo>
                    <a:pt x="0" y="74"/>
                    <a:pt x="20" y="95"/>
                    <a:pt x="46" y="97"/>
                  </a:cubicBezTo>
                  <a:cubicBezTo>
                    <a:pt x="46" y="96"/>
                    <a:pt x="47" y="96"/>
                    <a:pt x="4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5" name="Freeform 19"/>
            <p:cNvSpPr/>
            <p:nvPr/>
          </p:nvSpPr>
          <p:spPr bwMode="auto">
            <a:xfrm>
              <a:off x="3246" y="1923"/>
              <a:ext cx="529" cy="525"/>
            </a:xfrm>
            <a:custGeom>
              <a:avLst/>
              <a:gdLst>
                <a:gd name="T0" fmla="*/ 1 w 224"/>
                <a:gd name="T1" fmla="*/ 147 h 222"/>
                <a:gd name="T2" fmla="*/ 13 w 224"/>
                <a:gd name="T3" fmla="*/ 163 h 222"/>
                <a:gd name="T4" fmla="*/ 28 w 224"/>
                <a:gd name="T5" fmla="*/ 151 h 222"/>
                <a:gd name="T6" fmla="*/ 55 w 224"/>
                <a:gd name="T7" fmla="*/ 61 h 222"/>
                <a:gd name="T8" fmla="*/ 34 w 224"/>
                <a:gd name="T9" fmla="*/ 205 h 222"/>
                <a:gd name="T10" fmla="*/ 112 w 224"/>
                <a:gd name="T11" fmla="*/ 222 h 222"/>
                <a:gd name="T12" fmla="*/ 190 w 224"/>
                <a:gd name="T13" fmla="*/ 205 h 222"/>
                <a:gd name="T14" fmla="*/ 169 w 224"/>
                <a:gd name="T15" fmla="*/ 61 h 222"/>
                <a:gd name="T16" fmla="*/ 196 w 224"/>
                <a:gd name="T17" fmla="*/ 151 h 222"/>
                <a:gd name="T18" fmla="*/ 209 w 224"/>
                <a:gd name="T19" fmla="*/ 163 h 222"/>
                <a:gd name="T20" fmla="*/ 211 w 224"/>
                <a:gd name="T21" fmla="*/ 163 h 222"/>
                <a:gd name="T22" fmla="*/ 223 w 224"/>
                <a:gd name="T23" fmla="*/ 147 h 222"/>
                <a:gd name="T24" fmla="*/ 149 w 224"/>
                <a:gd name="T25" fmla="*/ 5 h 222"/>
                <a:gd name="T26" fmla="*/ 131 w 224"/>
                <a:gd name="T27" fmla="*/ 1 h 222"/>
                <a:gd name="T28" fmla="*/ 112 w 224"/>
                <a:gd name="T29" fmla="*/ 0 h 222"/>
                <a:gd name="T30" fmla="*/ 93 w 224"/>
                <a:gd name="T31" fmla="*/ 1 h 222"/>
                <a:gd name="T32" fmla="*/ 75 w 224"/>
                <a:gd name="T33" fmla="*/ 5 h 222"/>
                <a:gd name="T34" fmla="*/ 1 w 224"/>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222">
                  <a:moveTo>
                    <a:pt x="1" y="147"/>
                  </a:moveTo>
                  <a:cubicBezTo>
                    <a:pt x="0" y="155"/>
                    <a:pt x="5" y="162"/>
                    <a:pt x="13" y="163"/>
                  </a:cubicBezTo>
                  <a:cubicBezTo>
                    <a:pt x="20" y="164"/>
                    <a:pt x="27" y="158"/>
                    <a:pt x="28" y="151"/>
                  </a:cubicBezTo>
                  <a:cubicBezTo>
                    <a:pt x="34" y="107"/>
                    <a:pt x="45" y="79"/>
                    <a:pt x="55" y="61"/>
                  </a:cubicBezTo>
                  <a:cubicBezTo>
                    <a:pt x="46" y="105"/>
                    <a:pt x="34" y="166"/>
                    <a:pt x="34" y="205"/>
                  </a:cubicBezTo>
                  <a:cubicBezTo>
                    <a:pt x="34" y="205"/>
                    <a:pt x="63" y="222"/>
                    <a:pt x="112" y="222"/>
                  </a:cubicBezTo>
                  <a:cubicBezTo>
                    <a:pt x="161" y="222"/>
                    <a:pt x="190" y="205"/>
                    <a:pt x="190" y="205"/>
                  </a:cubicBezTo>
                  <a:cubicBezTo>
                    <a:pt x="190" y="166"/>
                    <a:pt x="178" y="105"/>
                    <a:pt x="169" y="61"/>
                  </a:cubicBezTo>
                  <a:cubicBezTo>
                    <a:pt x="179" y="79"/>
                    <a:pt x="190" y="107"/>
                    <a:pt x="196" y="151"/>
                  </a:cubicBezTo>
                  <a:cubicBezTo>
                    <a:pt x="197" y="158"/>
                    <a:pt x="203" y="163"/>
                    <a:pt x="209" y="163"/>
                  </a:cubicBezTo>
                  <a:cubicBezTo>
                    <a:pt x="210" y="163"/>
                    <a:pt x="211" y="163"/>
                    <a:pt x="211" y="163"/>
                  </a:cubicBezTo>
                  <a:cubicBezTo>
                    <a:pt x="219" y="162"/>
                    <a:pt x="224" y="155"/>
                    <a:pt x="223" y="147"/>
                  </a:cubicBezTo>
                  <a:cubicBezTo>
                    <a:pt x="208" y="38"/>
                    <a:pt x="167" y="12"/>
                    <a:pt x="149" y="5"/>
                  </a:cubicBezTo>
                  <a:cubicBezTo>
                    <a:pt x="145" y="4"/>
                    <a:pt x="139" y="2"/>
                    <a:pt x="131" y="1"/>
                  </a:cubicBezTo>
                  <a:cubicBezTo>
                    <a:pt x="126" y="0"/>
                    <a:pt x="119" y="0"/>
                    <a:pt x="112" y="0"/>
                  </a:cubicBezTo>
                  <a:cubicBezTo>
                    <a:pt x="105" y="0"/>
                    <a:pt x="98" y="0"/>
                    <a:pt x="93" y="1"/>
                  </a:cubicBezTo>
                  <a:cubicBezTo>
                    <a:pt x="85" y="2"/>
                    <a:pt x="79" y="4"/>
                    <a:pt x="75" y="5"/>
                  </a:cubicBezTo>
                  <a:cubicBezTo>
                    <a:pt x="57" y="12"/>
                    <a:pt x="16" y="38"/>
                    <a:pt x="1"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6" name="Freeform 20"/>
            <p:cNvSpPr/>
            <p:nvPr/>
          </p:nvSpPr>
          <p:spPr bwMode="auto">
            <a:xfrm>
              <a:off x="4056" y="2453"/>
              <a:ext cx="94" cy="229"/>
            </a:xfrm>
            <a:custGeom>
              <a:avLst/>
              <a:gdLst>
                <a:gd name="T0" fmla="*/ 0 w 40"/>
                <a:gd name="T1" fmla="*/ 0 h 97"/>
                <a:gd name="T2" fmla="*/ 0 w 40"/>
                <a:gd name="T3" fmla="*/ 78 h 97"/>
                <a:gd name="T4" fmla="*/ 20 w 40"/>
                <a:gd name="T5" fmla="*/ 97 h 97"/>
                <a:gd name="T6" fmla="*/ 40 w 40"/>
                <a:gd name="T7" fmla="*/ 78 h 97"/>
                <a:gd name="T8" fmla="*/ 40 w 40"/>
                <a:gd name="T9" fmla="*/ 5 h 97"/>
                <a:gd name="T10" fmla="*/ 0 w 40"/>
                <a:gd name="T11" fmla="*/ 0 h 97"/>
              </a:gdLst>
              <a:ahLst/>
              <a:cxnLst>
                <a:cxn ang="0">
                  <a:pos x="T0" y="T1"/>
                </a:cxn>
                <a:cxn ang="0">
                  <a:pos x="T2" y="T3"/>
                </a:cxn>
                <a:cxn ang="0">
                  <a:pos x="T4" y="T5"/>
                </a:cxn>
                <a:cxn ang="0">
                  <a:pos x="T6" y="T7"/>
                </a:cxn>
                <a:cxn ang="0">
                  <a:pos x="T8" y="T9"/>
                </a:cxn>
                <a:cxn ang="0">
                  <a:pos x="T10" y="T11"/>
                </a:cxn>
              </a:cxnLst>
              <a:rect l="0" t="0" r="r" b="b"/>
              <a:pathLst>
                <a:path w="40" h="97">
                  <a:moveTo>
                    <a:pt x="0" y="0"/>
                  </a:moveTo>
                  <a:cubicBezTo>
                    <a:pt x="0" y="78"/>
                    <a:pt x="0" y="78"/>
                    <a:pt x="0" y="78"/>
                  </a:cubicBezTo>
                  <a:cubicBezTo>
                    <a:pt x="0" y="89"/>
                    <a:pt x="9" y="97"/>
                    <a:pt x="20" y="97"/>
                  </a:cubicBezTo>
                  <a:cubicBezTo>
                    <a:pt x="31" y="97"/>
                    <a:pt x="40" y="89"/>
                    <a:pt x="40" y="78"/>
                  </a:cubicBezTo>
                  <a:cubicBezTo>
                    <a:pt x="40" y="5"/>
                    <a:pt x="40" y="5"/>
                    <a:pt x="40"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7" name="Freeform 21"/>
            <p:cNvSpPr/>
            <p:nvPr/>
          </p:nvSpPr>
          <p:spPr bwMode="auto">
            <a:xfrm>
              <a:off x="4181" y="2453"/>
              <a:ext cx="92" cy="229"/>
            </a:xfrm>
            <a:custGeom>
              <a:avLst/>
              <a:gdLst>
                <a:gd name="T0" fmla="*/ 0 w 39"/>
                <a:gd name="T1" fmla="*/ 78 h 97"/>
                <a:gd name="T2" fmla="*/ 20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20" y="97"/>
                  </a:cubicBezTo>
                  <a:cubicBezTo>
                    <a:pt x="31" y="97"/>
                    <a:pt x="39" y="89"/>
                    <a:pt x="39" y="78"/>
                  </a:cubicBezTo>
                  <a:cubicBezTo>
                    <a:pt x="39" y="0"/>
                    <a:pt x="39" y="0"/>
                    <a:pt x="39" y="0"/>
                  </a:cubicBezTo>
                  <a:cubicBezTo>
                    <a:pt x="29"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8" name="Freeform 22"/>
            <p:cNvSpPr/>
            <p:nvPr/>
          </p:nvSpPr>
          <p:spPr bwMode="auto">
            <a:xfrm>
              <a:off x="4051" y="1678"/>
              <a:ext cx="229" cy="229"/>
            </a:xfrm>
            <a:custGeom>
              <a:avLst/>
              <a:gdLst>
                <a:gd name="T0" fmla="*/ 48 w 97"/>
                <a:gd name="T1" fmla="*/ 96 h 97"/>
                <a:gd name="T2" fmla="*/ 51 w 97"/>
                <a:gd name="T3" fmla="*/ 97 h 97"/>
                <a:gd name="T4" fmla="*/ 97 w 97"/>
                <a:gd name="T5" fmla="*/ 48 h 97"/>
                <a:gd name="T6" fmla="*/ 48 w 97"/>
                <a:gd name="T7" fmla="*/ 0 h 97"/>
                <a:gd name="T8" fmla="*/ 0 w 97"/>
                <a:gd name="T9" fmla="*/ 48 h 97"/>
                <a:gd name="T10" fmla="*/ 46 w 97"/>
                <a:gd name="T11" fmla="*/ 97 h 97"/>
                <a:gd name="T12" fmla="*/ 48 w 97"/>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7" h="97">
                  <a:moveTo>
                    <a:pt x="48" y="96"/>
                  </a:moveTo>
                  <a:cubicBezTo>
                    <a:pt x="49" y="96"/>
                    <a:pt x="50" y="96"/>
                    <a:pt x="51" y="97"/>
                  </a:cubicBezTo>
                  <a:cubicBezTo>
                    <a:pt x="76" y="95"/>
                    <a:pt x="97" y="74"/>
                    <a:pt x="97" y="48"/>
                  </a:cubicBezTo>
                  <a:cubicBezTo>
                    <a:pt x="97" y="22"/>
                    <a:pt x="75" y="0"/>
                    <a:pt x="48" y="0"/>
                  </a:cubicBezTo>
                  <a:cubicBezTo>
                    <a:pt x="22" y="0"/>
                    <a:pt x="0" y="22"/>
                    <a:pt x="0" y="48"/>
                  </a:cubicBezTo>
                  <a:cubicBezTo>
                    <a:pt x="0" y="74"/>
                    <a:pt x="21" y="95"/>
                    <a:pt x="46" y="97"/>
                  </a:cubicBezTo>
                  <a:cubicBezTo>
                    <a:pt x="47" y="96"/>
                    <a:pt x="48" y="96"/>
                    <a:pt x="4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9" name="Freeform 23"/>
            <p:cNvSpPr/>
            <p:nvPr/>
          </p:nvSpPr>
          <p:spPr bwMode="auto">
            <a:xfrm>
              <a:off x="3900" y="1923"/>
              <a:ext cx="532" cy="525"/>
            </a:xfrm>
            <a:custGeom>
              <a:avLst/>
              <a:gdLst>
                <a:gd name="T0" fmla="*/ 1 w 225"/>
                <a:gd name="T1" fmla="*/ 147 h 222"/>
                <a:gd name="T2" fmla="*/ 13 w 225"/>
                <a:gd name="T3" fmla="*/ 163 h 222"/>
                <a:gd name="T4" fmla="*/ 29 w 225"/>
                <a:gd name="T5" fmla="*/ 151 h 222"/>
                <a:gd name="T6" fmla="*/ 55 w 225"/>
                <a:gd name="T7" fmla="*/ 61 h 222"/>
                <a:gd name="T8" fmla="*/ 34 w 225"/>
                <a:gd name="T9" fmla="*/ 205 h 222"/>
                <a:gd name="T10" fmla="*/ 112 w 225"/>
                <a:gd name="T11" fmla="*/ 222 h 222"/>
                <a:gd name="T12" fmla="*/ 191 w 225"/>
                <a:gd name="T13" fmla="*/ 205 h 222"/>
                <a:gd name="T14" fmla="*/ 169 w 225"/>
                <a:gd name="T15" fmla="*/ 61 h 222"/>
                <a:gd name="T16" fmla="*/ 196 w 225"/>
                <a:gd name="T17" fmla="*/ 151 h 222"/>
                <a:gd name="T18" fmla="*/ 210 w 225"/>
                <a:gd name="T19" fmla="*/ 163 h 222"/>
                <a:gd name="T20" fmla="*/ 212 w 225"/>
                <a:gd name="T21" fmla="*/ 163 h 222"/>
                <a:gd name="T22" fmla="*/ 224 w 225"/>
                <a:gd name="T23" fmla="*/ 147 h 222"/>
                <a:gd name="T24" fmla="*/ 149 w 225"/>
                <a:gd name="T25" fmla="*/ 5 h 222"/>
                <a:gd name="T26" fmla="*/ 132 w 225"/>
                <a:gd name="T27" fmla="*/ 1 h 222"/>
                <a:gd name="T28" fmla="*/ 112 w 225"/>
                <a:gd name="T29" fmla="*/ 0 h 222"/>
                <a:gd name="T30" fmla="*/ 93 w 225"/>
                <a:gd name="T31" fmla="*/ 1 h 222"/>
                <a:gd name="T32" fmla="*/ 76 w 225"/>
                <a:gd name="T33" fmla="*/ 5 h 222"/>
                <a:gd name="T34" fmla="*/ 1 w 225"/>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5" h="222">
                  <a:moveTo>
                    <a:pt x="1" y="147"/>
                  </a:moveTo>
                  <a:cubicBezTo>
                    <a:pt x="0" y="155"/>
                    <a:pt x="5" y="162"/>
                    <a:pt x="13" y="163"/>
                  </a:cubicBezTo>
                  <a:cubicBezTo>
                    <a:pt x="21" y="164"/>
                    <a:pt x="28" y="158"/>
                    <a:pt x="29" y="151"/>
                  </a:cubicBezTo>
                  <a:cubicBezTo>
                    <a:pt x="35" y="107"/>
                    <a:pt x="45" y="79"/>
                    <a:pt x="55" y="61"/>
                  </a:cubicBezTo>
                  <a:cubicBezTo>
                    <a:pt x="46" y="105"/>
                    <a:pt x="34" y="166"/>
                    <a:pt x="34" y="205"/>
                  </a:cubicBezTo>
                  <a:cubicBezTo>
                    <a:pt x="34" y="205"/>
                    <a:pt x="63" y="222"/>
                    <a:pt x="112" y="222"/>
                  </a:cubicBezTo>
                  <a:cubicBezTo>
                    <a:pt x="161" y="222"/>
                    <a:pt x="191" y="205"/>
                    <a:pt x="191" y="205"/>
                  </a:cubicBezTo>
                  <a:cubicBezTo>
                    <a:pt x="191" y="166"/>
                    <a:pt x="179" y="105"/>
                    <a:pt x="169" y="61"/>
                  </a:cubicBezTo>
                  <a:cubicBezTo>
                    <a:pt x="180" y="79"/>
                    <a:pt x="190" y="107"/>
                    <a:pt x="196" y="151"/>
                  </a:cubicBezTo>
                  <a:cubicBezTo>
                    <a:pt x="197" y="158"/>
                    <a:pt x="203" y="163"/>
                    <a:pt x="210" y="163"/>
                  </a:cubicBezTo>
                  <a:cubicBezTo>
                    <a:pt x="210" y="163"/>
                    <a:pt x="211" y="163"/>
                    <a:pt x="212" y="163"/>
                  </a:cubicBezTo>
                  <a:cubicBezTo>
                    <a:pt x="219" y="162"/>
                    <a:pt x="225" y="155"/>
                    <a:pt x="224" y="147"/>
                  </a:cubicBezTo>
                  <a:cubicBezTo>
                    <a:pt x="209" y="38"/>
                    <a:pt x="167" y="12"/>
                    <a:pt x="149" y="5"/>
                  </a:cubicBezTo>
                  <a:cubicBezTo>
                    <a:pt x="145" y="4"/>
                    <a:pt x="140" y="2"/>
                    <a:pt x="132" y="1"/>
                  </a:cubicBezTo>
                  <a:cubicBezTo>
                    <a:pt x="126" y="0"/>
                    <a:pt x="119" y="0"/>
                    <a:pt x="112" y="0"/>
                  </a:cubicBezTo>
                  <a:cubicBezTo>
                    <a:pt x="106" y="0"/>
                    <a:pt x="99" y="0"/>
                    <a:pt x="93" y="1"/>
                  </a:cubicBezTo>
                  <a:cubicBezTo>
                    <a:pt x="85" y="2"/>
                    <a:pt x="80" y="4"/>
                    <a:pt x="76" y="5"/>
                  </a:cubicBezTo>
                  <a:cubicBezTo>
                    <a:pt x="58" y="12"/>
                    <a:pt x="16" y="38"/>
                    <a:pt x="1"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grpSp>
      <p:cxnSp>
        <p:nvCxnSpPr>
          <p:cNvPr id="30" name="Straight Connector 52"/>
          <p:cNvCxnSpPr/>
          <p:nvPr/>
        </p:nvCxnSpPr>
        <p:spPr>
          <a:xfrm>
            <a:off x="3695240" y="3491369"/>
            <a:ext cx="468000" cy="341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左中括号 30"/>
          <p:cNvSpPr/>
          <p:nvPr/>
        </p:nvSpPr>
        <p:spPr>
          <a:xfrm>
            <a:off x="4169521" y="2491157"/>
            <a:ext cx="211912" cy="1925811"/>
          </a:xfrm>
          <a:prstGeom prst="leftBracket">
            <a:avLst>
              <a:gd name="adj" fmla="val 106446"/>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1965"/>
              </a:solidFill>
              <a:effectLst/>
              <a:uLnTx/>
              <a:uFillTx/>
              <a:cs typeface="+mn-ea"/>
              <a:sym typeface="+mn-lt"/>
            </a:endParaRPr>
          </a:p>
        </p:txBody>
      </p:sp>
      <p:sp>
        <p:nvSpPr>
          <p:cNvPr id="33" name="矩形: 圆角 32"/>
          <p:cNvSpPr/>
          <p:nvPr/>
        </p:nvSpPr>
        <p:spPr bwMode="gray">
          <a:xfrm>
            <a:off x="4392250" y="2161737"/>
            <a:ext cx="3627120" cy="776189"/>
          </a:xfrm>
          <a:prstGeom prst="round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34" name="矩形: 圆角 33"/>
          <p:cNvSpPr/>
          <p:nvPr/>
        </p:nvSpPr>
        <p:spPr bwMode="gray">
          <a:xfrm>
            <a:off x="4392250" y="3901486"/>
            <a:ext cx="3627120" cy="776189"/>
          </a:xfrm>
          <a:prstGeom prst="roundRect">
            <a:avLst/>
          </a:prstGeom>
          <a:solidFill>
            <a:schemeClr val="bg1">
              <a:lumMod val="7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38" name="文本框 37"/>
          <p:cNvSpPr txBox="1"/>
          <p:nvPr/>
        </p:nvSpPr>
        <p:spPr bwMode="gray">
          <a:xfrm>
            <a:off x="4392250" y="2273355"/>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cs typeface="+mn-ea"/>
                <a:sym typeface="+mn-lt"/>
              </a:rPr>
              <a:t>氨曲南</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阿维巴坦</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甲硝唑（</a:t>
            </a:r>
            <a:r>
              <a:rPr kumimoji="0" lang="en-US" altLang="zh-CN" sz="1400" b="1" i="0" u="none" strike="noStrike" kern="1200" cap="none" spc="0" normalizeH="0" baseline="0" noProof="0" dirty="0">
                <a:ln>
                  <a:noFill/>
                </a:ln>
                <a:solidFill>
                  <a:schemeClr val="bg1"/>
                </a:solidFill>
                <a:effectLst/>
                <a:uLnTx/>
                <a:uFillTx/>
                <a:cs typeface="+mn-ea"/>
                <a:sym typeface="+mn-lt"/>
              </a:rPr>
              <a:t>cIAI</a:t>
            </a:r>
            <a:r>
              <a:rPr kumimoji="0" lang="zh-CN" altLang="en-US" sz="1400" b="1" i="0" u="none" strike="noStrike" kern="1200" cap="none" spc="0" normalizeH="0" baseline="0" noProof="0" dirty="0">
                <a:ln>
                  <a:noFill/>
                </a:ln>
                <a:solidFill>
                  <a:schemeClr val="bg1"/>
                </a:solidFill>
                <a:effectLst/>
                <a:uLnTx/>
                <a:uFillTx/>
                <a:cs typeface="+mn-ea"/>
                <a:sym typeface="+mn-lt"/>
              </a:rPr>
              <a:t>患者）</a:t>
            </a:r>
            <a:endParaRPr kumimoji="0" lang="en-US" altLang="zh-CN" sz="14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cs typeface="+mn-ea"/>
                <a:sym typeface="+mn-lt"/>
              </a:rPr>
              <a:t>n=282</a:t>
            </a:r>
            <a:endParaRPr kumimoji="0" lang="zh-CN" altLang="en-US" sz="1400" b="1" i="0" u="none" strike="noStrike" kern="1200" cap="none" spc="0" normalizeH="0" baseline="0" noProof="0" dirty="0">
              <a:ln>
                <a:noFill/>
              </a:ln>
              <a:solidFill>
                <a:schemeClr val="bg1"/>
              </a:solidFill>
              <a:effectLst/>
              <a:uLnTx/>
              <a:uFillTx/>
              <a:cs typeface="+mn-ea"/>
              <a:sym typeface="+mn-lt"/>
            </a:endParaRPr>
          </a:p>
        </p:txBody>
      </p:sp>
      <p:sp>
        <p:nvSpPr>
          <p:cNvPr id="39" name="文本框 38"/>
          <p:cNvSpPr txBox="1"/>
          <p:nvPr/>
        </p:nvSpPr>
        <p:spPr bwMode="gray">
          <a:xfrm>
            <a:off x="4381433" y="4030993"/>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D45"/>
                </a:solidFill>
                <a:effectLst/>
                <a:uLnTx/>
                <a:uFillTx/>
                <a:cs typeface="+mn-ea"/>
                <a:sym typeface="+mn-lt"/>
              </a:rPr>
              <a:t>美罗培南</a:t>
            </a:r>
            <a:r>
              <a:rPr kumimoji="0" lang="en-US" altLang="zh-CN" sz="1400" b="1" i="0" u="none" strike="noStrike" kern="1200" cap="none" spc="0" normalizeH="0" baseline="0" noProof="0" dirty="0">
                <a:ln>
                  <a:noFill/>
                </a:ln>
                <a:solidFill>
                  <a:srgbClr val="000D45"/>
                </a:solidFill>
                <a:effectLst/>
                <a:uLnTx/>
                <a:uFillTx/>
                <a:cs typeface="+mn-ea"/>
                <a:sym typeface="+mn-lt"/>
              </a:rPr>
              <a:t>±</a:t>
            </a:r>
            <a:r>
              <a:rPr kumimoji="0" lang="zh-CN" altLang="en-US" sz="1400" b="1" i="0" u="none" strike="noStrike" kern="1200" cap="none" spc="0" normalizeH="0" baseline="0" noProof="0" dirty="0">
                <a:ln>
                  <a:noFill/>
                </a:ln>
                <a:solidFill>
                  <a:srgbClr val="000D45"/>
                </a:solidFill>
                <a:effectLst/>
                <a:uLnTx/>
                <a:uFillTx/>
                <a:cs typeface="+mn-ea"/>
                <a:sym typeface="+mn-lt"/>
              </a:rPr>
              <a:t>粘菌素</a:t>
            </a:r>
            <a:endParaRPr kumimoji="0" lang="en-US" altLang="zh-CN" sz="1400" b="1"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D45"/>
                </a:solidFill>
                <a:effectLst/>
                <a:uLnTx/>
                <a:uFillTx/>
                <a:cs typeface="+mn-ea"/>
                <a:sym typeface="+mn-lt"/>
              </a:rPr>
              <a:t>n=140</a:t>
            </a:r>
            <a:endParaRPr kumimoji="0" lang="zh-CN" altLang="en-US" sz="1400" b="1" i="0" u="none" strike="noStrike" kern="1200" cap="none" spc="0" normalizeH="0" baseline="0" noProof="0" dirty="0">
              <a:ln>
                <a:noFill/>
              </a:ln>
              <a:solidFill>
                <a:srgbClr val="000D45"/>
              </a:solidFill>
              <a:effectLst/>
              <a:uLnTx/>
              <a:uFillTx/>
              <a:cs typeface="+mn-ea"/>
              <a:sym typeface="+mn-lt"/>
            </a:endParaRPr>
          </a:p>
        </p:txBody>
      </p:sp>
      <p:sp>
        <p:nvSpPr>
          <p:cNvPr id="40" name="文本框 39"/>
          <p:cNvSpPr txBox="1"/>
          <p:nvPr/>
        </p:nvSpPr>
        <p:spPr bwMode="gray">
          <a:xfrm>
            <a:off x="4368811" y="3340696"/>
            <a:ext cx="834288" cy="301347"/>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200" b="0" i="0" u="none" strike="noStrike" kern="1200" cap="none" spc="0" normalizeH="0" baseline="0" noProof="0" dirty="0">
                <a:ln>
                  <a:noFill/>
                </a:ln>
                <a:solidFill>
                  <a:srgbClr val="000D45"/>
                </a:solidFill>
                <a:effectLst/>
                <a:uLnTx/>
                <a:uFillTx/>
                <a:cs typeface="+mn-ea"/>
                <a:sym typeface="+mn-lt"/>
              </a:rPr>
              <a:t>2:1</a:t>
            </a:r>
            <a:r>
              <a:rPr kumimoji="0" lang="zh-CN" altLang="en-US" sz="1200" b="0" i="0" u="none" strike="noStrike" kern="1200" cap="none" spc="0" normalizeH="0" baseline="0" noProof="0" dirty="0">
                <a:ln>
                  <a:noFill/>
                </a:ln>
                <a:solidFill>
                  <a:srgbClr val="000D45"/>
                </a:solidFill>
                <a:effectLst/>
                <a:uLnTx/>
                <a:uFillTx/>
                <a:cs typeface="+mn-ea"/>
                <a:sym typeface="+mn-lt"/>
              </a:rPr>
              <a:t>随机分组</a:t>
            </a:r>
            <a:endParaRPr kumimoji="0" lang="zh-CN" altLang="en-US" sz="1200" b="0" i="0" u="none" strike="noStrike" kern="1200" cap="none" spc="0" normalizeH="0" baseline="0" noProof="0" dirty="0">
              <a:ln>
                <a:noFill/>
              </a:ln>
              <a:solidFill>
                <a:srgbClr val="000D45"/>
              </a:solidFill>
              <a:effectLst/>
              <a:uLnTx/>
              <a:uFillTx/>
              <a:cs typeface="+mn-ea"/>
              <a:sym typeface="+mn-lt"/>
            </a:endParaRPr>
          </a:p>
        </p:txBody>
      </p:sp>
      <p:sp>
        <p:nvSpPr>
          <p:cNvPr id="42" name="矩形 41"/>
          <p:cNvSpPr/>
          <p:nvPr/>
        </p:nvSpPr>
        <p:spPr bwMode="gray">
          <a:xfrm>
            <a:off x="4538901" y="4677676"/>
            <a:ext cx="3312184" cy="535728"/>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1" name="文本框 40"/>
          <p:cNvSpPr txBox="1"/>
          <p:nvPr/>
        </p:nvSpPr>
        <p:spPr bwMode="gray">
          <a:xfrm>
            <a:off x="4576901" y="4751738"/>
            <a:ext cx="323618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D45"/>
                </a:solidFill>
                <a:effectLst/>
                <a:uLnTx/>
                <a:uFillTx/>
                <a:cs typeface="+mn-ea"/>
                <a:sym typeface="+mn-lt"/>
              </a:rPr>
              <a:t>最短治疗时间：</a:t>
            </a:r>
            <a:r>
              <a:rPr kumimoji="0" lang="en-US" altLang="zh-CN" sz="1200" b="0" i="0" u="none" strike="noStrike" kern="1200" cap="none" spc="0" normalizeH="0" baseline="0" noProof="0" dirty="0">
                <a:ln>
                  <a:noFill/>
                </a:ln>
                <a:solidFill>
                  <a:srgbClr val="000D45"/>
                </a:solidFill>
                <a:effectLst/>
                <a:uLnTx/>
                <a:uFillTx/>
                <a:cs typeface="+mn-ea"/>
                <a:sym typeface="+mn-lt"/>
              </a:rPr>
              <a:t>cIAI</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5</a:t>
            </a:r>
            <a:r>
              <a:rPr kumimoji="0" lang="zh-CN" altLang="en-US" sz="1200" b="0" i="0" u="none" strike="noStrike" kern="1200" cap="none" spc="0" normalizeH="0" baseline="0" noProof="0" dirty="0">
                <a:ln>
                  <a:noFill/>
                </a:ln>
                <a:solidFill>
                  <a:srgbClr val="000D45"/>
                </a:solidFill>
                <a:effectLst/>
                <a:uLnTx/>
                <a:uFillTx/>
                <a:cs typeface="+mn-ea"/>
                <a:sym typeface="+mn-lt"/>
              </a:rPr>
              <a:t>天，</a:t>
            </a:r>
            <a:r>
              <a:rPr kumimoji="0" lang="en-US" altLang="zh-CN" sz="1200" b="0" i="0" u="none" strike="noStrike" kern="1200" cap="none" spc="0" normalizeH="0" baseline="0" noProof="0" dirty="0">
                <a:ln>
                  <a:noFill/>
                </a:ln>
                <a:solidFill>
                  <a:srgbClr val="000D45"/>
                </a:solidFill>
                <a:effectLst/>
                <a:uLnTx/>
                <a:uFillTx/>
                <a:cs typeface="+mn-ea"/>
                <a:sym typeface="+mn-lt"/>
              </a:rPr>
              <a:t>HAP/VAP</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7</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D45"/>
                </a:solidFill>
                <a:effectLst/>
                <a:uLnTx/>
                <a:uFillTx/>
                <a:cs typeface="+mn-ea"/>
                <a:sym typeface="+mn-lt"/>
              </a:rPr>
              <a:t>最长治疗时间：</a:t>
            </a:r>
            <a:r>
              <a:rPr kumimoji="0" lang="en-US" altLang="zh-CN" sz="1200" b="0" i="0" u="none" strike="noStrike" kern="1200" cap="none" spc="0" normalizeH="0" baseline="0" noProof="0" dirty="0">
                <a:ln>
                  <a:noFill/>
                </a:ln>
                <a:solidFill>
                  <a:srgbClr val="000D45"/>
                </a:solidFill>
                <a:effectLst/>
                <a:uLnTx/>
                <a:uFillTx/>
                <a:cs typeface="+mn-ea"/>
                <a:sym typeface="+mn-lt"/>
              </a:rPr>
              <a:t>14</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p:txBody>
      </p:sp>
      <p:sp>
        <p:nvSpPr>
          <p:cNvPr id="44" name="矩形 43"/>
          <p:cNvSpPr/>
          <p:nvPr/>
        </p:nvSpPr>
        <p:spPr bwMode="gray">
          <a:xfrm>
            <a:off x="8235228" y="1792980"/>
            <a:ext cx="3507468" cy="4039568"/>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3" name="文本框 42"/>
          <p:cNvSpPr txBox="1"/>
          <p:nvPr/>
        </p:nvSpPr>
        <p:spPr bwMode="gray">
          <a:xfrm>
            <a:off x="8235227" y="2456101"/>
            <a:ext cx="3507467" cy="784317"/>
          </a:xfrm>
          <a:prstGeom prst="rect">
            <a:avLst/>
          </a:prstGeom>
          <a:noFill/>
        </p:spPr>
        <p:txBody>
          <a:bodyPr wrap="square">
            <a:spAutoFit/>
          </a:bodyPr>
          <a:lstStyle/>
          <a:p>
            <a:pPr marL="285750" marR="0" lvl="0" indent="-179705"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访视时的</a:t>
            </a:r>
            <a:r>
              <a:rPr kumimoji="0" lang="zh-CN" altLang="en-US" sz="1000" b="1" i="0" u="none" strike="noStrike" kern="1200" cap="none" spc="0" normalizeH="0" baseline="0" noProof="0" dirty="0">
                <a:ln>
                  <a:noFill/>
                </a:ln>
                <a:solidFill>
                  <a:schemeClr val="accent1">
                    <a:lumMod val="75000"/>
                  </a:schemeClr>
                </a:solidFill>
                <a:effectLst/>
                <a:uLnTx/>
                <a:uFillTx/>
                <a:cs typeface="+mn-ea"/>
                <a:sym typeface="+mn-lt"/>
              </a:rPr>
              <a:t>临床治愈率</a:t>
            </a:r>
            <a:endParaRPr kumimoji="0" lang="en-US" altLang="zh-CN" sz="1000" b="1" i="0" u="none" strike="noStrike" kern="1200" cap="none" spc="0" normalizeH="0" baseline="0" noProof="0" dirty="0">
              <a:ln>
                <a:noFill/>
              </a:ln>
              <a:solidFill>
                <a:schemeClr val="accent1">
                  <a:lumMod val="7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意向治疗分析集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临床可评价分析集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48" name="文本框 47"/>
          <p:cNvSpPr txBox="1"/>
          <p:nvPr/>
        </p:nvSpPr>
        <p:spPr bwMode="gray">
          <a:xfrm>
            <a:off x="2852886" y="6525801"/>
            <a:ext cx="781812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Carmeli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Y, et al. Open Forum Infect Dis. 2023 Nov 27;10(Suppl 2):ofad500.2476. </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doi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10.1093/</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ofid</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/ofad500.2476. </a:t>
            </a:r>
            <a:endParaRPr kumimoji="0" lang="zh-CN" altLang="en-US" sz="800" i="0" u="none" strike="noStrike" kern="1200" cap="none" spc="0" normalizeH="0" baseline="0" noProof="0" dirty="0">
              <a:ln>
                <a:noFill/>
              </a:ln>
              <a:solidFill>
                <a:schemeClr val="tx1">
                  <a:lumMod val="50000"/>
                  <a:lumOff val="50000"/>
                </a:schemeClr>
              </a:solidFill>
              <a:effectLst/>
              <a:uLnTx/>
              <a:uFillTx/>
              <a:cs typeface="+mn-ea"/>
              <a:sym typeface="+mn-lt"/>
            </a:endParaRPr>
          </a:p>
        </p:txBody>
      </p:sp>
      <p:grpSp>
        <p:nvGrpSpPr>
          <p:cNvPr id="51" name="组合 50"/>
          <p:cNvGrpSpPr/>
          <p:nvPr/>
        </p:nvGrpSpPr>
        <p:grpSpPr>
          <a:xfrm>
            <a:off x="8354387" y="2039569"/>
            <a:ext cx="1455741" cy="355493"/>
            <a:chOff x="913632" y="5492033"/>
            <a:chExt cx="1296168" cy="350280"/>
          </a:xfrm>
        </p:grpSpPr>
        <p:sp>
          <p:nvSpPr>
            <p:cNvPr id="49" name="文本框 26"/>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0" name="文本框 26"/>
            <p:cNvSpPr txBox="1"/>
            <p:nvPr/>
          </p:nvSpPr>
          <p:spPr>
            <a:xfrm>
              <a:off x="983073" y="5492033"/>
              <a:ext cx="1160687" cy="350279"/>
            </a:xfrm>
            <a:prstGeom prst="parallelogram">
              <a:avLst/>
            </a:prstGeom>
            <a:solidFill>
              <a:schemeClr val="accent3"/>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chemeClr val="bg1"/>
                  </a:solidFill>
                  <a:effectLst/>
                  <a:uLnTx/>
                  <a:uFillTx/>
                  <a:cs typeface="+mn-ea"/>
                  <a:sym typeface="+mn-lt"/>
                </a:rPr>
                <a:t>主要终点</a:t>
              </a:r>
              <a:endParaRPr kumimoji="0" lang="zh-CN" altLang="en-US" sz="1200" b="1" i="0" u="none" strike="noStrike" kern="1200" cap="none" spc="0" normalizeH="0" baseline="0" noProof="0" dirty="0">
                <a:ln>
                  <a:noFill/>
                </a:ln>
                <a:solidFill>
                  <a:schemeClr val="bg1"/>
                </a:solidFill>
                <a:effectLst/>
                <a:uLnTx/>
                <a:uFillTx/>
                <a:cs typeface="+mn-ea"/>
                <a:sym typeface="+mn-lt"/>
              </a:endParaRPr>
            </a:p>
          </p:txBody>
        </p:sp>
      </p:grpSp>
      <p:grpSp>
        <p:nvGrpSpPr>
          <p:cNvPr id="52" name="组合 51"/>
          <p:cNvGrpSpPr/>
          <p:nvPr/>
        </p:nvGrpSpPr>
        <p:grpSpPr>
          <a:xfrm>
            <a:off x="8350061" y="3375445"/>
            <a:ext cx="1455742" cy="355493"/>
            <a:chOff x="913632" y="5492033"/>
            <a:chExt cx="1296168" cy="350280"/>
          </a:xfrm>
        </p:grpSpPr>
        <p:sp>
          <p:nvSpPr>
            <p:cNvPr id="53" name="文本框 26"/>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4" name="文本框 26"/>
            <p:cNvSpPr txBox="1"/>
            <p:nvPr/>
          </p:nvSpPr>
          <p:spPr>
            <a:xfrm>
              <a:off x="983073" y="5492033"/>
              <a:ext cx="1160687" cy="350279"/>
            </a:xfrm>
            <a:prstGeom prst="parallelogram">
              <a:avLst/>
            </a:prstGeom>
            <a:solidFill>
              <a:schemeClr val="accent3"/>
            </a:solidFill>
            <a:ln>
              <a:noFill/>
            </a:ln>
          </p:spPr>
          <p:txBody>
            <a:bodyPr wrap="square" lIns="0" tIns="0" rIns="0" bIns="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chemeClr val="bg1"/>
                  </a:solidFill>
                  <a:effectLst/>
                  <a:uLnTx/>
                  <a:uFillTx/>
                  <a:cs typeface="+mn-ea"/>
                  <a:sym typeface="+mn-lt"/>
                </a:rPr>
                <a:t>关键次要终点</a:t>
              </a:r>
              <a:endParaRPr kumimoji="0" lang="zh-CN" altLang="en-US" sz="1200" b="1" i="0" u="none" strike="noStrike" kern="1200" cap="none" spc="0" normalizeH="0" baseline="0" noProof="0" dirty="0">
                <a:ln>
                  <a:noFill/>
                </a:ln>
                <a:solidFill>
                  <a:schemeClr val="bg1"/>
                </a:solidFill>
                <a:effectLst/>
                <a:uLnTx/>
                <a:uFillTx/>
                <a:cs typeface="+mn-ea"/>
                <a:sym typeface="+mn-lt"/>
              </a:endParaRPr>
            </a:p>
          </p:txBody>
        </p:sp>
      </p:grpSp>
      <p:sp>
        <p:nvSpPr>
          <p:cNvPr id="7" name="文本框 6"/>
          <p:cNvSpPr txBox="1"/>
          <p:nvPr/>
        </p:nvSpPr>
        <p:spPr bwMode="gray">
          <a:xfrm>
            <a:off x="8235315" y="5836920"/>
            <a:ext cx="3369945" cy="455930"/>
          </a:xfrm>
          <a:prstGeom prst="rect">
            <a:avLst/>
          </a:prstGeom>
        </p:spPr>
        <p:txBody>
          <a:bodyPr wrap="square" lIns="45720" tIns="45720" rIns="45720" bIns="45720" rtlCol="0" anchor="t" anchorCtr="0">
            <a:noAutofit/>
          </a:bodyPr>
          <a:lstStyle/>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TOC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治愈访视，</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28±3</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天；</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 micro-ITT:</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微生物学意向治疗；</a:t>
            </a:r>
            <a:endPar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ME: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微生物学可评价；</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PK:</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药物代谢动力学</a:t>
            </a:r>
            <a:endPar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8" name="文本框 7"/>
          <p:cNvSpPr txBox="1"/>
          <p:nvPr/>
        </p:nvSpPr>
        <p:spPr bwMode="gray">
          <a:xfrm>
            <a:off x="8243684" y="3779411"/>
            <a:ext cx="3490551" cy="2034916"/>
          </a:xfrm>
          <a:prstGeom prst="rect">
            <a:avLst/>
          </a:prstGeom>
          <a:noFill/>
        </p:spPr>
        <p:txBody>
          <a:bodyPr wrap="square">
            <a:spAutoFit/>
          </a:bodyPr>
          <a:lstStyle/>
          <a:p>
            <a:pPr marL="285750" marR="0" lvl="0" indent="-179705" algn="just"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人群不同感染类型患者的临床治愈率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产</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菌株感染患者的临床治愈率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人群的微生物学反应率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28</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天死亡率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PK</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参数</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安全性</a:t>
            </a:r>
            <a:endPar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112"/>
          <p:cNvSpPr/>
          <p:nvPr/>
        </p:nvSpPr>
        <p:spPr>
          <a:xfrm>
            <a:off x="6153152" y="1531325"/>
            <a:ext cx="5697326"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5" name="Rectangle: Rounded Corners 112"/>
          <p:cNvSpPr/>
          <p:nvPr/>
        </p:nvSpPr>
        <p:spPr>
          <a:xfrm>
            <a:off x="415299" y="1531325"/>
            <a:ext cx="5649435"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23" name="矩形: 圆角 22"/>
          <p:cNvSpPr/>
          <p:nvPr/>
        </p:nvSpPr>
        <p:spPr>
          <a:xfrm>
            <a:off x="7080598"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 name="标题 3"/>
          <p:cNvSpPr>
            <a:spLocks noGrp="1"/>
          </p:cNvSpPr>
          <p:nvPr>
            <p:ph type="title"/>
          </p:nvPr>
        </p:nvSpPr>
        <p:spPr>
          <a:xfrm>
            <a:off x="453887" y="538045"/>
            <a:ext cx="11439663" cy="586955"/>
          </a:xfrm>
        </p:spPr>
        <p:txBody>
          <a:bodyPr>
            <a:normAutofit fontScale="90000"/>
          </a:bodyPr>
          <a:lstStyle/>
          <a:p>
            <a:pPr>
              <a:lnSpc>
                <a:spcPct val="100000"/>
              </a:lnSpc>
            </a:pPr>
            <a:r>
              <a:rPr lang="zh-CN" altLang="en-US" sz="2400" dirty="0">
                <a:latin typeface="+mn-ea"/>
                <a:ea typeface="+mn-ea"/>
                <a:cs typeface="+mn-ea"/>
                <a:sym typeface="+mn-lt"/>
              </a:rPr>
              <a:t>氨曲南</a:t>
            </a:r>
            <a:r>
              <a:rPr lang="en-US" altLang="zh-CN" sz="2400" dirty="0">
                <a:latin typeface="+mn-ea"/>
                <a:ea typeface="+mn-ea"/>
                <a:cs typeface="+mn-ea"/>
                <a:sym typeface="+mn-lt"/>
              </a:rPr>
              <a:t>-</a:t>
            </a:r>
            <a:r>
              <a:rPr lang="zh-CN" altLang="en-US" sz="2400" dirty="0">
                <a:latin typeface="+mn-ea"/>
                <a:ea typeface="+mn-ea"/>
                <a:cs typeface="+mn-ea"/>
                <a:sym typeface="+mn-lt"/>
              </a:rPr>
              <a:t>阿维巴坦</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Ⅲ</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期</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(REVISIT)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研究结果显示：氨曲南</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阿维巴坦</a:t>
            </a:r>
            <a:r>
              <a:rPr kumimoji="0" lang="en-GB"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±MTZ</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治疗</a:t>
            </a:r>
            <a:r>
              <a:rPr kumimoji="0" lang="en-US" altLang="zh-CN" sz="2400" b="1" i="0" u="none" strike="noStrike" kern="1200" cap="none" spc="0" normalizeH="0" baseline="0" noProof="0" dirty="0" err="1">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cIAI</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及</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HAP/VAP</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患者的临床治愈率均与</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MER ± COL</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相当，</a:t>
            </a:r>
            <a:r>
              <a:rPr kumimoji="0" lang="en-US" altLang="zh-CN"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28</a:t>
            </a:r>
            <a:r>
              <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rPr>
              <a:t>天全因死亡率更低</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sp>
        <p:nvSpPr>
          <p:cNvPr id="19" name="Content Placeholder 2"/>
          <p:cNvSpPr txBox="1"/>
          <p:nvPr/>
        </p:nvSpPr>
        <p:spPr>
          <a:xfrm>
            <a:off x="6911688" y="1824609"/>
            <a:ext cx="3850648" cy="750216"/>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lvl="3" indent="0" algn="ctr">
              <a:buNone/>
              <a:defRPr/>
            </a:pPr>
            <a:r>
              <a:rPr kumimoji="0" lang="zh-CN" altLang="en-US" sz="1600" b="1" i="0" u="none" strike="noStrike" kern="1200" cap="none" spc="0" normalizeH="0" baseline="0" noProof="0" dirty="0">
                <a:ln>
                  <a:noFill/>
                </a:ln>
                <a:solidFill>
                  <a:schemeClr val="bg1"/>
                </a:solidFill>
                <a:effectLst/>
                <a:uLnTx/>
                <a:uFillTx/>
                <a:cs typeface="+mn-ea"/>
                <a:sym typeface="+mn-lt"/>
              </a:rPr>
              <a:t>第</a:t>
            </a:r>
            <a:r>
              <a:rPr kumimoji="0" lang="en-US" altLang="zh-CN" sz="1600" b="1" i="0" u="none" strike="noStrike" kern="1200" cap="none" spc="0" normalizeH="0" baseline="0" noProof="0" dirty="0">
                <a:ln>
                  <a:noFill/>
                </a:ln>
                <a:solidFill>
                  <a:schemeClr val="bg1"/>
                </a:solidFill>
                <a:effectLst/>
                <a:uLnTx/>
                <a:uFillTx/>
                <a:cs typeface="+mn-ea"/>
                <a:sym typeface="+mn-lt"/>
              </a:rPr>
              <a:t>28</a:t>
            </a:r>
            <a:r>
              <a:rPr kumimoji="0" lang="zh-CN" altLang="en-US" sz="1600" b="1" i="0" u="none" strike="noStrike" kern="1200" cap="none" spc="0" normalizeH="0" baseline="0" noProof="0" dirty="0">
                <a:ln>
                  <a:noFill/>
                </a:ln>
                <a:solidFill>
                  <a:schemeClr val="bg1"/>
                </a:solidFill>
                <a:effectLst/>
                <a:uLnTx/>
                <a:uFillTx/>
                <a:cs typeface="+mn-ea"/>
                <a:sym typeface="+mn-lt"/>
              </a:rPr>
              <a:t>天</a:t>
            </a:r>
            <a:r>
              <a:rPr lang="zh-CN" altLang="en-US" sz="1600" b="1" dirty="0">
                <a:solidFill>
                  <a:schemeClr val="bg1"/>
                </a:solidFill>
                <a:cs typeface="+mn-ea"/>
                <a:sym typeface="+mn-lt"/>
              </a:rPr>
              <a:t>全因死亡率（</a:t>
            </a:r>
            <a:r>
              <a:rPr lang="en-US" altLang="zh-CN" sz="1600" b="1" dirty="0">
                <a:solidFill>
                  <a:schemeClr val="bg1"/>
                </a:solidFill>
                <a:cs typeface="+mn-ea"/>
                <a:sym typeface="+mn-lt"/>
              </a:rPr>
              <a:t>ITT</a:t>
            </a:r>
            <a:r>
              <a:rPr lang="zh-CN" altLang="en-US" sz="1600" b="1" dirty="0">
                <a:solidFill>
                  <a:schemeClr val="bg1"/>
                </a:solidFill>
                <a:cs typeface="+mn-ea"/>
                <a:sym typeface="+mn-lt"/>
              </a:rPr>
              <a:t>分析组</a:t>
            </a:r>
            <a:r>
              <a:rPr lang="en-US" altLang="zh-CN" sz="1600" b="1" dirty="0">
                <a:solidFill>
                  <a:schemeClr val="bg1"/>
                </a:solidFill>
                <a:cs typeface="+mn-ea"/>
                <a:sym typeface="+mn-lt"/>
              </a:rPr>
              <a:t>*</a:t>
            </a:r>
            <a:r>
              <a:rPr lang="zh-CN" altLang="en-US" sz="1600" b="1" dirty="0">
                <a:solidFill>
                  <a:schemeClr val="bg1"/>
                </a:solidFill>
                <a:cs typeface="+mn-ea"/>
                <a:sym typeface="+mn-lt"/>
              </a:rPr>
              <a:t>）</a:t>
            </a:r>
            <a:endParaRPr kumimoji="0" lang="en-GB" sz="1600" b="1" i="0" u="none" strike="noStrike" kern="1200" cap="none" spc="0" normalizeH="0" baseline="0" noProof="0" dirty="0">
              <a:ln>
                <a:noFill/>
              </a:ln>
              <a:solidFill>
                <a:schemeClr val="bg1"/>
              </a:solidFill>
              <a:effectLst/>
              <a:uLnTx/>
              <a:uFillTx/>
              <a:cs typeface="+mn-ea"/>
              <a:sym typeface="+mn-lt"/>
            </a:endParaRPr>
          </a:p>
        </p:txBody>
      </p:sp>
      <p:sp>
        <p:nvSpPr>
          <p:cNvPr id="20" name="矩形: 圆角 19"/>
          <p:cNvSpPr/>
          <p:nvPr/>
        </p:nvSpPr>
        <p:spPr>
          <a:xfrm>
            <a:off x="1277367"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Content Placeholder 2"/>
          <p:cNvSpPr txBox="1"/>
          <p:nvPr/>
        </p:nvSpPr>
        <p:spPr>
          <a:xfrm>
            <a:off x="906525" y="1824609"/>
            <a:ext cx="4320541" cy="317092"/>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微软雅黑" panose="020B0503020204020204" pitchFamily="34" charset="-122"/>
              <a:buNone/>
              <a:defRPr/>
            </a:pPr>
            <a:r>
              <a:rPr kumimoji="0" lang="en-US" altLang="zh-CN" sz="1600" b="1" i="0" u="none" strike="noStrike" kern="1200" cap="none" spc="0" normalizeH="0" baseline="0" noProof="0" dirty="0">
                <a:ln>
                  <a:noFill/>
                </a:ln>
                <a:solidFill>
                  <a:schemeClr val="bg1"/>
                </a:solidFill>
                <a:effectLst/>
                <a:uLnTx/>
                <a:uFillTx/>
                <a:cs typeface="+mn-ea"/>
                <a:sym typeface="+mn-lt"/>
              </a:rPr>
              <a:t>TOC</a:t>
            </a:r>
            <a:r>
              <a:rPr kumimoji="0" lang="zh-CN" altLang="en-US" sz="1600" b="1" i="0" u="none" strike="noStrike" kern="1200" cap="none" spc="0" normalizeH="0" baseline="0" noProof="0" dirty="0">
                <a:ln>
                  <a:noFill/>
                </a:ln>
                <a:solidFill>
                  <a:schemeClr val="bg1"/>
                </a:solidFill>
                <a:effectLst/>
                <a:uLnTx/>
                <a:uFillTx/>
                <a:cs typeface="+mn-ea"/>
                <a:sym typeface="+mn-lt"/>
              </a:rPr>
              <a:t>时临床治愈率（</a:t>
            </a:r>
            <a:r>
              <a:rPr kumimoji="0" lang="en-US" altLang="zh-CN" sz="1600" b="1" i="0" u="none" strike="noStrike" kern="1200" cap="none" spc="0" normalizeH="0" baseline="0" noProof="0" dirty="0">
                <a:ln>
                  <a:noFill/>
                </a:ln>
                <a:solidFill>
                  <a:schemeClr val="bg1"/>
                </a:solidFill>
                <a:effectLst/>
                <a:uLnTx/>
                <a:uFillTx/>
                <a:cs typeface="+mn-ea"/>
                <a:sym typeface="+mn-lt"/>
              </a:rPr>
              <a:t>ITT</a:t>
            </a:r>
            <a:r>
              <a:rPr kumimoji="0" lang="zh-CN" altLang="en-US" sz="1600" b="1" i="0" u="none" strike="noStrike" kern="1200" cap="none" spc="0" normalizeH="0" baseline="0" noProof="0" dirty="0">
                <a:ln>
                  <a:noFill/>
                </a:ln>
                <a:solidFill>
                  <a:schemeClr val="bg1"/>
                </a:solidFill>
                <a:effectLst/>
                <a:uLnTx/>
                <a:uFillTx/>
                <a:cs typeface="+mn-ea"/>
                <a:sym typeface="+mn-lt"/>
              </a:rPr>
              <a:t>分析组</a:t>
            </a:r>
            <a:r>
              <a:rPr kumimoji="0" lang="en-US" altLang="zh-CN" sz="1600" b="1" i="0" u="none" strike="noStrike" kern="1200" cap="none" spc="0" normalizeH="0" baseline="0" noProof="0" dirty="0">
                <a:ln>
                  <a:noFill/>
                </a:ln>
                <a:solidFill>
                  <a:schemeClr val="bg1"/>
                </a:solidFill>
                <a:effectLst/>
                <a:uLnTx/>
                <a:uFillTx/>
                <a:cs typeface="+mn-ea"/>
                <a:sym typeface="+mn-lt"/>
              </a:rPr>
              <a:t>*</a:t>
            </a:r>
            <a:r>
              <a:rPr kumimoji="0" lang="zh-CN" altLang="en-US" sz="1600" b="1" i="0" u="none" strike="noStrike" kern="1200" cap="none" spc="0" normalizeH="0" baseline="0" noProof="0" dirty="0">
                <a:ln>
                  <a:noFill/>
                </a:ln>
                <a:solidFill>
                  <a:schemeClr val="bg1"/>
                </a:solidFill>
                <a:effectLst/>
                <a:uLnTx/>
                <a:uFillTx/>
                <a:cs typeface="+mn-ea"/>
                <a:sym typeface="+mn-lt"/>
              </a:rPr>
              <a:t>）</a:t>
            </a:r>
            <a:endParaRPr kumimoji="0" lang="zh-CN" altLang="en-US" sz="1600" b="1" i="0" u="none" strike="noStrike" kern="1200" cap="none" spc="0" normalizeH="0" baseline="0" noProof="0" dirty="0">
              <a:ln>
                <a:noFill/>
              </a:ln>
              <a:solidFill>
                <a:schemeClr val="bg1"/>
              </a:solidFill>
              <a:effectLst/>
              <a:uLnTx/>
              <a:uFillTx/>
              <a:cs typeface="+mn-ea"/>
              <a:sym typeface="+mn-lt"/>
            </a:endParaRPr>
          </a:p>
        </p:txBody>
      </p:sp>
      <p:sp>
        <p:nvSpPr>
          <p:cNvPr id="22" name="Text Placeholder 2"/>
          <p:cNvSpPr txBox="1"/>
          <p:nvPr/>
        </p:nvSpPr>
        <p:spPr>
          <a:xfrm>
            <a:off x="453884" y="5473170"/>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微软雅黑" panose="020B0503020204020204" pitchFamily="34" charset="-122"/>
              <a:buNone/>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endPar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Pct val="100000"/>
              <a:buFont typeface="微软雅黑" panose="020B0503020204020204" pitchFamily="34" charset="-122"/>
              <a:buNone/>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ITT分析集包括所有随机分组患者</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COL：粘菌素；cIAI：复杂腹腔内感染；HAP：医院内获得性肺炎；ITT：意向性治疗；MBL：金属</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β-内酰胺酶；</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MDR：多重耐药；ME：微生物学可评价；MER：美罗培南</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MTZ：甲硝唑；TOC</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grpSp>
        <p:nvGrpSpPr>
          <p:cNvPr id="29" name="组合 28"/>
          <p:cNvGrpSpPr/>
          <p:nvPr/>
        </p:nvGrpSpPr>
        <p:grpSpPr>
          <a:xfrm>
            <a:off x="462025" y="2193551"/>
            <a:ext cx="3111501" cy="3060537"/>
            <a:chOff x="800099" y="1857474"/>
            <a:chExt cx="3111501" cy="3060537"/>
          </a:xfrm>
          <a:noFill/>
        </p:grpSpPr>
        <p:graphicFrame>
          <p:nvGraphicFramePr>
            <p:cNvPr id="6"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1"/>
            </a:graphicData>
          </a:graphic>
        </p:graphicFrame>
        <p:sp>
          <p:nvSpPr>
            <p:cNvPr id="25" name="文本框 24"/>
            <p:cNvSpPr txBox="1"/>
            <p:nvPr/>
          </p:nvSpPr>
          <p:spPr>
            <a:xfrm>
              <a:off x="800099" y="4548679"/>
              <a:ext cx="2169531" cy="36933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r>
                <a:rPr kumimoji="0" lang="en-US" altLang="zh-CN" sz="900" i="0" u="none" strike="noStrike" kern="0" cap="none" spc="0" normalizeH="0" baseline="0" noProof="0" dirty="0">
                  <a:ln>
                    <a:noFill/>
                  </a:ln>
                  <a:solidFill>
                    <a:schemeClr val="tx1"/>
                  </a:solidFill>
                  <a:effectLst/>
                  <a:uLnTx/>
                  <a:uFillTx/>
                  <a:cs typeface="+mn-ea"/>
                  <a:sym typeface="+mn-lt"/>
                </a:rPr>
                <a:t>MTZ </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(n=208)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sp>
          <p:nvSpPr>
            <p:cNvPr id="27" name="文本框 26"/>
            <p:cNvSpPr txBox="1"/>
            <p:nvPr/>
          </p:nvSpPr>
          <p:spPr>
            <a:xfrm>
              <a:off x="2057399" y="4548679"/>
              <a:ext cx="1854201" cy="369332"/>
            </a:xfrm>
            <a:prstGeom prst="rect">
              <a:avLst/>
            </a:prstGeom>
            <a:grp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(n=104) </a:t>
              </a:r>
              <a:endParaRPr lang="en-US" altLang="zh-CN" sz="900" dirty="0">
                <a:solidFill>
                  <a:schemeClr val="tx1"/>
                </a:solidFill>
                <a:cs typeface="+mn-ea"/>
                <a:sym typeface="+mn-lt"/>
              </a:endParaRPr>
            </a:p>
          </p:txBody>
        </p:sp>
      </p:grpSp>
      <p:sp>
        <p:nvSpPr>
          <p:cNvPr id="28" name="Rectangle 116"/>
          <p:cNvSpPr/>
          <p:nvPr/>
        </p:nvSpPr>
        <p:spPr>
          <a:xfrm>
            <a:off x="1404736"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grpSp>
        <p:nvGrpSpPr>
          <p:cNvPr id="30" name="组合 29"/>
          <p:cNvGrpSpPr/>
          <p:nvPr/>
        </p:nvGrpSpPr>
        <p:grpSpPr>
          <a:xfrm>
            <a:off x="3148074" y="2193551"/>
            <a:ext cx="3111501" cy="3060537"/>
            <a:chOff x="800099" y="1857474"/>
            <a:chExt cx="3111501" cy="3060537"/>
          </a:xfrm>
        </p:grpSpPr>
        <p:graphicFrame>
          <p:nvGraphicFramePr>
            <p:cNvPr id="31"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2"/>
            </a:graphicData>
          </a:graphic>
        </p:graphicFrame>
        <p:sp>
          <p:nvSpPr>
            <p:cNvPr id="33" name="文本框 32"/>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lumMod val="75000"/>
                      <a:lumOff val="25000"/>
                    </a:schemeClr>
                  </a:solidFill>
                  <a:cs typeface="+mn-ea"/>
                  <a:sym typeface="+mn-lt"/>
                </a:rPr>
                <a:t>MER ± COL </a:t>
              </a:r>
              <a:endParaRPr lang="en-US" altLang="zh-CN" sz="900" dirty="0">
                <a:solidFill>
                  <a:schemeClr val="tx1">
                    <a:lumMod val="75000"/>
                    <a:lumOff val="25000"/>
                  </a:schemeClr>
                </a:solidFill>
                <a:cs typeface="+mn-ea"/>
                <a:sym typeface="+mn-lt"/>
              </a:endParaRPr>
            </a:p>
            <a:p>
              <a:pPr algn="ctr"/>
              <a:r>
                <a:rPr lang="en-US" altLang="zh-CN" sz="900" dirty="0">
                  <a:solidFill>
                    <a:schemeClr val="tx1">
                      <a:lumMod val="75000"/>
                      <a:lumOff val="25000"/>
                    </a:schemeClr>
                  </a:solidFill>
                  <a:cs typeface="+mn-ea"/>
                  <a:sym typeface="+mn-lt"/>
                </a:rPr>
                <a:t>(n=36) </a:t>
              </a:r>
              <a:endParaRPr lang="en-US" altLang="zh-CN" sz="900" dirty="0">
                <a:solidFill>
                  <a:schemeClr val="tx1">
                    <a:lumMod val="75000"/>
                    <a:lumOff val="25000"/>
                  </a:schemeClr>
                </a:solidFill>
                <a:cs typeface="+mn-ea"/>
                <a:sym typeface="+mn-lt"/>
              </a:endParaRPr>
            </a:p>
          </p:txBody>
        </p:sp>
        <p:sp>
          <p:nvSpPr>
            <p:cNvPr id="32" name="文本框 31"/>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(n=74) </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sp>
        <p:nvSpPr>
          <p:cNvPr id="34" name="Rectangle 116"/>
          <p:cNvSpPr/>
          <p:nvPr/>
        </p:nvSpPr>
        <p:spPr>
          <a:xfrm>
            <a:off x="4090785"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grpSp>
        <p:nvGrpSpPr>
          <p:cNvPr id="35" name="组合 34"/>
          <p:cNvGrpSpPr/>
          <p:nvPr/>
        </p:nvGrpSpPr>
        <p:grpSpPr>
          <a:xfrm>
            <a:off x="6096000" y="2186624"/>
            <a:ext cx="3111501" cy="3060537"/>
            <a:chOff x="800099" y="1857474"/>
            <a:chExt cx="3111501" cy="3060537"/>
          </a:xfrm>
        </p:grpSpPr>
        <p:graphicFrame>
          <p:nvGraphicFramePr>
            <p:cNvPr id="36"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3"/>
            </a:graphicData>
          </a:graphic>
        </p:graphicFrame>
        <p:sp>
          <p:nvSpPr>
            <p:cNvPr id="37" name="文本框 36"/>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r>
                <a:rPr kumimoji="0" lang="en-US" altLang="zh-CN" sz="900" i="0" u="none" strike="noStrike" kern="0" cap="none" spc="0" normalizeH="0" baseline="0" noProof="0" dirty="0">
                  <a:ln>
                    <a:noFill/>
                  </a:ln>
                  <a:solidFill>
                    <a:schemeClr val="tx1"/>
                  </a:solidFill>
                  <a:effectLst/>
                  <a:uLnTx/>
                  <a:uFillTx/>
                  <a:cs typeface="+mn-ea"/>
                  <a:sym typeface="+mn-lt"/>
                </a:rPr>
                <a:t>MTZ </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(n=208)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sp>
          <p:nvSpPr>
            <p:cNvPr id="38" name="文本框 37"/>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(n=104) </a:t>
              </a:r>
              <a:endParaRPr lang="en-US" altLang="zh-CN" sz="900" dirty="0">
                <a:solidFill>
                  <a:schemeClr val="tx1"/>
                </a:solidFill>
                <a:cs typeface="+mn-ea"/>
                <a:sym typeface="+mn-lt"/>
              </a:endParaRPr>
            </a:p>
          </p:txBody>
        </p:sp>
      </p:grpSp>
      <p:grpSp>
        <p:nvGrpSpPr>
          <p:cNvPr id="39" name="组合 38"/>
          <p:cNvGrpSpPr/>
          <p:nvPr/>
        </p:nvGrpSpPr>
        <p:grpSpPr>
          <a:xfrm>
            <a:off x="8782049" y="2186624"/>
            <a:ext cx="3111501" cy="3060537"/>
            <a:chOff x="800099" y="1857474"/>
            <a:chExt cx="3111501" cy="3060537"/>
          </a:xfrm>
        </p:grpSpPr>
        <p:graphicFrame>
          <p:nvGraphicFramePr>
            <p:cNvPr id="40"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4"/>
            </a:graphicData>
          </a:graphic>
        </p:graphicFrame>
        <p:sp>
          <p:nvSpPr>
            <p:cNvPr id="42" name="文本框 41"/>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(n=36) </a:t>
              </a:r>
              <a:endParaRPr lang="en-US" altLang="zh-CN" sz="900" dirty="0">
                <a:solidFill>
                  <a:schemeClr val="tx1"/>
                </a:solidFill>
                <a:cs typeface="+mn-ea"/>
                <a:sym typeface="+mn-lt"/>
              </a:endParaRPr>
            </a:p>
          </p:txBody>
        </p:sp>
        <p:sp>
          <p:nvSpPr>
            <p:cNvPr id="41" name="文本框 40"/>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(n=74)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grpSp>
      <p:sp>
        <p:nvSpPr>
          <p:cNvPr id="43" name="Rectangle 116"/>
          <p:cNvSpPr/>
          <p:nvPr/>
        </p:nvSpPr>
        <p:spPr>
          <a:xfrm>
            <a:off x="9724760" y="2491796"/>
            <a:ext cx="1004199"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sp>
        <p:nvSpPr>
          <p:cNvPr id="44" name="Rectangle 116"/>
          <p:cNvSpPr/>
          <p:nvPr/>
        </p:nvSpPr>
        <p:spPr>
          <a:xfrm>
            <a:off x="7180765" y="2491796"/>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sp>
        <p:nvSpPr>
          <p:cNvPr id="2" name="Text Placeholder 2"/>
          <p:cNvSpPr txBox="1"/>
          <p:nvPr/>
        </p:nvSpPr>
        <p:spPr>
          <a:xfrm>
            <a:off x="453884" y="5640403"/>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微软雅黑" panose="020B0503020204020204" pitchFamily="34" charset="-122"/>
              <a:buNone/>
              <a:defRPr/>
            </a:pP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a:t>
            </a:r>
            <a:r>
              <a:rPr kumimoji="0" lang="en-GB" sz="800" b="0" i="1"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Lancet Infect Dis 2025;</a:t>
            </a: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25(2):218-230.</a:t>
            </a:r>
            <a:endPar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3"/>
          <p:cNvSpPr txBox="1"/>
          <p:nvPr/>
        </p:nvSpPr>
        <p:spPr>
          <a:xfrm>
            <a:off x="439373" y="5815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a:solidFill>
                  <a:schemeClr val="tx1"/>
                </a:solidFill>
                <a:latin typeface="+mn-ea"/>
                <a:ea typeface="+mn-ea"/>
                <a:cs typeface="+mn-ea"/>
                <a:sym typeface="+mn-lt"/>
              </a:rPr>
              <a:t>氨曲南</a:t>
            </a:r>
            <a:r>
              <a:rPr lang="en-US" altLang="zh-CN">
                <a:solidFill>
                  <a:schemeClr val="tx1"/>
                </a:solidFill>
                <a:latin typeface="+mn-ea"/>
                <a:ea typeface="+mn-ea"/>
                <a:cs typeface="+mn-ea"/>
                <a:sym typeface="+mn-lt"/>
              </a:rPr>
              <a:t>-</a:t>
            </a:r>
            <a:r>
              <a:rPr lang="zh-CN" altLang="en-US">
                <a:solidFill>
                  <a:schemeClr val="tx1"/>
                </a:solidFill>
                <a:latin typeface="+mn-ea"/>
                <a:ea typeface="+mn-ea"/>
                <a:cs typeface="+mn-ea"/>
                <a:sym typeface="+mn-lt"/>
              </a:rPr>
              <a:t>阿维巴坦对不产和产金属酶菌的抗菌谱</a:t>
            </a:r>
            <a:endParaRPr lang="zh-CN" altLang="en-US" dirty="0">
              <a:solidFill>
                <a:schemeClr val="tx1"/>
              </a:solidFill>
              <a:latin typeface="+mn-ea"/>
              <a:ea typeface="+mn-ea"/>
              <a:cs typeface="+mn-ea"/>
              <a:sym typeface="+mn-lt"/>
            </a:endParaRPr>
          </a:p>
        </p:txBody>
      </p:sp>
      <p:sp>
        <p:nvSpPr>
          <p:cNvPr id="7" name="MH_Text_1"/>
          <p:cNvSpPr/>
          <p:nvPr>
            <p:custDataLst>
              <p:tags r:id="rId1"/>
            </p:custDataLst>
          </p:nvPr>
        </p:nvSpPr>
        <p:spPr>
          <a:xfrm>
            <a:off x="503555" y="1612265"/>
            <a:ext cx="5469890" cy="4230370"/>
          </a:xfrm>
          <a:prstGeom prst="snip2DiagRect">
            <a:avLst>
              <a:gd name="adj1" fmla="val 0"/>
              <a:gd name="adj2" fmla="val 0"/>
            </a:avLst>
          </a:prstGeom>
          <a:solidFill>
            <a:schemeClr val="accent4">
              <a:lumMod val="20000"/>
              <a:lumOff val="80000"/>
            </a:schemeClr>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微软雅黑" panose="020B0503020204020204" pitchFamily="34" charset="-122"/>
              <a:sym typeface="Arial" panose="020B0604020202020204" pitchFamily="34" charset="0"/>
            </a:endParaRPr>
          </a:p>
        </p:txBody>
      </p:sp>
      <p:sp>
        <p:nvSpPr>
          <p:cNvPr id="9" name="矩形: 圆角 7"/>
          <p:cNvSpPr/>
          <p:nvPr>
            <p:custDataLst>
              <p:tags r:id="rId2"/>
            </p:custDataLst>
          </p:nvPr>
        </p:nvSpPr>
        <p:spPr>
          <a:xfrm>
            <a:off x="333712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0" name="矩形: 圆角 8"/>
          <p:cNvSpPr/>
          <p:nvPr>
            <p:custDataLst>
              <p:tags r:id="rId3"/>
            </p:custDataLst>
          </p:nvPr>
        </p:nvSpPr>
        <p:spPr>
          <a:xfrm>
            <a:off x="333712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1" name="矩形: 圆角 9"/>
          <p:cNvSpPr/>
          <p:nvPr>
            <p:custDataLst>
              <p:tags r:id="rId4"/>
            </p:custDataLst>
          </p:nvPr>
        </p:nvSpPr>
        <p:spPr>
          <a:xfrm>
            <a:off x="333712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2" name="矩形: 圆角 10"/>
          <p:cNvSpPr/>
          <p:nvPr>
            <p:custDataLst>
              <p:tags r:id="rId5"/>
            </p:custDataLst>
          </p:nvPr>
        </p:nvSpPr>
        <p:spPr>
          <a:xfrm>
            <a:off x="333712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3" name="矩形: 圆角 11"/>
          <p:cNvSpPr/>
          <p:nvPr>
            <p:custDataLst>
              <p:tags r:id="rId6"/>
            </p:custDataLst>
          </p:nvPr>
        </p:nvSpPr>
        <p:spPr>
          <a:xfrm>
            <a:off x="333712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4" name="矩形: 圆角 12"/>
          <p:cNvSpPr/>
          <p:nvPr>
            <p:custDataLst>
              <p:tags r:id="rId7"/>
            </p:custDataLst>
          </p:nvPr>
        </p:nvSpPr>
        <p:spPr>
          <a:xfrm>
            <a:off x="333712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5" name="矩形: 圆角 13"/>
          <p:cNvSpPr/>
          <p:nvPr>
            <p:custDataLst>
              <p:tags r:id="rId8"/>
            </p:custDataLst>
          </p:nvPr>
        </p:nvSpPr>
        <p:spPr>
          <a:xfrm>
            <a:off x="333712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6" name="矩形: 圆角 14"/>
          <p:cNvSpPr/>
          <p:nvPr>
            <p:custDataLst>
              <p:tags r:id="rId9"/>
            </p:custDataLst>
          </p:nvPr>
        </p:nvSpPr>
        <p:spPr>
          <a:xfrm>
            <a:off x="333712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7" name="矩形: 圆角 15"/>
          <p:cNvSpPr/>
          <p:nvPr>
            <p:custDataLst>
              <p:tags r:id="rId10"/>
            </p:custDataLst>
          </p:nvPr>
        </p:nvSpPr>
        <p:spPr>
          <a:xfrm>
            <a:off x="333712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8" name="矩形: 圆角 16"/>
          <p:cNvSpPr/>
          <p:nvPr>
            <p:custDataLst>
              <p:tags r:id="rId11"/>
            </p:custDataLst>
          </p:nvPr>
        </p:nvSpPr>
        <p:spPr>
          <a:xfrm>
            <a:off x="79557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19" name="MH_SubTitle_1"/>
          <p:cNvSpPr/>
          <p:nvPr>
            <p:custDataLst>
              <p:tags r:id="rId12"/>
            </p:custDataLst>
          </p:nvPr>
        </p:nvSpPr>
        <p:spPr>
          <a:xfrm>
            <a:off x="2136406" y="1430772"/>
            <a:ext cx="2229854" cy="403592"/>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微软雅黑" panose="020B0503020204020204" pitchFamily="34" charset="-122"/>
                <a:sym typeface="Arial" panose="020B0604020202020204" pitchFamily="34" charset="0"/>
              </a:rPr>
              <a:t>病原菌</a:t>
            </a:r>
            <a:endParaRPr lang="zh-CN" altLang="en-US" b="1" dirty="0">
              <a:solidFill>
                <a:prstClr val="white"/>
              </a:solidFill>
              <a:cs typeface="微软雅黑" panose="020B0503020204020204" pitchFamily="34" charset="-122"/>
              <a:sym typeface="Arial" panose="020B0604020202020204" pitchFamily="34" charset="0"/>
            </a:endParaRPr>
          </a:p>
        </p:txBody>
      </p:sp>
      <p:sp>
        <p:nvSpPr>
          <p:cNvPr id="20" name="矩形: 圆角 18"/>
          <p:cNvSpPr/>
          <p:nvPr>
            <p:custDataLst>
              <p:tags r:id="rId13"/>
            </p:custDataLst>
          </p:nvPr>
        </p:nvSpPr>
        <p:spPr>
          <a:xfrm>
            <a:off x="79557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1" name="矩形: 圆角 19"/>
          <p:cNvSpPr/>
          <p:nvPr>
            <p:custDataLst>
              <p:tags r:id="rId14"/>
            </p:custDataLst>
          </p:nvPr>
        </p:nvSpPr>
        <p:spPr>
          <a:xfrm>
            <a:off x="79557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2" name="矩形: 圆角 20"/>
          <p:cNvSpPr/>
          <p:nvPr>
            <p:custDataLst>
              <p:tags r:id="rId15"/>
            </p:custDataLst>
          </p:nvPr>
        </p:nvSpPr>
        <p:spPr>
          <a:xfrm>
            <a:off x="79557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3" name="矩形: 圆角 21"/>
          <p:cNvSpPr/>
          <p:nvPr>
            <p:custDataLst>
              <p:tags r:id="rId16"/>
            </p:custDataLst>
          </p:nvPr>
        </p:nvSpPr>
        <p:spPr>
          <a:xfrm>
            <a:off x="795579"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4" name="矩形: 圆角 22"/>
          <p:cNvSpPr/>
          <p:nvPr>
            <p:custDataLst>
              <p:tags r:id="rId17"/>
            </p:custDataLst>
          </p:nvPr>
        </p:nvSpPr>
        <p:spPr>
          <a:xfrm>
            <a:off x="795579"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5" name="矩形: 圆角 23"/>
          <p:cNvSpPr/>
          <p:nvPr>
            <p:custDataLst>
              <p:tags r:id="rId18"/>
            </p:custDataLst>
          </p:nvPr>
        </p:nvSpPr>
        <p:spPr>
          <a:xfrm>
            <a:off x="795579"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6" name="矩形: 圆角 24"/>
          <p:cNvSpPr/>
          <p:nvPr>
            <p:custDataLst>
              <p:tags r:id="rId19"/>
            </p:custDataLst>
          </p:nvPr>
        </p:nvSpPr>
        <p:spPr>
          <a:xfrm>
            <a:off x="795579"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7" name="矩形: 圆角 25"/>
          <p:cNvSpPr/>
          <p:nvPr>
            <p:custDataLst>
              <p:tags r:id="rId20"/>
            </p:custDataLst>
          </p:nvPr>
        </p:nvSpPr>
        <p:spPr>
          <a:xfrm>
            <a:off x="795579"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28" name="文本框 27"/>
          <p:cNvSpPr txBox="1"/>
          <p:nvPr>
            <p:custDataLst>
              <p:tags r:id="rId21"/>
            </p:custDataLst>
          </p:nvPr>
        </p:nvSpPr>
        <p:spPr>
          <a:xfrm>
            <a:off x="796925" y="2033270"/>
            <a:ext cx="2215515" cy="3472180"/>
          </a:xfrm>
          <a:prstGeom prst="rect">
            <a:avLst/>
          </a:prstGeom>
          <a:noFill/>
        </p:spPr>
        <p:txBody>
          <a:bodyPr wrap="square" lIns="0" tIns="0" rIns="0" bIns="0" numCol="2" spcCol="216000">
            <a:noAutofit/>
          </a:bodyPr>
          <a:lstStyle/>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洋葱伯克氏菌群</a:t>
            </a:r>
            <a:endParaRPr lang="en-US" altLang="zh-CN"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弗劳地枸橼酸杆菌菌群</a:t>
            </a:r>
            <a:endParaRPr lang="en-US" altLang="zh-CN"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克氏枸橼酸杆菌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anose="020B0503020204020204" pitchFamily="34" charset="-122"/>
                <a:cs typeface="+mn-ea"/>
                <a:sym typeface="+mn-lt"/>
              </a:rPr>
              <a:t>大肠埃希菌</a:t>
            </a:r>
            <a:endParaRPr lang="zh-CN" altLang="en-US" sz="1400" b="1" dirty="0">
              <a:solidFill>
                <a:schemeClr val="accent5"/>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anose="020B0503020204020204" pitchFamily="34" charset="-122"/>
                <a:cs typeface="+mn-ea"/>
                <a:sym typeface="+mn-lt"/>
              </a:rPr>
              <a:t>阴沟肠杆菌菌群</a:t>
            </a:r>
            <a:endParaRPr lang="zh-CN" altLang="en-US" sz="1400" b="1" dirty="0">
              <a:solidFill>
                <a:schemeClr val="accent5"/>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chemeClr val="tx1"/>
                </a:solidFill>
                <a:latin typeface="微软雅黑" panose="020B0503020204020204" pitchFamily="34" charset="-122"/>
                <a:cs typeface="+mn-ea"/>
                <a:sym typeface="+mn-lt"/>
              </a:rPr>
              <a:t>产气克雷伯菌</a:t>
            </a:r>
            <a:endParaRPr lang="zh-CN" altLang="en-US" sz="1400" b="1" dirty="0">
              <a:solidFill>
                <a:schemeClr val="tx1"/>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anose="020B0503020204020204" pitchFamily="34" charset="-122"/>
                <a:cs typeface="+mn-ea"/>
                <a:sym typeface="+mn-lt"/>
              </a:rPr>
              <a:t>肺炎克雷伯菌</a:t>
            </a:r>
            <a:endParaRPr lang="zh-CN" altLang="en-US" sz="1400" b="1" dirty="0">
              <a:solidFill>
                <a:schemeClr val="accent5"/>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产酸克雷伯菌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摩氏摩根菌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endParaRPr lang="zh-CN" altLang="en-US" sz="1400" b="1" dirty="0">
              <a:solidFill>
                <a:srgbClr val="000D45"/>
              </a:solidFill>
              <a:latin typeface="微软雅黑" panose="020B0503020204020204" pitchFamily="34" charset="-122"/>
              <a:cs typeface="微软雅黑" panose="020B0503020204020204" pitchFamily="34" charset="-122"/>
            </a:endParaRPr>
          </a:p>
        </p:txBody>
      </p:sp>
      <p:sp>
        <p:nvSpPr>
          <p:cNvPr id="30" name="MH_Text_1"/>
          <p:cNvSpPr/>
          <p:nvPr>
            <p:custDataLst>
              <p:tags r:id="rId22"/>
            </p:custDataLst>
          </p:nvPr>
        </p:nvSpPr>
        <p:spPr>
          <a:xfrm>
            <a:off x="6204585" y="1612265"/>
            <a:ext cx="5469890" cy="4230370"/>
          </a:xfrm>
          <a:prstGeom prst="snip2DiagRect">
            <a:avLst>
              <a:gd name="adj1" fmla="val 0"/>
              <a:gd name="adj2" fmla="val 0"/>
            </a:avLst>
          </a:prstGeom>
          <a:solidFill>
            <a:schemeClr val="accent4">
              <a:lumMod val="20000"/>
              <a:lumOff val="80000"/>
            </a:schemeClr>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微软雅黑" panose="020B0503020204020204" pitchFamily="34" charset="-122"/>
              <a:sym typeface="Arial" panose="020B0604020202020204" pitchFamily="34" charset="0"/>
            </a:endParaRPr>
          </a:p>
        </p:txBody>
      </p:sp>
      <p:sp>
        <p:nvSpPr>
          <p:cNvPr id="32" name="MH_SubTitle_1"/>
          <p:cNvSpPr/>
          <p:nvPr>
            <p:custDataLst>
              <p:tags r:id="rId23"/>
            </p:custDataLst>
          </p:nvPr>
        </p:nvSpPr>
        <p:spPr>
          <a:xfrm>
            <a:off x="7837170" y="1430655"/>
            <a:ext cx="2341245" cy="403860"/>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微软雅黑" panose="020B0503020204020204" pitchFamily="34" charset="-122"/>
                <a:sym typeface="Arial" panose="020B0604020202020204" pitchFamily="34" charset="0"/>
              </a:rPr>
              <a:t>产金属酶</a:t>
            </a:r>
            <a:r>
              <a:rPr lang="zh-CN" altLang="en-US" b="1" dirty="0">
                <a:solidFill>
                  <a:prstClr val="white"/>
                </a:solidFill>
                <a:cs typeface="微软雅黑" panose="020B0503020204020204" pitchFamily="34" charset="-122"/>
                <a:sym typeface="Arial" panose="020B0604020202020204" pitchFamily="34" charset="0"/>
              </a:rPr>
              <a:t>的病原菌</a:t>
            </a:r>
            <a:endParaRPr lang="zh-CN" altLang="en-US" b="1" dirty="0">
              <a:solidFill>
                <a:prstClr val="white"/>
              </a:solidFill>
              <a:cs typeface="微软雅黑" panose="020B0503020204020204" pitchFamily="34" charset="-122"/>
              <a:sym typeface="Arial" panose="020B0604020202020204" pitchFamily="34" charset="0"/>
            </a:endParaRPr>
          </a:p>
        </p:txBody>
      </p:sp>
      <p:sp>
        <p:nvSpPr>
          <p:cNvPr id="33" name="矩形: 圆角 31"/>
          <p:cNvSpPr/>
          <p:nvPr>
            <p:custDataLst>
              <p:tags r:id="rId24"/>
            </p:custDataLst>
          </p:nvPr>
        </p:nvSpPr>
        <p:spPr>
          <a:xfrm>
            <a:off x="903873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4" name="矩形: 圆角 32"/>
          <p:cNvSpPr/>
          <p:nvPr>
            <p:custDataLst>
              <p:tags r:id="rId25"/>
            </p:custDataLst>
          </p:nvPr>
        </p:nvSpPr>
        <p:spPr>
          <a:xfrm>
            <a:off x="903873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5" name="矩形: 圆角 33"/>
          <p:cNvSpPr/>
          <p:nvPr>
            <p:custDataLst>
              <p:tags r:id="rId26"/>
            </p:custDataLst>
          </p:nvPr>
        </p:nvSpPr>
        <p:spPr>
          <a:xfrm>
            <a:off x="903873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6" name="矩形: 圆角 34"/>
          <p:cNvSpPr/>
          <p:nvPr>
            <p:custDataLst>
              <p:tags r:id="rId27"/>
            </p:custDataLst>
          </p:nvPr>
        </p:nvSpPr>
        <p:spPr>
          <a:xfrm>
            <a:off x="903873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7" name="矩形: 圆角 35"/>
          <p:cNvSpPr/>
          <p:nvPr>
            <p:custDataLst>
              <p:tags r:id="rId28"/>
            </p:custDataLst>
          </p:nvPr>
        </p:nvSpPr>
        <p:spPr>
          <a:xfrm>
            <a:off x="649719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8" name="矩形: 圆角 36"/>
          <p:cNvSpPr/>
          <p:nvPr>
            <p:custDataLst>
              <p:tags r:id="rId29"/>
            </p:custDataLst>
          </p:nvPr>
        </p:nvSpPr>
        <p:spPr>
          <a:xfrm>
            <a:off x="649719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39" name="矩形: 圆角 37"/>
          <p:cNvSpPr/>
          <p:nvPr>
            <p:custDataLst>
              <p:tags r:id="rId30"/>
            </p:custDataLst>
          </p:nvPr>
        </p:nvSpPr>
        <p:spPr>
          <a:xfrm>
            <a:off x="649719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0" name="矩形: 圆角 38"/>
          <p:cNvSpPr/>
          <p:nvPr>
            <p:custDataLst>
              <p:tags r:id="rId31"/>
            </p:custDataLst>
          </p:nvPr>
        </p:nvSpPr>
        <p:spPr>
          <a:xfrm>
            <a:off x="649719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1" name="矩形: 圆角 39"/>
          <p:cNvSpPr/>
          <p:nvPr>
            <p:custDataLst>
              <p:tags r:id="rId32"/>
            </p:custDataLst>
          </p:nvPr>
        </p:nvSpPr>
        <p:spPr>
          <a:xfrm>
            <a:off x="649719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2" name="矩形: 圆角 40"/>
          <p:cNvSpPr/>
          <p:nvPr>
            <p:custDataLst>
              <p:tags r:id="rId33"/>
            </p:custDataLst>
          </p:nvPr>
        </p:nvSpPr>
        <p:spPr>
          <a:xfrm>
            <a:off x="649719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3" name="矩形: 圆角 41"/>
          <p:cNvSpPr/>
          <p:nvPr>
            <p:custDataLst>
              <p:tags r:id="rId34"/>
            </p:custDataLst>
          </p:nvPr>
        </p:nvSpPr>
        <p:spPr>
          <a:xfrm>
            <a:off x="649719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4" name="矩形: 圆角 42"/>
          <p:cNvSpPr/>
          <p:nvPr>
            <p:custDataLst>
              <p:tags r:id="rId35"/>
            </p:custDataLst>
          </p:nvPr>
        </p:nvSpPr>
        <p:spPr>
          <a:xfrm>
            <a:off x="649719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5" name="矩形: 圆角 43"/>
          <p:cNvSpPr/>
          <p:nvPr>
            <p:custDataLst>
              <p:tags r:id="rId36"/>
            </p:custDataLst>
          </p:nvPr>
        </p:nvSpPr>
        <p:spPr>
          <a:xfrm>
            <a:off x="649719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anose="020B0503020204020204" pitchFamily="34" charset="-122"/>
            </a:endParaRPr>
          </a:p>
        </p:txBody>
      </p:sp>
      <p:sp>
        <p:nvSpPr>
          <p:cNvPr id="46" name="文本框 45"/>
          <p:cNvSpPr txBox="1"/>
          <p:nvPr>
            <p:custDataLst>
              <p:tags r:id="rId37"/>
            </p:custDataLst>
          </p:nvPr>
        </p:nvSpPr>
        <p:spPr>
          <a:xfrm>
            <a:off x="5208557" y="1995125"/>
            <a:ext cx="4813648" cy="3510546"/>
          </a:xfrm>
          <a:prstGeom prst="rect">
            <a:avLst/>
          </a:prstGeom>
          <a:noFill/>
        </p:spPr>
        <p:txBody>
          <a:bodyPr wrap="square" lIns="0" tIns="0" rIns="0" bIns="0" numCol="2" spcCol="216000">
            <a:noAutofit/>
          </a:bodyPr>
          <a:lstStyle>
            <a:defPPr>
              <a:defRPr lang="en-US"/>
            </a:defPPr>
            <a:lvl2pPr marL="0" lvl="1" algn="ctr">
              <a:lnSpc>
                <a:spcPct val="150000"/>
              </a:lnSpc>
              <a:spcBef>
                <a:spcPts val="600"/>
              </a:spcBef>
              <a:defRPr sz="1400" b="1">
                <a:solidFill>
                  <a:srgbClr val="000000"/>
                </a:solidFill>
                <a:latin typeface="微软雅黑" panose="020B0503020204020204" pitchFamily="34" charset="-122"/>
                <a:ea typeface="微软雅黑" panose="020B0503020204020204" pitchFamily="34" charset="-122"/>
                <a:cs typeface="+mn-ea"/>
              </a:defRPr>
            </a:lvl2pPr>
          </a:lstStyle>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弗劳地枸橼酸杆菌菌群</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克氏枸橼酸杆菌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rPr>
              <a:t>大肠埃希菌</a:t>
            </a:r>
            <a:endPar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rPr>
              <a:t>阴沟肠杆菌菌群</a:t>
            </a:r>
            <a:endPar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rPr>
              <a:t>肺炎克雷伯菌</a:t>
            </a:r>
            <a:endParaRPr kumimoji="0" lang="zh-CN" altLang="en-US" sz="1400" b="1" i="0" u="none" strike="noStrike" kern="0" cap="none" spc="0" normalizeH="0" baseline="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产酸克雷伯菌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奇异变形杆菌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普通变形杆菌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雷氏普罗威登斯菌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endParaRPr kumimoji="0" lang="zh-CN" altLang="en-US" sz="1400" b="1" i="0" u="none" strike="noStrike" kern="0" cap="none" spc="0" normalizeH="0" baseline="0" noProof="0" dirty="0">
              <a:ln>
                <a:noFill/>
              </a:ln>
              <a:solidFill>
                <a:srgbClr val="08C886"/>
              </a:solidFill>
              <a:effectLst/>
              <a:uLnTx/>
              <a:uFillTx/>
              <a:latin typeface="微软雅黑" panose="020B0503020204020204" pitchFamily="34" charset="-122"/>
              <a:ea typeface="微软雅黑" panose="020B0503020204020204" pitchFamily="34" charset="-122"/>
            </a:endParaRPr>
          </a:p>
        </p:txBody>
      </p:sp>
      <p:sp>
        <p:nvSpPr>
          <p:cNvPr id="47" name="文本框 46"/>
          <p:cNvSpPr txBox="1"/>
          <p:nvPr>
            <p:custDataLst>
              <p:tags r:id="rId38"/>
            </p:custDataLst>
          </p:nvPr>
        </p:nvSpPr>
        <p:spPr>
          <a:xfrm>
            <a:off x="1430655" y="1985645"/>
            <a:ext cx="6096000" cy="3615055"/>
          </a:xfrm>
          <a:prstGeom prst="rect">
            <a:avLst/>
          </a:prstGeom>
          <a:noFill/>
        </p:spPr>
        <p:txBody>
          <a:bodyPr wrap="square" rtlCol="0" anchor="t">
            <a:spAutoFit/>
          </a:bodyPr>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奇异变形杆菌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普通变形杆菌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雷氏普罗威登斯菌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斯氏普罗威登斯菌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解鸟氨酸拉乌尔菌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沙雷菌属</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铜绿假单胞菌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anose="020B0503020204020204" pitchFamily="34" charset="-122"/>
                <a:cs typeface="+mn-ea"/>
                <a:sym typeface="+mn-lt"/>
              </a:rPr>
              <a:t>粘质沙雷菌</a:t>
            </a:r>
            <a:endParaRPr lang="zh-CN" altLang="en-US" sz="1400" b="1" dirty="0">
              <a:solidFill>
                <a:srgbClr val="000000"/>
              </a:solidFill>
              <a:latin typeface="微软雅黑" panose="020B0503020204020204"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anose="020B0503020204020204" pitchFamily="34" charset="-122"/>
                <a:cs typeface="+mn-ea"/>
                <a:sym typeface="+mn-lt"/>
              </a:rPr>
              <a:t>嗜麦芽窄食单胞菌</a:t>
            </a:r>
            <a:endParaRPr lang="zh-CN" altLang="en-US" sz="1400" b="1" dirty="0">
              <a:solidFill>
                <a:schemeClr val="accent5"/>
              </a:solidFill>
              <a:latin typeface="微软雅黑" panose="020B0503020204020204" pitchFamily="34" charset="-122"/>
              <a:cs typeface="+mn-ea"/>
              <a:sym typeface="+mn-lt"/>
            </a:endParaRPr>
          </a:p>
        </p:txBody>
      </p:sp>
      <p:sp>
        <p:nvSpPr>
          <p:cNvPr id="48" name="文本框 47"/>
          <p:cNvSpPr txBox="1"/>
          <p:nvPr>
            <p:custDataLst>
              <p:tags r:id="rId39"/>
            </p:custDataLst>
          </p:nvPr>
        </p:nvSpPr>
        <p:spPr>
          <a:xfrm>
            <a:off x="8612505" y="1995170"/>
            <a:ext cx="3195955" cy="1614805"/>
          </a:xfrm>
          <a:prstGeom prst="rect">
            <a:avLst/>
          </a:prstGeom>
          <a:noFill/>
        </p:spPr>
        <p:txBody>
          <a:bodyPr wrap="square" rtlCol="0" anchor="t">
            <a:spAutoFit/>
          </a:bodyPr>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斯氏普罗威登斯菌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解鸟氨酸拉乌尔菌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anose="020B0503020204020204" pitchFamily="34" charset="-122"/>
                <a:ea typeface="微软雅黑" panose="020B0503020204020204" pitchFamily="34" charset="-122"/>
                <a:sym typeface="+mn-lt"/>
              </a:rPr>
              <a:t>粘质沙雷菌</a:t>
            </a:r>
            <a:endParaRPr kumimoji="0"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rPr>
              <a:t>嗜麦芽窄食单胞菌</a:t>
            </a:r>
            <a:endParaRPr lang="zh-CN" altLang="en-US" sz="1400" b="1" kern="0" noProof="0" dirty="0">
              <a:ln>
                <a:noFill/>
              </a:ln>
              <a:solidFill>
                <a:schemeClr val="accent5"/>
              </a:solidFill>
              <a:effectLst/>
              <a:uLnTx/>
              <a:uFillTx/>
              <a:latin typeface="微软雅黑" panose="020B0503020204020204" pitchFamily="34" charset="-122"/>
              <a:ea typeface="微软雅黑" panose="020B0503020204020204" pitchFamily="34" charset="-122"/>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ormAutofit fontScale="90000"/>
          </a:bodyPr>
          <a:p>
            <a:r>
              <a:rPr lang="zh-CN" altLang="en-US"/>
              <a:t>亚胺培南</a:t>
            </a:r>
            <a:r>
              <a:rPr lang="en-US" altLang="zh-CN"/>
              <a:t>/</a:t>
            </a:r>
            <a:r>
              <a:rPr lang="zh-CN" altLang="en-US"/>
              <a:t>西司他丁</a:t>
            </a:r>
            <a:r>
              <a:rPr lang="en-US" altLang="zh-CN"/>
              <a:t>/</a:t>
            </a:r>
            <a:r>
              <a:rPr lang="zh-CN" altLang="en-US"/>
              <a:t>瑞来巴坦</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3225" y="0"/>
            <a:ext cx="10858500" cy="828675"/>
          </a:xfrm>
        </p:spPr>
        <p:txBody>
          <a:bodyPr>
            <a:normAutofit/>
          </a:bodyPr>
          <a:lstStyle/>
          <a:p>
            <a:r>
              <a:rPr lang="zh-CN" altLang="en-US" dirty="0">
                <a:effectLst/>
                <a:latin typeface="+mn-ea"/>
                <a:ea typeface="+mn-ea"/>
              </a:rPr>
              <a:t>亚胺培南</a:t>
            </a:r>
            <a:r>
              <a:rPr lang="en-US" altLang="zh-CN" dirty="0">
                <a:effectLst/>
                <a:latin typeface="+mn-ea"/>
                <a:ea typeface="+mn-ea"/>
              </a:rPr>
              <a:t>/</a:t>
            </a:r>
            <a:r>
              <a:rPr lang="zh-CN" altLang="en-US" dirty="0">
                <a:effectLst/>
                <a:latin typeface="+mn-ea"/>
                <a:ea typeface="+mn-ea"/>
              </a:rPr>
              <a:t>西司他丁</a:t>
            </a:r>
            <a:r>
              <a:rPr lang="en-US" altLang="zh-CN" dirty="0">
                <a:effectLst/>
                <a:latin typeface="+mn-ea"/>
                <a:ea typeface="+mn-ea"/>
              </a:rPr>
              <a:t>/</a:t>
            </a:r>
            <a:r>
              <a:rPr lang="zh-CN" altLang="en-US" dirty="0">
                <a:effectLst/>
                <a:latin typeface="+mn-ea"/>
                <a:ea typeface="+mn-ea"/>
              </a:rPr>
              <a:t>瑞来巴坦是二氮杂双环辛烷酶抑制剂复合物</a:t>
            </a:r>
            <a:endParaRPr kumimoji="1" lang="zh-CN" altLang="en-US" sz="4000" dirty="0">
              <a:latin typeface="+mn-ea"/>
              <a:ea typeface="+mn-ea"/>
            </a:endParaRPr>
          </a:p>
        </p:txBody>
      </p:sp>
      <p:sp>
        <p:nvSpPr>
          <p:cNvPr id="4" name="文本框 3"/>
          <p:cNvSpPr txBox="1"/>
          <p:nvPr/>
        </p:nvSpPr>
        <p:spPr>
          <a:xfrm>
            <a:off x="3328987" y="1063745"/>
            <a:ext cx="8488363" cy="549275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mn-ea"/>
              </a:rPr>
              <a:t>亚胺培南</a:t>
            </a:r>
            <a:r>
              <a:rPr lang="en-US" altLang="zh-CN" dirty="0">
                <a:latin typeface="+mn-ea"/>
              </a:rPr>
              <a:t>/</a:t>
            </a:r>
            <a:r>
              <a:rPr lang="zh-CN" altLang="en-US" dirty="0">
                <a:latin typeface="+mn-ea"/>
              </a:rPr>
              <a:t>西司他汀</a:t>
            </a:r>
            <a:r>
              <a:rPr lang="en-US" altLang="zh-CN" dirty="0">
                <a:latin typeface="+mn-ea"/>
              </a:rPr>
              <a:t>/</a:t>
            </a:r>
            <a:r>
              <a:rPr lang="zh-CN" altLang="en-US" dirty="0">
                <a:effectLst/>
                <a:latin typeface="+mn-ea"/>
                <a:sym typeface="+mn-ea"/>
              </a:rPr>
              <a:t>瑞来巴坦</a:t>
            </a:r>
            <a:r>
              <a:rPr lang="zh-CN" altLang="en-US" dirty="0">
                <a:latin typeface="+mn-ea"/>
              </a:rPr>
              <a:t>是碳青霉烯类亚胺培南、肾脱氢肽酶抑制剂西司他汀和新型</a:t>
            </a:r>
            <a:r>
              <a:rPr lang="el-GR" altLang="zh-CN" dirty="0">
                <a:latin typeface="+mn-ea"/>
              </a:rPr>
              <a:t>β-</a:t>
            </a:r>
            <a:r>
              <a:rPr lang="zh-CN" altLang="en-US" dirty="0">
                <a:latin typeface="+mn-ea"/>
              </a:rPr>
              <a:t>内酰胺酶组合而成</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亚胺培南</a:t>
            </a:r>
            <a:r>
              <a:rPr lang="en-US" altLang="zh-CN" dirty="0">
                <a:latin typeface="+mn-ea"/>
              </a:rPr>
              <a:t>/</a:t>
            </a:r>
            <a:r>
              <a:rPr lang="zh-CN" altLang="en-US" dirty="0">
                <a:latin typeface="+mn-ea"/>
              </a:rPr>
              <a:t>西司他汀</a:t>
            </a:r>
            <a:r>
              <a:rPr lang="en-US" altLang="zh-CN" dirty="0">
                <a:latin typeface="+mn-ea"/>
              </a:rPr>
              <a:t>/</a:t>
            </a:r>
            <a:r>
              <a:rPr lang="zh-CN" altLang="en-US" dirty="0">
                <a:effectLst/>
                <a:latin typeface="+mn-ea"/>
                <a:sym typeface="+mn-ea"/>
              </a:rPr>
              <a:t>瑞来巴坦</a:t>
            </a:r>
            <a:r>
              <a:rPr lang="zh-CN" altLang="en-US" dirty="0">
                <a:latin typeface="+mn-ea"/>
              </a:rPr>
              <a:t>的批准剂量为</a:t>
            </a:r>
            <a:r>
              <a:rPr lang="en-US" altLang="zh-CN" b="1" dirty="0">
                <a:solidFill>
                  <a:srgbClr val="C00000"/>
                </a:solidFill>
                <a:latin typeface="+mn-ea"/>
              </a:rPr>
              <a:t>1.25</a:t>
            </a:r>
            <a:r>
              <a:rPr lang="en-GB" altLang="zh-CN" b="1" dirty="0">
                <a:solidFill>
                  <a:srgbClr val="C00000"/>
                </a:solidFill>
                <a:latin typeface="+mn-ea"/>
              </a:rPr>
              <a:t>g</a:t>
            </a:r>
            <a:r>
              <a:rPr lang="zh-CN" altLang="en-US" b="1" dirty="0">
                <a:solidFill>
                  <a:srgbClr val="C00000"/>
                </a:solidFill>
                <a:latin typeface="+mn-ea"/>
              </a:rPr>
              <a:t>（</a:t>
            </a:r>
            <a:r>
              <a:rPr lang="en-US" altLang="zh-CN" b="1" dirty="0">
                <a:solidFill>
                  <a:srgbClr val="C00000"/>
                </a:solidFill>
                <a:latin typeface="+mn-ea"/>
              </a:rPr>
              <a:t>500mg</a:t>
            </a:r>
            <a:r>
              <a:rPr lang="zh-CN" altLang="en-US" b="1" dirty="0">
                <a:solidFill>
                  <a:srgbClr val="C00000"/>
                </a:solidFill>
                <a:latin typeface="+mn-ea"/>
              </a:rPr>
              <a:t> 亚胺培南和</a:t>
            </a:r>
            <a:r>
              <a:rPr lang="en-US" altLang="zh-CN" b="1" dirty="0">
                <a:solidFill>
                  <a:srgbClr val="C00000"/>
                </a:solidFill>
                <a:latin typeface="+mn-ea"/>
              </a:rPr>
              <a:t>500mg</a:t>
            </a:r>
            <a:r>
              <a:rPr lang="zh-CN" altLang="en-US" b="1" dirty="0">
                <a:solidFill>
                  <a:srgbClr val="C00000"/>
                </a:solidFill>
                <a:latin typeface="+mn-ea"/>
              </a:rPr>
              <a:t>西司他丁，</a:t>
            </a:r>
            <a:r>
              <a:rPr lang="en-US" altLang="zh-CN" b="1" dirty="0">
                <a:solidFill>
                  <a:srgbClr val="C00000"/>
                </a:solidFill>
                <a:latin typeface="+mn-ea"/>
              </a:rPr>
              <a:t>250mg</a:t>
            </a:r>
            <a:r>
              <a:rPr lang="zh-CN" altLang="en-US" b="1" dirty="0">
                <a:solidFill>
                  <a:srgbClr val="C00000"/>
                </a:solidFill>
                <a:latin typeface="+mn-ea"/>
              </a:rPr>
              <a:t> 瑞来巴坦），</a:t>
            </a:r>
            <a:r>
              <a:rPr lang="zh-CN" altLang="en-GB" b="1" dirty="0">
                <a:solidFill>
                  <a:srgbClr val="C00000"/>
                </a:solidFill>
                <a:latin typeface="+mn-ea"/>
              </a:rPr>
              <a:t> </a:t>
            </a:r>
            <a:r>
              <a:rPr lang="zh-CN" altLang="en-US" b="1" dirty="0">
                <a:solidFill>
                  <a:srgbClr val="C00000"/>
                </a:solidFill>
                <a:latin typeface="+mn-ea"/>
              </a:rPr>
              <a:t>每</a:t>
            </a:r>
            <a:r>
              <a:rPr lang="en-US" altLang="zh-CN" b="1" dirty="0">
                <a:solidFill>
                  <a:srgbClr val="C00000"/>
                </a:solidFill>
                <a:latin typeface="+mn-ea"/>
              </a:rPr>
              <a:t>6</a:t>
            </a:r>
            <a:r>
              <a:rPr lang="zh-CN" altLang="en-US" b="1" dirty="0">
                <a:solidFill>
                  <a:srgbClr val="C00000"/>
                </a:solidFill>
                <a:latin typeface="+mn-ea"/>
              </a:rPr>
              <a:t>小时一次，静脉输注超过</a:t>
            </a:r>
            <a:r>
              <a:rPr lang="en-US" altLang="zh-CN" b="1" dirty="0">
                <a:solidFill>
                  <a:srgbClr val="C00000"/>
                </a:solidFill>
                <a:latin typeface="+mn-ea"/>
              </a:rPr>
              <a:t>30 </a:t>
            </a:r>
            <a:r>
              <a:rPr lang="en-GB" altLang="zh-CN" b="1" dirty="0">
                <a:solidFill>
                  <a:srgbClr val="C00000"/>
                </a:solidFill>
                <a:latin typeface="+mn-ea"/>
              </a:rPr>
              <a:t>min </a:t>
            </a:r>
            <a:r>
              <a:rPr lang="zh-CN" altLang="en-GB" dirty="0">
                <a:latin typeface="+mn-ea"/>
              </a:rPr>
              <a:t>。 </a:t>
            </a:r>
            <a:r>
              <a:rPr lang="zh-CN" altLang="en-US" dirty="0">
                <a:latin typeface="+mn-ea"/>
              </a:rPr>
              <a:t>根据感染的类型和严重程度，临床情况，推荐的总治疗时间在美国为</a:t>
            </a:r>
            <a:r>
              <a:rPr lang="en-US" altLang="zh-CN" dirty="0">
                <a:latin typeface="+mn-ea"/>
              </a:rPr>
              <a:t>4-14</a:t>
            </a:r>
            <a:r>
              <a:rPr lang="zh-CN" altLang="en-US" dirty="0">
                <a:latin typeface="+mn-ea"/>
              </a:rPr>
              <a:t>天，在欧盟为</a:t>
            </a:r>
            <a:r>
              <a:rPr lang="en-US" altLang="zh-CN" dirty="0">
                <a:latin typeface="+mn-ea"/>
              </a:rPr>
              <a:t>5-14</a:t>
            </a:r>
            <a:r>
              <a:rPr lang="zh-CN" altLang="en-US" dirty="0">
                <a:latin typeface="+mn-ea"/>
              </a:rPr>
              <a:t>天。</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目前美国和欧洲批准的适应症：</a:t>
            </a:r>
            <a:r>
              <a:rPr lang="zh-CN" altLang="en-US" sz="1800" dirty="0">
                <a:solidFill>
                  <a:srgbClr val="231F20"/>
                </a:solidFill>
                <a:effectLst/>
                <a:latin typeface="+mn-ea"/>
              </a:rPr>
              <a:t>用于治疗选择有限的或没有其他可替代药物的</a:t>
            </a:r>
            <a:r>
              <a:rPr lang="en-US" altLang="zh-CN" b="1" dirty="0">
                <a:solidFill>
                  <a:srgbClr val="C00000"/>
                </a:solidFill>
                <a:latin typeface="+mn-ea"/>
              </a:rPr>
              <a:t>HABP/VABP</a:t>
            </a:r>
            <a:r>
              <a:rPr lang="zh-CN" altLang="en-US" b="1" dirty="0">
                <a:solidFill>
                  <a:srgbClr val="C00000"/>
                </a:solidFill>
                <a:latin typeface="+mn-ea"/>
              </a:rPr>
              <a:t>、</a:t>
            </a:r>
            <a:r>
              <a:rPr lang="en-US" altLang="zh-CN" b="1" dirty="0" err="1">
                <a:solidFill>
                  <a:srgbClr val="C00000"/>
                </a:solidFill>
                <a:latin typeface="+mn-ea"/>
              </a:rPr>
              <a:t>cUTIs</a:t>
            </a:r>
            <a:r>
              <a:rPr lang="zh-CN" altLang="en-US" b="1" dirty="0">
                <a:solidFill>
                  <a:srgbClr val="C00000"/>
                </a:solidFill>
                <a:latin typeface="+mn-ea"/>
              </a:rPr>
              <a:t>、</a:t>
            </a:r>
            <a:r>
              <a:rPr lang="en-US" altLang="zh-CN" b="1" dirty="0" err="1">
                <a:solidFill>
                  <a:srgbClr val="C00000"/>
                </a:solidFill>
                <a:latin typeface="+mn-ea"/>
              </a:rPr>
              <a:t>cIAI</a:t>
            </a:r>
            <a:r>
              <a:rPr lang="zh-CN" altLang="en-US" dirty="0">
                <a:latin typeface="+mn-ea"/>
              </a:rPr>
              <a:t>。</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瑞来巴坦是一种新型β-内酰胺酶抑制剂，能有效抑制</a:t>
            </a:r>
            <a:r>
              <a:rPr lang="en-US" altLang="zh-CN" dirty="0">
                <a:latin typeface="+mn-ea"/>
              </a:rPr>
              <a:t>A</a:t>
            </a:r>
            <a:r>
              <a:rPr lang="zh-CN" altLang="en-US" dirty="0">
                <a:latin typeface="+mn-ea"/>
              </a:rPr>
              <a:t>和</a:t>
            </a:r>
            <a:r>
              <a:rPr lang="en-US" altLang="zh-CN" dirty="0">
                <a:latin typeface="+mn-ea"/>
              </a:rPr>
              <a:t>C</a:t>
            </a:r>
            <a:r>
              <a:rPr lang="zh-CN" altLang="en-US" dirty="0">
                <a:latin typeface="+mn-ea"/>
              </a:rPr>
              <a:t>类</a:t>
            </a:r>
            <a:r>
              <a:rPr lang="en-US" altLang="zh-CN" dirty="0">
                <a:latin typeface="+mn-ea"/>
              </a:rPr>
              <a:t>β</a:t>
            </a:r>
            <a:r>
              <a:rPr lang="zh-CN" altLang="en-US" dirty="0">
                <a:latin typeface="+mn-ea"/>
              </a:rPr>
              <a:t>内酰胺酶。雷利巴坦本身没有抗菌活性，但它可以保护亚胺培南不被A（如KPCs）和C类（如AmpC）β-内酰胺酶和假单胞菌衍生的头孢菌素酶（PDC）水解；</a:t>
            </a:r>
            <a:r>
              <a:rPr lang="zh-CN" altLang="en-US" b="1" dirty="0">
                <a:solidFill>
                  <a:srgbClr val="C00000"/>
                </a:solidFill>
                <a:latin typeface="+mn-ea"/>
              </a:rPr>
              <a:t>瑞来巴坦</a:t>
            </a:r>
            <a:r>
              <a:rPr lang="zh-CN" altLang="en-US" b="1" dirty="0">
                <a:solidFill>
                  <a:srgbClr val="C00000"/>
                </a:solidFill>
                <a:latin typeface="+mn-ea"/>
              </a:rPr>
              <a:t>对B类金属-β-内酰胺酶（MBLs）（</a:t>
            </a:r>
            <a:r>
              <a:rPr lang="en-US" altLang="zh-CN" b="1" dirty="0">
                <a:solidFill>
                  <a:srgbClr val="C00000"/>
                </a:solidFill>
                <a:latin typeface="+mn-ea"/>
              </a:rPr>
              <a:t>N</a:t>
            </a:r>
            <a:r>
              <a:rPr lang="zh-CN" altLang="en-US" b="1" dirty="0">
                <a:solidFill>
                  <a:srgbClr val="C00000"/>
                </a:solidFill>
                <a:latin typeface="+mn-ea"/>
              </a:rPr>
              <a:t>DM、VIM和IMP）或D类酶（如OXA-48）没有活性</a:t>
            </a:r>
            <a:endParaRPr lang="zh-CN" altLang="en-US" b="1" dirty="0">
              <a:solidFill>
                <a:srgbClr val="C00000"/>
              </a:solidFill>
              <a:latin typeface="+mn-ea"/>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525" y="2498725"/>
            <a:ext cx="3054350" cy="186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6732" y="314325"/>
            <a:ext cx="10858500" cy="1028700"/>
          </a:xfrm>
        </p:spPr>
        <p:txBody>
          <a:bodyPr/>
          <a:lstStyle/>
          <a:p>
            <a:r>
              <a:rPr lang="zh-CN" altLang="en-US" sz="2800" dirty="0">
                <a:solidFill>
                  <a:srgbClr val="231F20"/>
                </a:solidFill>
                <a:effectLst/>
                <a:latin typeface="方正书宋_GBK"/>
              </a:rPr>
              <a:t>亚胺培南</a:t>
            </a:r>
            <a:r>
              <a:rPr lang="en-US" altLang="zh-CN" sz="2800" dirty="0">
                <a:solidFill>
                  <a:srgbClr val="231F20"/>
                </a:solidFill>
                <a:effectLst/>
                <a:latin typeface="Times New Roman" panose="02020603050405020304" charset="0"/>
              </a:rPr>
              <a:t>/</a:t>
            </a:r>
            <a:r>
              <a:rPr lang="zh-CN" altLang="en-US" sz="2800" dirty="0">
                <a:solidFill>
                  <a:srgbClr val="231F20"/>
                </a:solidFill>
                <a:effectLst/>
                <a:latin typeface="方正书宋_GBK"/>
              </a:rPr>
              <a:t>西司他丁</a:t>
            </a:r>
            <a:r>
              <a:rPr lang="en-US" altLang="zh-CN" sz="2800" dirty="0">
                <a:solidFill>
                  <a:srgbClr val="231F20"/>
                </a:solidFill>
                <a:effectLst/>
                <a:latin typeface="Times New Roman" panose="02020603050405020304" charset="0"/>
              </a:rPr>
              <a:t>/ </a:t>
            </a:r>
            <a:r>
              <a:rPr lang="zh-CN" altLang="en-US" dirty="0">
                <a:effectLst/>
                <a:latin typeface="+mn-ea"/>
                <a:ea typeface="+mn-ea"/>
                <a:sym typeface="+mn-ea"/>
              </a:rPr>
              <a:t>瑞来巴坦</a:t>
            </a:r>
            <a:r>
              <a:rPr lang="zh-CN" altLang="en-US" sz="2800" dirty="0">
                <a:solidFill>
                  <a:srgbClr val="231F20"/>
                </a:solidFill>
                <a:effectLst/>
                <a:latin typeface="方正书宋_GBK"/>
              </a:rPr>
              <a:t>与黏菌素联合亚胺培南</a:t>
            </a:r>
            <a:r>
              <a:rPr lang="en-US" altLang="zh-CN" sz="2800" dirty="0">
                <a:solidFill>
                  <a:srgbClr val="231F20"/>
                </a:solidFill>
                <a:effectLst/>
                <a:latin typeface="Times New Roman" panose="02020603050405020304" charset="0"/>
              </a:rPr>
              <a:t>/</a:t>
            </a:r>
            <a:r>
              <a:rPr lang="zh-CN" altLang="en-US" sz="2800" dirty="0">
                <a:solidFill>
                  <a:srgbClr val="231F20"/>
                </a:solidFill>
                <a:effectLst/>
                <a:latin typeface="方正书宋_GBK"/>
              </a:rPr>
              <a:t>西司他丁治疗亚胺培南耐药菌感染的疗效和安全性（三期）</a:t>
            </a:r>
            <a:endParaRPr kumimoji="1" lang="zh-CN" altLang="en-US" dirty="0"/>
          </a:p>
        </p:txBody>
      </p:sp>
      <p:graphicFrame>
        <p:nvGraphicFramePr>
          <p:cNvPr id="224" name="table 224"/>
          <p:cNvGraphicFramePr>
            <a:graphicFrameLocks noGrp="1"/>
          </p:cNvGraphicFramePr>
          <p:nvPr>
            <p:custDataLst>
              <p:tags r:id="rId1"/>
            </p:custDataLst>
          </p:nvPr>
        </p:nvGraphicFramePr>
        <p:xfrm>
          <a:off x="554355" y="1531620"/>
          <a:ext cx="11196320" cy="4692015"/>
        </p:xfrm>
        <a:graphic>
          <a:graphicData uri="http://schemas.openxmlformats.org/drawingml/2006/table">
            <a:tbl>
              <a:tblPr/>
              <a:tblGrid>
                <a:gridCol w="2454910"/>
                <a:gridCol w="1933575"/>
                <a:gridCol w="4033520"/>
                <a:gridCol w="2774315"/>
              </a:tblGrid>
              <a:tr h="236855">
                <a:tc>
                  <a:txBody>
                    <a:bodyPr/>
                    <a:lstStyle/>
                    <a:p>
                      <a:pPr algn="ctr" rtl="0" eaLnBrk="0">
                        <a:lnSpc>
                          <a:spcPct val="100000"/>
                        </a:lnSpc>
                      </a:pPr>
                      <a:r>
                        <a:rPr sz="15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临床试验</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纳入人群</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主要研究终点</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备注</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490980">
                <a:tc>
                  <a:txBody>
                    <a:bodyPr/>
                    <a:lstStyle/>
                    <a:p>
                      <a:pPr algn="l" rtl="0" eaLnBrk="0">
                        <a:lnSpc>
                          <a:spcPct val="102000"/>
                        </a:lnSpc>
                      </a:pPr>
                      <a:endParaRPr sz="800" dirty="0">
                        <a:latin typeface="Arial" panose="020B0604020202020204"/>
                        <a:ea typeface="Arial" panose="020B0604020202020204"/>
                        <a:cs typeface="Arial" panose="020B0604020202020204"/>
                      </a:endParaRPr>
                    </a:p>
                    <a:p>
                      <a:pPr marL="100330" algn="l" rtl="0" eaLnBrk="0">
                        <a:lnSpc>
                          <a:spcPts val="1810"/>
                        </a:lnSpc>
                        <a:spcBef>
                          <a:spcPts val="5"/>
                        </a:spcBef>
                      </a:pPr>
                      <a:r>
                        <a:rPr sz="1400" kern="0" spc="-20" dirty="0">
                          <a:solidFill>
                            <a:srgbClr val="404040">
                              <a:alpha val="100000"/>
                            </a:srgbClr>
                          </a:solidFill>
                          <a:latin typeface="Arial" panose="020B0604020202020204"/>
                          <a:ea typeface="Arial" panose="020B0604020202020204"/>
                          <a:cs typeface="Arial" panose="020B0604020202020204"/>
                        </a:rPr>
                        <a:t>•</a:t>
                      </a:r>
                      <a:r>
                        <a:rPr sz="1400" kern="0" spc="110" dirty="0">
                          <a:solidFill>
                            <a:srgbClr val="404040">
                              <a:alpha val="100000"/>
                            </a:srgbClr>
                          </a:solidFill>
                          <a:latin typeface="Arial" panose="020B0604020202020204"/>
                          <a:ea typeface="Arial" panose="020B0604020202020204"/>
                          <a:cs typeface="Arial" panose="020B0604020202020204"/>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RESTORE-IMI-1</a:t>
                      </a:r>
                      <a:r>
                        <a:rPr sz="1400" kern="0" spc="-20" baseline="27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a:t>
                      </a:r>
                      <a:endParaRPr sz="1400" baseline="27000" dirty="0">
                        <a:latin typeface="微软雅黑" panose="020B0503020204020204" pitchFamily="34" charset="-122"/>
                        <a:ea typeface="微软雅黑" panose="020B0503020204020204" pitchFamily="34" charset="-122"/>
                        <a:cs typeface="微软雅黑" panose="020B0503020204020204" pitchFamily="34" charset="-122"/>
                      </a:endParaRPr>
                    </a:p>
                    <a:p>
                      <a:pPr marL="265430" indent="-165100" algn="l" rtl="0" eaLnBrk="0">
                        <a:lnSpc>
                          <a:spcPct val="116000"/>
                        </a:lnSpc>
                        <a:spcBef>
                          <a:spcPts val="48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亚胺培南/西司他丁/瑞来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巴坦vs.多粘菌素联合亚胺</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培南</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9000"/>
                        </a:lnSpc>
                      </a:pPr>
                      <a:endParaRPr sz="700" dirty="0">
                        <a:latin typeface="Arial" panose="020B0604020202020204"/>
                        <a:ea typeface="Arial" panose="020B0604020202020204"/>
                        <a:cs typeface="Arial" panose="020B0604020202020204"/>
                      </a:endParaRPr>
                    </a:p>
                    <a:p>
                      <a:pPr algn="l" rtl="0" eaLnBrk="0">
                        <a:lnSpc>
                          <a:spcPct val="6000"/>
                        </a:lnSpc>
                      </a:pPr>
                      <a:endParaRPr sz="100" dirty="0">
                        <a:latin typeface="Arial" panose="020B0604020202020204"/>
                        <a:ea typeface="Arial" panose="020B0604020202020204"/>
                        <a:cs typeface="Arial" panose="020B0604020202020204"/>
                      </a:endParaRPr>
                    </a:p>
                    <a:p>
                      <a:pPr marL="100330" algn="l" rtl="0" eaLnBrk="0">
                        <a:lnSpc>
                          <a:spcPct val="77000"/>
                        </a:lnSpc>
                      </a:pPr>
                      <a:r>
                        <a:rPr sz="1400" kern="0" spc="-50" dirty="0">
                          <a:solidFill>
                            <a:srgbClr val="404040">
                              <a:alpha val="100000"/>
                            </a:srgbClr>
                          </a:solidFill>
                          <a:latin typeface="Arial" panose="020B0604020202020204"/>
                          <a:ea typeface="Arial" panose="020B0604020202020204"/>
                          <a:cs typeface="Arial" panose="020B0604020202020204"/>
                        </a:rPr>
                        <a:t>•</a:t>
                      </a:r>
                      <a:r>
                        <a:rPr sz="1400" kern="0" spc="120" dirty="0">
                          <a:solidFill>
                            <a:srgbClr val="404040">
                              <a:alpha val="100000"/>
                            </a:srgbClr>
                          </a:solidFill>
                          <a:latin typeface="Arial" panose="020B0604020202020204"/>
                          <a:ea typeface="Arial" panose="020B0604020202020204"/>
                          <a:cs typeface="Arial" panose="020B0604020202020204"/>
                        </a:rPr>
                        <a:t>  </a:t>
                      </a:r>
                      <a:r>
                        <a:rPr sz="1400" kern="0" spc="-5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N=47</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39000"/>
                        </a:lnSpc>
                      </a:pPr>
                      <a:endParaRPr sz="1000" dirty="0">
                        <a:latin typeface="Arial" panose="020B0604020202020204"/>
                        <a:ea typeface="Arial" panose="020B0604020202020204"/>
                        <a:cs typeface="Arial" panose="020B0604020202020204"/>
                      </a:endParaRPr>
                    </a:p>
                    <a:p>
                      <a:pPr algn="l" rtl="0" eaLnBrk="0">
                        <a:lnSpc>
                          <a:spcPct val="139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267335" indent="-166370" algn="l" rtl="0" eaLnBrk="0">
                        <a:lnSpc>
                          <a:spcPct val="117000"/>
                        </a:lnSpc>
                      </a:pPr>
                      <a:r>
                        <a:rPr sz="1400" kern="0" spc="-10" dirty="0">
                          <a:solidFill>
                            <a:srgbClr val="404040">
                              <a:alpha val="100000"/>
                            </a:srgbClr>
                          </a:solidFill>
                          <a:latin typeface="Arial" panose="020B0604020202020204"/>
                          <a:ea typeface="Arial" panose="020B0604020202020204"/>
                          <a:cs typeface="Arial" panose="020B0604020202020204"/>
                        </a:rPr>
                        <a:t>•</a:t>
                      </a:r>
                      <a:r>
                        <a:rPr sz="1400" kern="0" spc="50" dirty="0">
                          <a:solidFill>
                            <a:srgbClr val="404040">
                              <a:alpha val="100000"/>
                            </a:srgbClr>
                          </a:solidFill>
                          <a:latin typeface="Arial" panose="020B0604020202020204"/>
                          <a:ea typeface="Arial" panose="020B0604020202020204"/>
                          <a:cs typeface="Arial" panose="020B0604020202020204"/>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亚胺培南耐药细菌</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感染（HABP/VABP,</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cIAI, and</a:t>
                      </a:r>
                      <a:r>
                        <a:rPr sz="14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cUTI）</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91000"/>
                        </a:lnSpc>
                      </a:pPr>
                      <a:endParaRPr sz="1000" dirty="0">
                        <a:latin typeface="Arial" panose="020B0604020202020204"/>
                        <a:ea typeface="Arial" panose="020B0604020202020204"/>
                        <a:cs typeface="Arial" panose="020B0604020202020204"/>
                      </a:endParaRPr>
                    </a:p>
                    <a:p>
                      <a:pPr marL="267970" indent="-167005" algn="l" rtl="0" eaLnBrk="0">
                        <a:lnSpc>
                          <a:spcPct val="118000"/>
                        </a:lnSpc>
                        <a:spcBef>
                          <a:spcPts val="5"/>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在mMITT人群中，亚胺培南/瑞来巴坦组和多粘</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菌素联合亚胺培南组的整体反应率分别为</a:t>
                      </a:r>
                      <a:r>
                        <a:rPr sz="1400" b="1" kern="0" spc="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71</a:t>
                      </a:r>
                      <a:r>
                        <a:rPr sz="1400" b="1" kern="0" spc="-1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  </a:t>
                      </a:r>
                      <a:r>
                        <a:rPr sz="1400" b="1" kern="0" spc="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70%</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，差异无统计学</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意义（90% CI:</a:t>
                      </a:r>
                      <a:r>
                        <a:rPr sz="1400" kern="0" spc="1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-27.5,</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74320" algn="l" rtl="0" eaLnBrk="0">
                        <a:lnSpc>
                          <a:spcPts val="1810"/>
                        </a:lnSpc>
                        <a:spcBef>
                          <a:spcPts val="100"/>
                        </a:spcBef>
                      </a:pPr>
                      <a:r>
                        <a:rPr sz="13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21.4）。</a:t>
                      </a:r>
                      <a:endParaRPr sz="13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87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00965" algn="l" rtl="0" eaLnBrk="0">
                        <a:lnSpc>
                          <a:spcPct val="87000"/>
                        </a:lnSpc>
                      </a:pPr>
                      <a:r>
                        <a:rPr sz="1400" kern="0" spc="-20" dirty="0">
                          <a:solidFill>
                            <a:srgbClr val="0095FF">
                              <a:alpha val="100000"/>
                            </a:srgbClr>
                          </a:solidFill>
                          <a:latin typeface="Arial" panose="020B0604020202020204"/>
                          <a:ea typeface="Arial" panose="020B0604020202020204"/>
                          <a:cs typeface="Arial" panose="020B0604020202020204"/>
                        </a:rPr>
                        <a:t>•</a:t>
                      </a:r>
                      <a:r>
                        <a:rPr sz="1400" kern="0" spc="60" dirty="0">
                          <a:solidFill>
                            <a:srgbClr val="0095FF">
                              <a:alpha val="100000"/>
                            </a:srgbClr>
                          </a:solidFill>
                          <a:latin typeface="Arial" panose="020B0604020202020204"/>
                          <a:ea typeface="Arial" panose="020B0604020202020204"/>
                          <a:cs typeface="Arial" panose="020B0604020202020204"/>
                        </a:rPr>
                        <a:t>  </a:t>
                      </a:r>
                      <a:r>
                        <a:rPr sz="1400" b="1" kern="0" spc="-2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无中国人群</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67335" indent="-166370" algn="l" rtl="0" eaLnBrk="0">
                        <a:lnSpc>
                          <a:spcPct val="106000"/>
                        </a:lnSpc>
                        <a:spcBef>
                          <a:spcPts val="84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纳入人群为亚胺培南耐药菌</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感染</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8000"/>
                        </a:lnSpc>
                      </a:pPr>
                      <a:endParaRPr sz="600" dirty="0">
                        <a:latin typeface="Arial" panose="020B0604020202020204"/>
                        <a:ea typeface="Arial" panose="020B0604020202020204"/>
                        <a:cs typeface="Arial" panose="020B0604020202020204"/>
                      </a:endParaRPr>
                    </a:p>
                    <a:p>
                      <a:pPr marL="100965" algn="l" rtl="0" eaLnBrk="0">
                        <a:lnSpc>
                          <a:spcPct val="87000"/>
                        </a:lnSpc>
                        <a:spcBef>
                          <a:spcPts val="5"/>
                        </a:spcBef>
                      </a:pPr>
                      <a:r>
                        <a:rPr sz="1400" kern="0" spc="-20" dirty="0">
                          <a:solidFill>
                            <a:srgbClr val="404040">
                              <a:alpha val="100000"/>
                            </a:srgbClr>
                          </a:solidFill>
                          <a:latin typeface="Arial" panose="020B0604020202020204"/>
                          <a:ea typeface="Arial" panose="020B0604020202020204"/>
                          <a:cs typeface="Arial" panose="020B0604020202020204"/>
                        </a:rPr>
                        <a:t>•</a:t>
                      </a:r>
                      <a:r>
                        <a:rPr sz="1400" kern="0" spc="60" dirty="0">
                          <a:solidFill>
                            <a:srgbClr val="404040">
                              <a:alpha val="100000"/>
                            </a:srgbClr>
                          </a:solidFill>
                          <a:latin typeface="Arial" panose="020B0604020202020204"/>
                          <a:ea typeface="Arial" panose="020B0604020202020204"/>
                          <a:cs typeface="Arial" panose="020B0604020202020204"/>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样本量有限</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1734820">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4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00965" algn="l" rtl="0" eaLnBrk="0">
                        <a:lnSpc>
                          <a:spcPts val="1810"/>
                        </a:lnSpc>
                      </a:pPr>
                      <a:r>
                        <a:rPr sz="1400" kern="0" spc="-20" dirty="0">
                          <a:solidFill>
                            <a:srgbClr val="404040">
                              <a:alpha val="100000"/>
                            </a:srgbClr>
                          </a:solidFill>
                          <a:latin typeface="Arial" panose="020B0604020202020204"/>
                          <a:ea typeface="Arial" panose="020B0604020202020204"/>
                          <a:cs typeface="Arial" panose="020B0604020202020204"/>
                        </a:rPr>
                        <a:t>•</a:t>
                      </a:r>
                      <a:r>
                        <a:rPr sz="1400" kern="0" spc="110" dirty="0">
                          <a:solidFill>
                            <a:srgbClr val="404040">
                              <a:alpha val="100000"/>
                            </a:srgbClr>
                          </a:solidFill>
                          <a:latin typeface="Arial" panose="020B0604020202020204"/>
                          <a:ea typeface="Arial" panose="020B0604020202020204"/>
                          <a:cs typeface="Arial" panose="020B0604020202020204"/>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RESTORE-IMI- 2</a:t>
                      </a:r>
                      <a:r>
                        <a:rPr sz="1400" kern="0" spc="-20" baseline="27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a:t>
                      </a:r>
                      <a:endParaRPr sz="1400" baseline="27000" dirty="0">
                        <a:latin typeface="微软雅黑" panose="020B0503020204020204" pitchFamily="34" charset="-122"/>
                        <a:ea typeface="微软雅黑" panose="020B0503020204020204" pitchFamily="34" charset="-122"/>
                        <a:cs typeface="微软雅黑" panose="020B0503020204020204" pitchFamily="34" charset="-122"/>
                      </a:endParaRPr>
                    </a:p>
                    <a:p>
                      <a:pPr marL="281305" indent="-180975" algn="l" rtl="0" eaLnBrk="0">
                        <a:lnSpc>
                          <a:spcPct val="118000"/>
                        </a:lnSpc>
                        <a:spcBef>
                          <a:spcPts val="51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亚胺培南/西司他丁/瑞来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巴坦vs.哌拉西林/他唑巴坦</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0000"/>
                        </a:lnSpc>
                      </a:pPr>
                      <a:endParaRPr sz="600" dirty="0">
                        <a:latin typeface="Arial" panose="020B0604020202020204"/>
                        <a:ea typeface="Arial" panose="020B0604020202020204"/>
                        <a:cs typeface="Arial" panose="020B0604020202020204"/>
                      </a:endParaRPr>
                    </a:p>
                    <a:p>
                      <a:pPr marL="100330" algn="l" rtl="0" eaLnBrk="0">
                        <a:lnSpc>
                          <a:spcPct val="79000"/>
                        </a:lnSpc>
                        <a:spcBef>
                          <a:spcPts val="5"/>
                        </a:spcBef>
                      </a:pPr>
                      <a:r>
                        <a:rPr sz="1400" kern="0" spc="-40" dirty="0">
                          <a:solidFill>
                            <a:srgbClr val="404040">
                              <a:alpha val="100000"/>
                            </a:srgbClr>
                          </a:solidFill>
                          <a:latin typeface="Arial" panose="020B0604020202020204"/>
                          <a:ea typeface="Arial" panose="020B0604020202020204"/>
                          <a:cs typeface="Arial" panose="020B0604020202020204"/>
                        </a:rPr>
                        <a:t>•</a:t>
                      </a:r>
                      <a:r>
                        <a:rPr sz="1400" kern="0" spc="120" dirty="0">
                          <a:solidFill>
                            <a:srgbClr val="404040">
                              <a:alpha val="100000"/>
                            </a:srgbClr>
                          </a:solidFill>
                          <a:latin typeface="Arial" panose="020B0604020202020204"/>
                          <a:ea typeface="Arial" panose="020B0604020202020204"/>
                          <a:cs typeface="Arial" panose="020B0604020202020204"/>
                        </a:rPr>
                        <a:t>  </a:t>
                      </a:r>
                      <a:r>
                        <a:rPr sz="14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N=537</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00965" algn="l" rtl="0" eaLnBrk="0">
                        <a:lnSpc>
                          <a:spcPct val="78000"/>
                        </a:lnSpc>
                      </a:pPr>
                      <a:r>
                        <a:rPr sz="1400" kern="0" spc="-40" dirty="0">
                          <a:solidFill>
                            <a:srgbClr val="404040">
                              <a:alpha val="100000"/>
                            </a:srgbClr>
                          </a:solidFill>
                          <a:latin typeface="Arial" panose="020B0604020202020204"/>
                          <a:ea typeface="Arial" panose="020B0604020202020204"/>
                          <a:cs typeface="Arial" panose="020B0604020202020204"/>
                        </a:rPr>
                        <a:t>•</a:t>
                      </a:r>
                      <a:r>
                        <a:rPr sz="1400" kern="0" spc="120" dirty="0">
                          <a:solidFill>
                            <a:srgbClr val="404040">
                              <a:alpha val="100000"/>
                            </a:srgbClr>
                          </a:solidFill>
                          <a:latin typeface="Arial" panose="020B0604020202020204"/>
                          <a:ea typeface="Arial" panose="020B0604020202020204"/>
                          <a:cs typeface="Arial" panose="020B0604020202020204"/>
                        </a:rPr>
                        <a:t>  </a:t>
                      </a:r>
                      <a:r>
                        <a:rPr sz="14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HAP/VAP</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1000"/>
                        </a:lnSpc>
                      </a:pPr>
                      <a:endParaRPr sz="700" dirty="0">
                        <a:latin typeface="Arial" panose="020B0604020202020204"/>
                        <a:ea typeface="Arial" panose="020B0604020202020204"/>
                        <a:cs typeface="Arial" panose="020B0604020202020204"/>
                      </a:endParaRPr>
                    </a:p>
                    <a:p>
                      <a:pPr marL="264160" indent="-163195" algn="l" rtl="0" eaLnBrk="0">
                        <a:lnSpc>
                          <a:spcPct val="119000"/>
                        </a:lnSpc>
                        <a:spcBef>
                          <a:spcPts val="5"/>
                        </a:spcBef>
                      </a:pPr>
                      <a:r>
                        <a:rPr sz="1400" kern="0" spc="-10" dirty="0">
                          <a:solidFill>
                            <a:srgbClr val="404040">
                              <a:alpha val="100000"/>
                            </a:srgbClr>
                          </a:solidFill>
                          <a:latin typeface="Arial" panose="020B0604020202020204"/>
                          <a:ea typeface="Arial" panose="020B0604020202020204"/>
                          <a:cs typeface="Arial" panose="020B0604020202020204"/>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主要终点: 第28天全因死亡率在亚胺培南/瑞</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来巴</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坦组为</a:t>
                      </a:r>
                      <a:r>
                        <a:rPr sz="1400" b="1" kern="0" spc="-2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15.9%</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，在哌拉西林/他</a:t>
                      </a:r>
                      <a:r>
                        <a:rPr sz="14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唑巴坦组为</a:t>
                      </a:r>
                      <a:r>
                        <a:rPr sz="1400" b="1" kern="0" spc="-3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21.3%</a:t>
                      </a:r>
                      <a:r>
                        <a:rPr sz="14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非劣效性P&lt;.001</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65430" indent="-164465" algn="l" rtl="0" eaLnBrk="0">
                        <a:lnSpc>
                          <a:spcPct val="119000"/>
                        </a:lnSpc>
                        <a:spcBef>
                          <a:spcPts val="35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次要终点: 早期随访时的临床反应率在亚胺培南/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瑞来巴坦为61.0%，在哌拉西林/他唑巴坦组为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55.8%，非劣效性P&lt;.001。</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100965" algn="l" rtl="0" eaLnBrk="0">
                        <a:lnSpc>
                          <a:spcPct val="87000"/>
                        </a:lnSpc>
                      </a:pPr>
                      <a:r>
                        <a:rPr sz="1400" kern="0" spc="-20" dirty="0">
                          <a:solidFill>
                            <a:srgbClr val="0095FF">
                              <a:alpha val="100000"/>
                            </a:srgbClr>
                          </a:solidFill>
                          <a:latin typeface="Arial" panose="020B0604020202020204"/>
                          <a:ea typeface="Arial" panose="020B0604020202020204"/>
                          <a:cs typeface="Arial" panose="020B0604020202020204"/>
                        </a:rPr>
                        <a:t>•</a:t>
                      </a:r>
                      <a:r>
                        <a:rPr sz="1400" kern="0" spc="60" dirty="0">
                          <a:solidFill>
                            <a:srgbClr val="0095FF">
                              <a:alpha val="100000"/>
                            </a:srgbClr>
                          </a:solidFill>
                          <a:latin typeface="Arial" panose="020B0604020202020204"/>
                          <a:ea typeface="Arial" panose="020B0604020202020204"/>
                          <a:cs typeface="Arial" panose="020B0604020202020204"/>
                        </a:rPr>
                        <a:t>  </a:t>
                      </a:r>
                      <a:r>
                        <a:rPr sz="1400" b="1" kern="0" spc="-2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无中国人群</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0000"/>
                        </a:lnSpc>
                      </a:pPr>
                      <a:endParaRPr sz="7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100965" algn="l" rtl="0" eaLnBrk="0">
                        <a:lnSpc>
                          <a:spcPct val="87000"/>
                        </a:lnSpc>
                      </a:pPr>
                      <a:r>
                        <a:rPr sz="1400" kern="0" spc="0" dirty="0">
                          <a:solidFill>
                            <a:srgbClr val="0095FF">
                              <a:alpha val="100000"/>
                            </a:srgbClr>
                          </a:solidFill>
                          <a:latin typeface="Arial" panose="020B0604020202020204"/>
                          <a:ea typeface="Arial" panose="020B0604020202020204"/>
                          <a:cs typeface="Arial" panose="020B0604020202020204"/>
                        </a:rPr>
                        <a:t>•  </a:t>
                      </a:r>
                      <a:r>
                        <a:rPr sz="1400" b="1" kern="0" spc="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研究人群非耐药菌感染患者</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r>
              <a:tr h="1229360">
                <a:tc>
                  <a:txBody>
                    <a:bodyPr/>
                    <a:lstStyle/>
                    <a:p>
                      <a:pPr algn="l" rtl="0" eaLnBrk="0">
                        <a:lnSpc>
                          <a:spcPct val="179000"/>
                        </a:lnSpc>
                      </a:pPr>
                      <a:endParaRPr sz="1000" dirty="0">
                        <a:latin typeface="Arial" panose="020B0604020202020204"/>
                        <a:ea typeface="Arial" panose="020B0604020202020204"/>
                        <a:cs typeface="Arial" panose="020B0604020202020204"/>
                      </a:endParaRPr>
                    </a:p>
                    <a:p>
                      <a:pPr marL="281940" indent="-180975" algn="l" rtl="0" eaLnBrk="0">
                        <a:lnSpc>
                          <a:spcPct val="118000"/>
                        </a:lnSpc>
                        <a:spcBef>
                          <a:spcPts val="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亚胺培南/西司他丁/瑞来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巴坦vs.哌拉西林/他唑巴坦</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16000"/>
                        </a:lnSpc>
                      </a:pPr>
                      <a:endParaRPr sz="300" dirty="0">
                        <a:latin typeface="Arial" panose="020B0604020202020204"/>
                        <a:ea typeface="Arial" panose="020B0604020202020204"/>
                        <a:cs typeface="Arial" panose="020B0604020202020204"/>
                      </a:endParaRPr>
                    </a:p>
                    <a:p>
                      <a:pPr marL="100965" algn="l" rtl="0" eaLnBrk="0">
                        <a:lnSpc>
                          <a:spcPct val="86000"/>
                        </a:lnSpc>
                        <a:spcBef>
                          <a:spcPts val="5"/>
                        </a:spcBef>
                      </a:pPr>
                      <a:r>
                        <a:rPr sz="2100" kern="0" spc="-10" baseline="-2000" dirty="0">
                          <a:solidFill>
                            <a:srgbClr val="404040">
                              <a:alpha val="100000"/>
                            </a:srgbClr>
                          </a:solidFill>
                          <a:latin typeface="Arial" panose="020B0604020202020204"/>
                          <a:ea typeface="Arial" panose="020B0604020202020204"/>
                          <a:cs typeface="Arial" panose="020B0604020202020204"/>
                        </a:rPr>
                        <a:t>•</a:t>
                      </a:r>
                      <a:r>
                        <a:rPr sz="1300" kern="0" spc="140" dirty="0">
                          <a:solidFill>
                            <a:srgbClr val="404040">
                              <a:alpha val="100000"/>
                            </a:srgbClr>
                          </a:solidFill>
                          <a:latin typeface="Arial" panose="020B0604020202020204"/>
                          <a:ea typeface="Arial" panose="020B0604020202020204"/>
                          <a:cs typeface="Arial" panose="020B0604020202020204"/>
                        </a:rPr>
                        <a:t>  </a:t>
                      </a:r>
                      <a:r>
                        <a:rPr sz="2100" kern="0" spc="-10" baseline="-2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N=270</a:t>
                      </a:r>
                      <a:r>
                        <a:rPr sz="1400" kern="0" spc="-10" baseline="22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3</a:t>
                      </a:r>
                      <a:endParaRPr sz="1400" baseline="2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30000"/>
                        </a:lnSpc>
                      </a:pPr>
                      <a:endParaRPr sz="1000" dirty="0">
                        <a:latin typeface="Arial" panose="020B0604020202020204"/>
                        <a:ea typeface="Arial" panose="020B0604020202020204"/>
                        <a:cs typeface="Arial" panose="020B0604020202020204"/>
                      </a:endParaRPr>
                    </a:p>
                    <a:p>
                      <a:pPr algn="l" rtl="0" eaLnBrk="0">
                        <a:lnSpc>
                          <a:spcPct val="130000"/>
                        </a:lnSpc>
                      </a:pPr>
                      <a:endParaRPr sz="1000" dirty="0">
                        <a:latin typeface="Arial" panose="020B0604020202020204"/>
                        <a:ea typeface="Arial" panose="020B0604020202020204"/>
                        <a:cs typeface="Arial" panose="020B0604020202020204"/>
                      </a:endParaRPr>
                    </a:p>
                    <a:p>
                      <a:pPr algn="l" rtl="0" eaLnBrk="0">
                        <a:lnSpc>
                          <a:spcPct val="131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100965" algn="l" rtl="0" eaLnBrk="0">
                        <a:lnSpc>
                          <a:spcPct val="78000"/>
                        </a:lnSpc>
                      </a:pPr>
                      <a:r>
                        <a:rPr sz="1400" kern="0" spc="-40" dirty="0">
                          <a:solidFill>
                            <a:srgbClr val="404040">
                              <a:alpha val="100000"/>
                            </a:srgbClr>
                          </a:solidFill>
                          <a:latin typeface="Arial" panose="020B0604020202020204"/>
                          <a:ea typeface="Arial" panose="020B0604020202020204"/>
                          <a:cs typeface="Arial" panose="020B0604020202020204"/>
                        </a:rPr>
                        <a:t>•</a:t>
                      </a:r>
                      <a:r>
                        <a:rPr sz="1400" kern="0" spc="120" dirty="0">
                          <a:solidFill>
                            <a:srgbClr val="404040">
                              <a:alpha val="100000"/>
                            </a:srgbClr>
                          </a:solidFill>
                          <a:latin typeface="Arial" panose="020B0604020202020204"/>
                          <a:ea typeface="Arial" panose="020B0604020202020204"/>
                          <a:cs typeface="Arial" panose="020B0604020202020204"/>
                        </a:rPr>
                        <a:t>  </a:t>
                      </a:r>
                      <a:r>
                        <a:rPr sz="14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HAP/VAP</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1000" dirty="0">
                        <a:latin typeface="Arial" panose="020B0604020202020204"/>
                        <a:ea typeface="Arial" panose="020B0604020202020204"/>
                        <a:cs typeface="Arial" panose="020B0604020202020204"/>
                      </a:endParaRPr>
                    </a:p>
                    <a:p>
                      <a:pPr marL="100965" algn="l" rtl="0" eaLnBrk="0">
                        <a:lnSpc>
                          <a:spcPts val="1810"/>
                        </a:lnSpc>
                        <a:spcBef>
                          <a:spcPts val="5"/>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亚胺培南/瑞来巴坦组第28天的全因死亡率为</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73685" indent="6350" algn="l" rtl="0" eaLnBrk="0">
                        <a:lnSpc>
                          <a:spcPct val="118000"/>
                        </a:lnSpc>
                        <a:spcBef>
                          <a:spcPts val="175"/>
                        </a:spcBef>
                      </a:pPr>
                      <a:r>
                        <a:rPr sz="1400" b="1" kern="0" spc="-1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11.2%</a:t>
                      </a:r>
                      <a:r>
                        <a:rPr sz="1400" b="1" kern="0" spc="-21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，哌拉西林/他唑</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巴坦组为</a:t>
                      </a:r>
                      <a:r>
                        <a:rPr sz="1400" b="1" kern="0" spc="-2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5.9%</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，调整后</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的差异为</a:t>
                      </a:r>
                      <a:r>
                        <a:rPr sz="1400" b="1" kern="0" spc="-1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5.2%</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（95% CI:</a:t>
                      </a:r>
                      <a:r>
                        <a:rPr sz="1400" kern="0" spc="1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-1.5</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400" kern="0" spc="1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12.4%</a:t>
                      </a:r>
                      <a:r>
                        <a:rPr sz="1400" kern="0" spc="-8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81305" algn="l" rtl="0" eaLnBrk="0">
                        <a:lnSpc>
                          <a:spcPts val="1810"/>
                        </a:lnSpc>
                        <a:spcBef>
                          <a:spcPts val="100"/>
                        </a:spcBef>
                      </a:pP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P&lt;0.024。</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266065" indent="-165100" algn="l" rtl="0" eaLnBrk="0">
                        <a:lnSpc>
                          <a:spcPct val="106000"/>
                        </a:lnSpc>
                      </a:pPr>
                      <a:r>
                        <a:rPr sz="1400" kern="0" spc="-20" dirty="0">
                          <a:solidFill>
                            <a:srgbClr val="404040">
                              <a:alpha val="100000"/>
                            </a:srgbClr>
                          </a:solidFill>
                          <a:latin typeface="Arial" panose="020B0604020202020204"/>
                          <a:ea typeface="Arial" panose="020B0604020202020204"/>
                          <a:cs typeface="Arial" panose="020B0604020202020204"/>
                        </a:rPr>
                        <a:t>•  </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纳入中国人群，</a:t>
                      </a:r>
                      <a:r>
                        <a:rPr sz="1400" b="1" kern="0" spc="-2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全文未发表，</a:t>
                      </a:r>
                      <a:r>
                        <a:rPr sz="1400" b="1" kern="0" spc="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未做中国人群的亚组</a:t>
                      </a:r>
                      <a:r>
                        <a:rPr sz="1400" b="1" kern="0" spc="-1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分析</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100965" algn="l" rtl="0" eaLnBrk="0">
                        <a:lnSpc>
                          <a:spcPct val="87000"/>
                        </a:lnSpc>
                        <a:spcBef>
                          <a:spcPts val="780"/>
                        </a:spcBef>
                      </a:pPr>
                      <a:r>
                        <a:rPr sz="1400" kern="0" spc="0" dirty="0">
                          <a:solidFill>
                            <a:srgbClr val="0095FF">
                              <a:alpha val="100000"/>
                            </a:srgbClr>
                          </a:solidFill>
                          <a:latin typeface="Arial" panose="020B0604020202020204"/>
                          <a:ea typeface="Arial" panose="020B0604020202020204"/>
                          <a:cs typeface="Arial" panose="020B0604020202020204"/>
                        </a:rPr>
                        <a:t>•  </a:t>
                      </a:r>
                      <a:r>
                        <a:rPr sz="1400" b="1" kern="0" spc="0" dirty="0">
                          <a:solidFill>
                            <a:srgbClr val="0095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研究人群非耐药菌感染患者</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2000"/>
                        </a:lnSpc>
                      </a:pPr>
                      <a:endParaRPr sz="700" dirty="0">
                        <a:latin typeface="Arial" panose="020B0604020202020204"/>
                        <a:ea typeface="Arial" panose="020B0604020202020204"/>
                        <a:cs typeface="Arial" panose="020B0604020202020204"/>
                      </a:endParaRPr>
                    </a:p>
                    <a:p>
                      <a:pPr marL="100965" algn="l" rtl="0" eaLnBrk="0">
                        <a:lnSpc>
                          <a:spcPct val="87000"/>
                        </a:lnSpc>
                        <a:spcBef>
                          <a:spcPts val="0"/>
                        </a:spcBef>
                      </a:pPr>
                      <a:r>
                        <a:rPr sz="1400" kern="0" spc="0" dirty="0">
                          <a:solidFill>
                            <a:srgbClr val="404040">
                              <a:alpha val="100000"/>
                            </a:srgbClr>
                          </a:solidFill>
                          <a:latin typeface="Arial" panose="020B0604020202020204"/>
                          <a:ea typeface="Arial" panose="020B0604020202020204"/>
                          <a:cs typeface="Arial" panose="020B0604020202020204"/>
                        </a:rPr>
                        <a:t>•  </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试验组死亡率绝对值更高</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232" name="textbox 232"/>
          <p:cNvSpPr/>
          <p:nvPr/>
        </p:nvSpPr>
        <p:spPr>
          <a:xfrm>
            <a:off x="3063021" y="6412333"/>
            <a:ext cx="3576954" cy="40132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7145" algn="l" rtl="0" eaLnBrk="0">
              <a:lnSpc>
                <a:spcPts val="1000"/>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1.Motsch J, et al.</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Clin</a:t>
            </a:r>
            <a:r>
              <a:rPr sz="800" kern="0" spc="5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Infect</a:t>
            </a:r>
            <a:r>
              <a:rPr sz="800" kern="0" spc="5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Dis 2020;70(9):1799-1808.</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100000"/>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 Titov</a:t>
            </a:r>
            <a:r>
              <a:rPr sz="800" kern="0" spc="8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 et al. C</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lin</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Infect</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Dis. 2021;73(11):e4539-e4548.</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a:p>
            <a:pPr marL="13335" algn="l" rtl="0" eaLnBrk="0">
              <a:lnSpc>
                <a:spcPts val="1000"/>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3.</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Li J, et al. 2519</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Open</a:t>
            </a:r>
            <a:r>
              <a:rPr sz="800" kern="0" spc="5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Forum Infect</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Dis. 2023;10(Suppl</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2):ofad500.2137.</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0400" y="0"/>
            <a:ext cx="9969500" cy="1028700"/>
          </a:xfrm>
        </p:spPr>
        <p:txBody>
          <a:bodyPr/>
          <a:lstStyle/>
          <a:p>
            <a:r>
              <a:rPr kumimoji="1" lang="zh-CN" altLang="en-US" dirty="0"/>
              <a:t>亚胺培南</a:t>
            </a:r>
            <a:r>
              <a:rPr kumimoji="1" lang="en-US" altLang="zh-CN" dirty="0"/>
              <a:t>/</a:t>
            </a:r>
            <a:r>
              <a:rPr kumimoji="1" lang="zh-CN" altLang="en-US" dirty="0"/>
              <a:t>西司他丁</a:t>
            </a:r>
            <a:r>
              <a:rPr kumimoji="1" lang="en-US" altLang="zh-CN" dirty="0"/>
              <a:t>/</a:t>
            </a:r>
            <a:r>
              <a:rPr lang="zh-CN" altLang="en-US" dirty="0">
                <a:effectLst/>
                <a:latin typeface="+mn-ea"/>
                <a:ea typeface="+mn-ea"/>
                <a:sym typeface="+mn-ea"/>
              </a:rPr>
              <a:t>瑞来巴坦</a:t>
            </a:r>
            <a:r>
              <a:rPr kumimoji="1" lang="zh-CN" altLang="en-US" dirty="0"/>
              <a:t>与哌拉西林</a:t>
            </a:r>
            <a:r>
              <a:rPr kumimoji="1" lang="en-US" altLang="zh-CN" dirty="0"/>
              <a:t>/</a:t>
            </a:r>
            <a:r>
              <a:rPr kumimoji="1" lang="zh-CN" altLang="en-US" dirty="0"/>
              <a:t>他唑巴坦在成人</a:t>
            </a:r>
            <a:r>
              <a:rPr kumimoji="1" lang="en-US" altLang="zh-CN" dirty="0"/>
              <a:t>HAP/VAP</a:t>
            </a:r>
            <a:r>
              <a:rPr kumimoji="1" lang="zh-CN" altLang="en-US" dirty="0"/>
              <a:t>疗效和安全性对比</a:t>
            </a:r>
            <a:endParaRPr kumimoji="1" lang="zh-CN" altLang="en-US" dirty="0"/>
          </a:p>
        </p:txBody>
      </p:sp>
      <p:pic>
        <p:nvPicPr>
          <p:cNvPr id="3" name="图片 2"/>
          <p:cNvPicPr>
            <a:picLocks noChangeAspect="1"/>
          </p:cNvPicPr>
          <p:nvPr/>
        </p:nvPicPr>
        <p:blipFill>
          <a:blip r:embed="rId1"/>
          <a:stretch>
            <a:fillRect/>
          </a:stretch>
        </p:blipFill>
        <p:spPr>
          <a:xfrm>
            <a:off x="523876" y="1216167"/>
            <a:ext cx="6491288" cy="2384283"/>
          </a:xfrm>
          <a:prstGeom prst="rect">
            <a:avLst/>
          </a:prstGeom>
        </p:spPr>
      </p:pic>
      <p:sp>
        <p:nvSpPr>
          <p:cNvPr id="5" name="文本框 4"/>
          <p:cNvSpPr txBox="1"/>
          <p:nvPr/>
        </p:nvSpPr>
        <p:spPr>
          <a:xfrm>
            <a:off x="7015164" y="1216167"/>
            <a:ext cx="5129747" cy="5077460"/>
          </a:xfrm>
          <a:prstGeom prst="rect">
            <a:avLst/>
          </a:prstGeom>
          <a:noFill/>
        </p:spPr>
        <p:txBody>
          <a:bodyPr wrap="square">
            <a:spAutoFit/>
          </a:bodyPr>
          <a:lstStyle/>
          <a:p>
            <a:pPr>
              <a:lnSpc>
                <a:spcPct val="150000"/>
              </a:lnSpc>
            </a:pPr>
            <a:r>
              <a:rPr lang="zh-CN" altLang="en-US" sz="1800" dirty="0">
                <a:solidFill>
                  <a:srgbClr val="231F20"/>
                </a:solidFill>
                <a:effectLst/>
                <a:latin typeface="微软雅黑" panose="020B0503020204020204" pitchFamily="34" charset="-122"/>
                <a:ea typeface="微软雅黑" panose="020B0503020204020204" pitchFamily="34" charset="-122"/>
              </a:rPr>
              <a:t>亚胺培南</a:t>
            </a:r>
            <a:r>
              <a:rPr lang="en-US" altLang="zh-CN" sz="1800" dirty="0">
                <a:solidFill>
                  <a:srgbClr val="231F20"/>
                </a:solidFill>
                <a:effectLst/>
                <a:latin typeface="微软雅黑" panose="020B0503020204020204" pitchFamily="34" charset="-122"/>
                <a:ea typeface="微软雅黑" panose="020B0503020204020204" pitchFamily="34" charset="-122"/>
              </a:rPr>
              <a:t>/</a:t>
            </a:r>
            <a:r>
              <a:rPr lang="zh-CN" altLang="en-US" sz="1800" dirty="0">
                <a:solidFill>
                  <a:srgbClr val="231F20"/>
                </a:solidFill>
                <a:effectLst/>
                <a:latin typeface="微软雅黑" panose="020B0503020204020204" pitchFamily="34" charset="-122"/>
                <a:ea typeface="微软雅黑" panose="020B0503020204020204" pitchFamily="34" charset="-122"/>
              </a:rPr>
              <a:t>西司他丁</a:t>
            </a:r>
            <a:r>
              <a:rPr lang="en-US" altLang="zh-CN" sz="1800" dirty="0">
                <a:solidFill>
                  <a:srgbClr val="231F20"/>
                </a:solidFill>
                <a:effectLst/>
                <a:latin typeface="微软雅黑" panose="020B0503020204020204" pitchFamily="34" charset="-122"/>
                <a:ea typeface="微软雅黑" panose="020B0503020204020204" pitchFamily="34" charset="-122"/>
              </a:rPr>
              <a:t>/</a:t>
            </a:r>
            <a:r>
              <a:rPr lang="zh-CN" altLang="en-US" dirty="0">
                <a:effectLst/>
                <a:latin typeface="+mn-ea"/>
                <a:sym typeface="+mn-ea"/>
              </a:rPr>
              <a:t>瑞来巴坦</a:t>
            </a:r>
            <a:r>
              <a:rPr lang="zh-CN" altLang="en-US" sz="1800" dirty="0">
                <a:solidFill>
                  <a:srgbClr val="231F20"/>
                </a:solidFill>
                <a:effectLst/>
                <a:latin typeface="微软雅黑" panose="020B0503020204020204" pitchFamily="34" charset="-122"/>
                <a:ea typeface="微软雅黑" panose="020B0503020204020204" pitchFamily="34" charset="-122"/>
              </a:rPr>
              <a:t>与哌拉西林</a:t>
            </a:r>
            <a:r>
              <a:rPr lang="en-US" altLang="zh-CN" sz="1800" dirty="0">
                <a:solidFill>
                  <a:srgbClr val="231F20"/>
                </a:solidFill>
                <a:effectLst/>
                <a:latin typeface="微软雅黑" panose="020B0503020204020204" pitchFamily="34" charset="-122"/>
                <a:ea typeface="微软雅黑" panose="020B0503020204020204" pitchFamily="34" charset="-122"/>
              </a:rPr>
              <a:t>/</a:t>
            </a:r>
            <a:r>
              <a:rPr lang="zh-CN" altLang="en-US" sz="1800" dirty="0">
                <a:solidFill>
                  <a:srgbClr val="231F20"/>
                </a:solidFill>
                <a:effectLst/>
                <a:latin typeface="微软雅黑" panose="020B0503020204020204" pitchFamily="34" charset="-122"/>
                <a:ea typeface="微软雅黑" panose="020B0503020204020204" pitchFamily="34" charset="-122"/>
              </a:rPr>
              <a:t>他唑巴坦治疗 </a:t>
            </a:r>
            <a:r>
              <a:rPr lang="en-GB" altLang="zh-CN" sz="1800" dirty="0">
                <a:solidFill>
                  <a:srgbClr val="231F20"/>
                </a:solidFill>
                <a:effectLst/>
                <a:latin typeface="微软雅黑" panose="020B0503020204020204" pitchFamily="34" charset="-122"/>
                <a:ea typeface="微软雅黑" panose="020B0503020204020204" pitchFamily="34" charset="-122"/>
              </a:rPr>
              <a:t>HAP/VAP </a:t>
            </a:r>
            <a:r>
              <a:rPr lang="zh-CN" altLang="en-US" sz="1800" dirty="0">
                <a:solidFill>
                  <a:srgbClr val="231F20"/>
                </a:solidFill>
                <a:effectLst/>
                <a:latin typeface="微软雅黑" panose="020B0503020204020204" pitchFamily="34" charset="-122"/>
                <a:ea typeface="微软雅黑" panose="020B0503020204020204" pitchFamily="34" charset="-122"/>
              </a:rPr>
              <a:t>的疗效与安全性</a:t>
            </a:r>
            <a:r>
              <a:rPr lang="zh-CN" altLang="en-US" dirty="0">
                <a:solidFill>
                  <a:srgbClr val="231F20"/>
                </a:solidFill>
                <a:latin typeface="微软雅黑" panose="020B0503020204020204" pitchFamily="34" charset="-122"/>
                <a:ea typeface="微软雅黑" panose="020B0503020204020204" pitchFamily="34" charset="-122"/>
              </a:rPr>
              <a:t>比较</a:t>
            </a:r>
            <a:endParaRPr lang="en-US" altLang="zh-CN" dirty="0">
              <a:solidFill>
                <a:srgbClr val="231F2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800" dirty="0">
                <a:solidFill>
                  <a:srgbClr val="231F20"/>
                </a:solidFill>
                <a:effectLst/>
                <a:latin typeface="微软雅黑" panose="020B0503020204020204" pitchFamily="34" charset="-122"/>
                <a:ea typeface="微软雅黑" panose="020B0503020204020204" pitchFamily="34" charset="-122"/>
              </a:rPr>
              <a:t>在</a:t>
            </a:r>
            <a:r>
              <a:rPr lang="en-US" altLang="zh-CN" sz="1800" dirty="0">
                <a:solidFill>
                  <a:srgbClr val="231F20"/>
                </a:solidFill>
                <a:effectLst/>
                <a:latin typeface="微软雅黑" panose="020B0503020204020204" pitchFamily="34" charset="-122"/>
                <a:ea typeface="微软雅黑" panose="020B0503020204020204" pitchFamily="34" charset="-122"/>
              </a:rPr>
              <a:t>IMI/REL</a:t>
            </a:r>
            <a:r>
              <a:rPr lang="zh-CN" altLang="en-US" sz="1800" dirty="0">
                <a:solidFill>
                  <a:srgbClr val="231F20"/>
                </a:solidFill>
                <a:effectLst/>
                <a:latin typeface="微软雅黑" panose="020B0503020204020204" pitchFamily="34" charset="-122"/>
                <a:ea typeface="微软雅黑" panose="020B0503020204020204" pitchFamily="34" charset="-122"/>
              </a:rPr>
              <a:t>组中，</a:t>
            </a:r>
            <a:r>
              <a:rPr lang="en-US" altLang="zh-CN" sz="1800" dirty="0">
                <a:solidFill>
                  <a:srgbClr val="231F20"/>
                </a:solidFill>
                <a:effectLst/>
                <a:latin typeface="微软雅黑" panose="020B0503020204020204" pitchFamily="34" charset="-122"/>
                <a:ea typeface="微软雅黑" panose="020B0503020204020204" pitchFamily="34" charset="-122"/>
              </a:rPr>
              <a:t>266</a:t>
            </a:r>
            <a:r>
              <a:rPr lang="zh-CN" altLang="en-US" sz="1800" dirty="0">
                <a:solidFill>
                  <a:srgbClr val="231F20"/>
                </a:solidFill>
                <a:effectLst/>
                <a:latin typeface="微软雅黑" panose="020B0503020204020204" pitchFamily="34" charset="-122"/>
                <a:ea typeface="微软雅黑" panose="020B0503020204020204" pitchFamily="34" charset="-122"/>
              </a:rPr>
              <a:t>例</a:t>
            </a:r>
            <a:r>
              <a:rPr lang="en-US" altLang="zh-CN" sz="1800" dirty="0">
                <a:solidFill>
                  <a:srgbClr val="231F20"/>
                </a:solidFill>
                <a:effectLst/>
                <a:latin typeface="微软雅黑" panose="020B0503020204020204" pitchFamily="34" charset="-122"/>
                <a:ea typeface="微软雅黑" panose="020B0503020204020204" pitchFamily="34" charset="-122"/>
              </a:rPr>
              <a:t>MITT</a:t>
            </a:r>
            <a:r>
              <a:rPr lang="zh-CN" altLang="en-US" sz="1800" dirty="0">
                <a:solidFill>
                  <a:srgbClr val="231F20"/>
                </a:solidFill>
                <a:effectLst/>
                <a:latin typeface="微软雅黑" panose="020B0503020204020204" pitchFamily="34" charset="-122"/>
                <a:ea typeface="微软雅黑" panose="020B0503020204020204" pitchFamily="34" charset="-122"/>
              </a:rPr>
              <a:t>患者中有</a:t>
            </a:r>
            <a:r>
              <a:rPr lang="en-US" altLang="zh-CN" sz="1800" dirty="0">
                <a:solidFill>
                  <a:srgbClr val="231F20"/>
                </a:solidFill>
                <a:effectLst/>
                <a:latin typeface="微软雅黑" panose="020B0503020204020204" pitchFamily="34" charset="-122"/>
                <a:ea typeface="微软雅黑" panose="020B0503020204020204" pitchFamily="34" charset="-122"/>
              </a:rPr>
              <a:t>209</a:t>
            </a:r>
            <a:r>
              <a:rPr lang="zh-CN" altLang="en-US" sz="1800" dirty="0">
                <a:solidFill>
                  <a:srgbClr val="231F20"/>
                </a:solidFill>
                <a:effectLst/>
                <a:latin typeface="微软雅黑" panose="020B0503020204020204" pitchFamily="34" charset="-122"/>
                <a:ea typeface="微软雅黑" panose="020B0503020204020204" pitchFamily="34" charset="-122"/>
              </a:rPr>
              <a:t>例（</a:t>
            </a:r>
            <a:r>
              <a:rPr lang="en-US" altLang="zh-CN" sz="1800" dirty="0">
                <a:solidFill>
                  <a:srgbClr val="231F20"/>
                </a:solidFill>
                <a:effectLst/>
                <a:latin typeface="微软雅黑" panose="020B0503020204020204" pitchFamily="34" charset="-122"/>
                <a:ea typeface="微软雅黑" panose="020B0503020204020204" pitchFamily="34" charset="-122"/>
              </a:rPr>
              <a:t>78.6%</a:t>
            </a:r>
            <a:r>
              <a:rPr lang="zh-CN" altLang="en-US" sz="1800" dirty="0">
                <a:solidFill>
                  <a:srgbClr val="231F20"/>
                </a:solidFill>
                <a:effectLst/>
                <a:latin typeface="微软雅黑" panose="020B0503020204020204" pitchFamily="34" charset="-122"/>
                <a:ea typeface="微软雅黑" panose="020B0503020204020204" pitchFamily="34" charset="-122"/>
              </a:rPr>
              <a:t>）完成了研究治疗，在</a:t>
            </a:r>
            <a:r>
              <a:rPr lang="en-US" altLang="zh-CN" dirty="0">
                <a:solidFill>
                  <a:srgbClr val="231F20"/>
                </a:solidFill>
                <a:latin typeface="微软雅黑" panose="020B0503020204020204" pitchFamily="34" charset="-122"/>
                <a:ea typeface="微软雅黑" panose="020B0503020204020204" pitchFamily="34" charset="-122"/>
              </a:rPr>
              <a:t>PIP/TAZ</a:t>
            </a:r>
            <a:r>
              <a:rPr lang="zh-CN" altLang="en-US" dirty="0">
                <a:solidFill>
                  <a:srgbClr val="231F20"/>
                </a:solidFill>
                <a:latin typeface="微软雅黑" panose="020B0503020204020204" pitchFamily="34" charset="-122"/>
                <a:ea typeface="微软雅黑" panose="020B0503020204020204" pitchFamily="34" charset="-122"/>
              </a:rPr>
              <a:t> </a:t>
            </a:r>
            <a:r>
              <a:rPr lang="en-US" altLang="zh-CN" sz="1800" dirty="0">
                <a:solidFill>
                  <a:srgbClr val="231F20"/>
                </a:solidFill>
                <a:effectLst/>
                <a:latin typeface="微软雅黑" panose="020B0503020204020204" pitchFamily="34" charset="-122"/>
                <a:ea typeface="微软雅黑" panose="020B0503020204020204" pitchFamily="34" charset="-122"/>
              </a:rPr>
              <a:t>269</a:t>
            </a:r>
            <a:r>
              <a:rPr lang="zh-CN" altLang="en-US" sz="1800" dirty="0">
                <a:solidFill>
                  <a:srgbClr val="231F20"/>
                </a:solidFill>
                <a:effectLst/>
                <a:latin typeface="微软雅黑" panose="020B0503020204020204" pitchFamily="34" charset="-122"/>
                <a:ea typeface="微软雅黑" panose="020B0503020204020204" pitchFamily="34" charset="-122"/>
              </a:rPr>
              <a:t>例</a:t>
            </a:r>
            <a:r>
              <a:rPr lang="zh-CN" altLang="en-US" dirty="0">
                <a:solidFill>
                  <a:srgbClr val="231F20"/>
                </a:solidFill>
                <a:latin typeface="微软雅黑" panose="020B0503020204020204" pitchFamily="34" charset="-122"/>
                <a:ea typeface="微软雅黑" panose="020B0503020204020204" pitchFamily="34" charset="-122"/>
              </a:rPr>
              <a:t>有</a:t>
            </a:r>
            <a:r>
              <a:rPr lang="en-US" altLang="zh-CN" sz="1800" dirty="0">
                <a:solidFill>
                  <a:srgbClr val="231F20"/>
                </a:solidFill>
                <a:effectLst/>
                <a:latin typeface="微软雅黑" panose="020B0503020204020204" pitchFamily="34" charset="-122"/>
                <a:ea typeface="微软雅黑" panose="020B0503020204020204" pitchFamily="34" charset="-122"/>
              </a:rPr>
              <a:t>187</a:t>
            </a:r>
            <a:r>
              <a:rPr lang="zh-CN" altLang="en-US" sz="1800" dirty="0">
                <a:solidFill>
                  <a:srgbClr val="231F20"/>
                </a:solidFill>
                <a:effectLst/>
                <a:latin typeface="微软雅黑" panose="020B0503020204020204" pitchFamily="34" charset="-122"/>
                <a:ea typeface="微软雅黑" panose="020B0503020204020204" pitchFamily="34" charset="-122"/>
              </a:rPr>
              <a:t>例完成研究治疗</a:t>
            </a:r>
            <a:endParaRPr lang="en-US" altLang="zh-CN" sz="1800" dirty="0">
              <a:solidFill>
                <a:srgbClr val="231F2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en-US" altLang="zh-CN" sz="1800" dirty="0">
                <a:solidFill>
                  <a:srgbClr val="231F20"/>
                </a:solidFill>
                <a:effectLst/>
                <a:latin typeface="微软雅黑" panose="020B0503020204020204" pitchFamily="34" charset="-122"/>
                <a:ea typeface="微软雅黑" panose="020B0503020204020204" pitchFamily="34" charset="-122"/>
              </a:rPr>
              <a:t>IMI/REL</a:t>
            </a:r>
            <a:r>
              <a:rPr lang="zh-CN" altLang="en-US" sz="1800" dirty="0">
                <a:solidFill>
                  <a:srgbClr val="231F20"/>
                </a:solidFill>
                <a:effectLst/>
                <a:latin typeface="微软雅黑" panose="020B0503020204020204" pitchFamily="34" charset="-122"/>
                <a:ea typeface="微软雅黑" panose="020B0503020204020204" pitchFamily="34" charset="-122"/>
              </a:rPr>
              <a:t>平均治疗时间为</a:t>
            </a:r>
            <a:r>
              <a:rPr lang="en-US" altLang="zh-CN" sz="1800" dirty="0">
                <a:solidFill>
                  <a:srgbClr val="231F20"/>
                </a:solidFill>
                <a:effectLst/>
                <a:latin typeface="微软雅黑" panose="020B0503020204020204" pitchFamily="34" charset="-122"/>
                <a:ea typeface="微软雅黑" panose="020B0503020204020204" pitchFamily="34" charset="-122"/>
              </a:rPr>
              <a:t>8.7</a:t>
            </a:r>
            <a:r>
              <a:rPr lang="zh-CN" altLang="en-US" sz="1800" dirty="0">
                <a:solidFill>
                  <a:srgbClr val="231F20"/>
                </a:solidFill>
                <a:effectLst/>
                <a:latin typeface="微软雅黑" panose="020B0503020204020204" pitchFamily="34" charset="-122"/>
                <a:ea typeface="微软雅黑" panose="020B0503020204020204" pitchFamily="34" charset="-122"/>
              </a:rPr>
              <a:t>天，</a:t>
            </a:r>
            <a:r>
              <a:rPr lang="en-US" altLang="zh-CN" sz="1800" dirty="0">
                <a:solidFill>
                  <a:srgbClr val="231F20"/>
                </a:solidFill>
                <a:effectLst/>
                <a:latin typeface="微软雅黑" panose="020B0503020204020204" pitchFamily="34" charset="-122"/>
                <a:ea typeface="微软雅黑" panose="020B0503020204020204" pitchFamily="34" charset="-122"/>
              </a:rPr>
              <a:t>PIP/TAZ</a:t>
            </a:r>
            <a:r>
              <a:rPr lang="zh-CN" altLang="en-US" sz="1800" dirty="0">
                <a:solidFill>
                  <a:srgbClr val="231F20"/>
                </a:solidFill>
                <a:effectLst/>
                <a:latin typeface="微软雅黑" panose="020B0503020204020204" pitchFamily="34" charset="-122"/>
                <a:ea typeface="微软雅黑" panose="020B0503020204020204" pitchFamily="34" charset="-122"/>
              </a:rPr>
              <a:t>平均治疗时间为</a:t>
            </a:r>
            <a:r>
              <a:rPr lang="en-US" altLang="zh-CN" sz="1800" dirty="0">
                <a:solidFill>
                  <a:srgbClr val="231F20"/>
                </a:solidFill>
                <a:effectLst/>
                <a:latin typeface="微软雅黑" panose="020B0503020204020204" pitchFamily="34" charset="-122"/>
                <a:ea typeface="微软雅黑" panose="020B0503020204020204" pitchFamily="34" charset="-122"/>
              </a:rPr>
              <a:t>8.3</a:t>
            </a:r>
            <a:r>
              <a:rPr lang="zh-CN" altLang="en-US" sz="1800" dirty="0">
                <a:solidFill>
                  <a:srgbClr val="231F20"/>
                </a:solidFill>
                <a:effectLst/>
                <a:latin typeface="微软雅黑" panose="020B0503020204020204" pitchFamily="34" charset="-122"/>
                <a:ea typeface="微软雅黑" panose="020B0503020204020204" pitchFamily="34" charset="-122"/>
              </a:rPr>
              <a:t>天</a:t>
            </a:r>
            <a:endParaRPr lang="en-US" altLang="zh-CN" dirty="0">
              <a:solidFill>
                <a:srgbClr val="231F2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最常见的是</a:t>
            </a:r>
            <a:r>
              <a:rPr lang="zh-CN" altLang="en-US" b="1" dirty="0">
                <a:solidFill>
                  <a:schemeClr val="tx1"/>
                </a:solidFill>
                <a:latin typeface="微软雅黑" panose="020B0503020204020204" pitchFamily="34" charset="-122"/>
                <a:ea typeface="微软雅黑" panose="020B0503020204020204" pitchFamily="34" charset="-122"/>
              </a:rPr>
              <a:t>肺炎克雷伯菌（</a:t>
            </a:r>
            <a:r>
              <a:rPr lang="en-US" altLang="zh-CN" b="1" dirty="0">
                <a:solidFill>
                  <a:schemeClr val="tx1"/>
                </a:solidFill>
                <a:latin typeface="微软雅黑" panose="020B0503020204020204" pitchFamily="34" charset="-122"/>
                <a:ea typeface="微软雅黑" panose="020B0503020204020204" pitchFamily="34" charset="-122"/>
              </a:rPr>
              <a:t>25.6%</a:t>
            </a:r>
            <a:r>
              <a:rPr lang="zh-CN" altLang="en-US" b="1" dirty="0">
                <a:solidFill>
                  <a:schemeClr val="tx1"/>
                </a:solidFill>
                <a:latin typeface="微软雅黑" panose="020B0503020204020204" pitchFamily="34" charset="-122"/>
                <a:ea typeface="微软雅黑" panose="020B0503020204020204" pitchFamily="34" charset="-122"/>
              </a:rPr>
              <a:t>）、铜绿假单胞菌（</a:t>
            </a:r>
            <a:r>
              <a:rPr lang="en-US" altLang="zh-CN" b="1" dirty="0">
                <a:solidFill>
                  <a:schemeClr val="tx1"/>
                </a:solidFill>
                <a:latin typeface="微软雅黑" panose="020B0503020204020204" pitchFamily="34" charset="-122"/>
                <a:ea typeface="微软雅黑" panose="020B0503020204020204" pitchFamily="34" charset="-122"/>
              </a:rPr>
              <a:t>18.9%</a:t>
            </a:r>
            <a:r>
              <a:rPr lang="zh-CN" altLang="en-US" b="1" dirty="0">
                <a:solidFill>
                  <a:schemeClr val="tx1"/>
                </a:solidFill>
                <a:latin typeface="微软雅黑" panose="020B0503020204020204" pitchFamily="34" charset="-122"/>
                <a:ea typeface="微软雅黑" panose="020B0503020204020204" pitchFamily="34" charset="-122"/>
              </a:rPr>
              <a:t>）、钙醋酸鲍曼不动杆菌复合物（</a:t>
            </a:r>
            <a:r>
              <a:rPr lang="en-US" altLang="zh-CN" b="1" dirty="0">
                <a:solidFill>
                  <a:schemeClr val="tx1"/>
                </a:solidFill>
                <a:latin typeface="微软雅黑" panose="020B0503020204020204" pitchFamily="34" charset="-122"/>
                <a:ea typeface="微软雅黑" panose="020B0503020204020204" pitchFamily="34" charset="-122"/>
              </a:rPr>
              <a:t>15.7%</a:t>
            </a:r>
            <a:r>
              <a:rPr lang="zh-CN" altLang="en-US" b="1" dirty="0">
                <a:solidFill>
                  <a:schemeClr val="tx1"/>
                </a:solidFill>
                <a:latin typeface="微软雅黑" panose="020B0503020204020204" pitchFamily="34" charset="-122"/>
                <a:ea typeface="微软雅黑" panose="020B0503020204020204" pitchFamily="34" charset="-122"/>
              </a:rPr>
              <a:t>）和大肠杆菌</a:t>
            </a:r>
            <a:r>
              <a:rPr lang="en-US" altLang="zh-CN" b="1" dirty="0">
                <a:solidFill>
                  <a:schemeClr val="tx1"/>
                </a:solidFill>
                <a:latin typeface="微软雅黑" panose="020B0503020204020204" pitchFamily="34" charset="-122"/>
                <a:ea typeface="微软雅黑" panose="020B0503020204020204" pitchFamily="34" charset="-122"/>
              </a:rPr>
              <a:t>15.5%</a:t>
            </a:r>
            <a:endParaRPr lang="en-US" altLang="zh-CN" b="1"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solidFill>
                  <a:srgbClr val="231F20"/>
                </a:solidFill>
                <a:latin typeface="微软雅黑" panose="020B0503020204020204" pitchFamily="34" charset="-122"/>
                <a:ea typeface="微软雅黑" panose="020B0503020204020204" pitchFamily="34" charset="-122"/>
              </a:rPr>
              <a:t>亚胺培南</a:t>
            </a:r>
            <a:r>
              <a:rPr lang="en-US" altLang="zh-CN" dirty="0">
                <a:solidFill>
                  <a:srgbClr val="231F20"/>
                </a:solidFill>
                <a:latin typeface="微软雅黑" panose="020B0503020204020204" pitchFamily="34" charset="-122"/>
                <a:ea typeface="微软雅黑" panose="020B0503020204020204" pitchFamily="34" charset="-122"/>
              </a:rPr>
              <a:t>/</a:t>
            </a:r>
            <a:r>
              <a:rPr lang="zh-CN" altLang="en-US" dirty="0">
                <a:solidFill>
                  <a:srgbClr val="231F20"/>
                </a:solidFill>
                <a:latin typeface="微软雅黑" panose="020B0503020204020204" pitchFamily="34" charset="-122"/>
                <a:ea typeface="微软雅黑" panose="020B0503020204020204" pitchFamily="34" charset="-122"/>
              </a:rPr>
              <a:t>西司他丁</a:t>
            </a:r>
            <a:r>
              <a:rPr lang="en-US" altLang="zh-CN" dirty="0">
                <a:solidFill>
                  <a:srgbClr val="231F20"/>
                </a:solidFill>
                <a:latin typeface="微软雅黑" panose="020B0503020204020204" pitchFamily="34" charset="-122"/>
                <a:ea typeface="微软雅黑" panose="020B0503020204020204" pitchFamily="34" charset="-122"/>
              </a:rPr>
              <a:t>/</a:t>
            </a:r>
            <a:r>
              <a:rPr lang="zh-CN" altLang="en-US" dirty="0">
                <a:effectLst/>
                <a:latin typeface="+mn-ea"/>
                <a:sym typeface="+mn-ea"/>
              </a:rPr>
              <a:t>瑞来巴坦</a:t>
            </a:r>
            <a:r>
              <a:rPr lang="zh-CN" altLang="en-US" dirty="0">
                <a:solidFill>
                  <a:srgbClr val="231F20"/>
                </a:solidFill>
                <a:latin typeface="微软雅黑" panose="020B0503020204020204" pitchFamily="34" charset="-122"/>
                <a:ea typeface="微软雅黑" panose="020B0503020204020204" pitchFamily="34" charset="-122"/>
              </a:rPr>
              <a:t>组与哌拉西林</a:t>
            </a:r>
            <a:r>
              <a:rPr lang="en-US" altLang="zh-CN" dirty="0">
                <a:solidFill>
                  <a:srgbClr val="231F20"/>
                </a:solidFill>
                <a:latin typeface="微软雅黑" panose="020B0503020204020204" pitchFamily="34" charset="-122"/>
                <a:ea typeface="微软雅黑" panose="020B0503020204020204" pitchFamily="34" charset="-122"/>
              </a:rPr>
              <a:t>/</a:t>
            </a:r>
            <a:r>
              <a:rPr lang="zh-CN" altLang="en-US" dirty="0">
                <a:solidFill>
                  <a:srgbClr val="231F20"/>
                </a:solidFill>
                <a:latin typeface="微软雅黑" panose="020B0503020204020204" pitchFamily="34" charset="-122"/>
                <a:ea typeface="微软雅黑" panose="020B0503020204020204" pitchFamily="34" charset="-122"/>
              </a:rPr>
              <a:t>他唑巴坦组</a:t>
            </a:r>
            <a:r>
              <a:rPr lang="zh-CN" altLang="en-US" b="1" dirty="0">
                <a:solidFill>
                  <a:srgbClr val="C00000"/>
                </a:solidFill>
                <a:latin typeface="微软雅黑" panose="020B0503020204020204" pitchFamily="34" charset="-122"/>
                <a:ea typeface="微软雅黑" panose="020B0503020204020204" pitchFamily="34" charset="-122"/>
              </a:rPr>
              <a:t>全因病死率分别为</a:t>
            </a:r>
            <a:r>
              <a:rPr lang="en-US" altLang="zh-CN" b="1" dirty="0">
                <a:solidFill>
                  <a:srgbClr val="C00000"/>
                </a:solidFill>
                <a:latin typeface="微软雅黑" panose="020B0503020204020204" pitchFamily="34" charset="-122"/>
                <a:ea typeface="微软雅黑" panose="020B0503020204020204" pitchFamily="34" charset="-122"/>
              </a:rPr>
              <a:t>15.9%</a:t>
            </a: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21.3%</a:t>
            </a:r>
            <a:endParaRPr lang="en-US" altLang="zh-CN" b="1" dirty="0">
              <a:solidFill>
                <a:srgbClr val="C00000"/>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660400" y="3765614"/>
            <a:ext cx="6215508" cy="2247701"/>
          </a:xfrm>
          <a:prstGeom prst="rect">
            <a:avLst/>
          </a:prstGeom>
        </p:spPr>
      </p:pic>
      <p:sp>
        <p:nvSpPr>
          <p:cNvPr id="8" name="文本框 7"/>
          <p:cNvSpPr txBox="1"/>
          <p:nvPr/>
        </p:nvSpPr>
        <p:spPr>
          <a:xfrm>
            <a:off x="2957850" y="6408031"/>
            <a:ext cx="8404622" cy="246221"/>
          </a:xfrm>
          <a:prstGeom prst="rect">
            <a:avLst/>
          </a:prstGeom>
          <a:noFill/>
        </p:spPr>
        <p:txBody>
          <a:bodyPr wrap="square">
            <a:spAutoFit/>
          </a:bodyPr>
          <a:lstStyle/>
          <a:p>
            <a:r>
              <a:rPr lang="en-GB" altLang="zh-CN" sz="1000" dirty="0">
                <a:solidFill>
                  <a:srgbClr val="231F20"/>
                </a:solidFill>
                <a:effectLst/>
                <a:latin typeface="Times New Roman" panose="02020603050405020304" charset="0"/>
                <a:cs typeface="Times New Roman" panose="02020603050405020304" charset="0"/>
              </a:rPr>
              <a:t>IMI/REL for HABP/VABP • </a:t>
            </a:r>
            <a:r>
              <a:rPr lang="en-GB" altLang="zh-CN" sz="1000" b="1" dirty="0" err="1">
                <a:solidFill>
                  <a:srgbClr val="231F20"/>
                </a:solidFill>
                <a:effectLst/>
                <a:latin typeface="Times New Roman" panose="02020603050405020304" charset="0"/>
                <a:cs typeface="Times New Roman" panose="02020603050405020304" charset="0"/>
              </a:rPr>
              <a:t>cid</a:t>
            </a:r>
            <a:r>
              <a:rPr lang="en-GB" altLang="zh-CN" sz="1000" b="1" dirty="0">
                <a:solidFill>
                  <a:srgbClr val="231F20"/>
                </a:solidFill>
                <a:effectLst/>
                <a:latin typeface="Times New Roman" panose="02020603050405020304" charset="0"/>
                <a:cs typeface="Times New Roman" panose="02020603050405020304" charset="0"/>
              </a:rPr>
              <a:t> 2021:73 (1 December) </a:t>
            </a:r>
            <a:r>
              <a:rPr lang="en-GB" altLang="zh-CN" sz="1000" dirty="0">
                <a:solidFill>
                  <a:srgbClr val="231F20"/>
                </a:solidFill>
                <a:effectLst/>
                <a:latin typeface="Times New Roman" panose="02020603050405020304" charset="0"/>
                <a:cs typeface="Times New Roman" panose="02020603050405020304" charset="0"/>
              </a:rPr>
              <a:t>• e4539</a:t>
            </a:r>
            <a:endParaRPr lang="en-GB" altLang="zh-CN" sz="400" dirty="0">
              <a:latin typeface="Times New Roman" panose="02020603050405020304" charset="0"/>
              <a:cs typeface="Times New Roman" panose="020206030504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table 164"/>
          <p:cNvGraphicFramePr>
            <a:graphicFrameLocks noGrp="1"/>
          </p:cNvGraphicFramePr>
          <p:nvPr/>
        </p:nvGraphicFramePr>
        <p:xfrm>
          <a:off x="642620" y="1192530"/>
          <a:ext cx="11112500" cy="4488815"/>
        </p:xfrm>
        <a:graphic>
          <a:graphicData uri="http://schemas.openxmlformats.org/drawingml/2006/table">
            <a:tbl>
              <a:tblPr/>
              <a:tblGrid>
                <a:gridCol w="2707005"/>
                <a:gridCol w="2887345"/>
                <a:gridCol w="2887980"/>
                <a:gridCol w="2630170"/>
              </a:tblGrid>
              <a:tr h="388620">
                <a:tc>
                  <a:txBody>
                    <a:bodyPr/>
                    <a:lstStyle/>
                    <a:p>
                      <a:pPr algn="ctr" rtl="0" eaLnBrk="0">
                        <a:lnSpc>
                          <a:spcPct val="100000"/>
                        </a:lnSpc>
                      </a:pPr>
                      <a:r>
                        <a:rPr sz="1200" b="1" kern="0" spc="-30" dirty="0">
                          <a:solidFill>
                            <a:schemeClr val="bg1">
                              <a:alpha val="100000"/>
                            </a:schemeClr>
                          </a:solidFill>
                          <a:latin typeface="微软雅黑" panose="020B0503020204020204" pitchFamily="34" charset="-122"/>
                          <a:ea typeface="微软雅黑" panose="020B0503020204020204" pitchFamily="34" charset="-122"/>
                          <a:cs typeface="Arial" panose="020B0604020202020204"/>
                        </a:rPr>
                        <a:t>HABP/VABP</a:t>
                      </a:r>
                      <a:endParaRPr sz="1200" b="1" kern="0" spc="-30" dirty="0">
                        <a:solidFill>
                          <a:schemeClr val="bg1">
                            <a:alpha val="100000"/>
                          </a:schemeClr>
                        </a:solidFill>
                        <a:latin typeface="微软雅黑" panose="020B0503020204020204" pitchFamily="34" charset="-122"/>
                        <a:ea typeface="微软雅黑" panose="020B0503020204020204" pitchFamily="34" charset="-122"/>
                        <a:cs typeface="Arial" panose="020B0604020202020204"/>
                      </a:endParaRPr>
                    </a:p>
                  </a:txBody>
                  <a:tcPr marL="0" marR="0" marT="0" marB="0" vert="horz" anchor="ctr" anchorCtr="0">
                    <a:lnL>
                      <a:noFill/>
                    </a:lnL>
                    <a:lnR>
                      <a:noFill/>
                    </a:lnR>
                    <a:lnT>
                      <a:noFill/>
                    </a:lnT>
                    <a:lnB>
                      <a:noFill/>
                    </a:lnB>
                    <a:lnTlToBr>
                      <a:noFill/>
                    </a:lnTlToBr>
                    <a:lnBlToTr>
                      <a:noFill/>
                    </a:lnBlToTr>
                    <a:solidFill>
                      <a:schemeClr val="accent3"/>
                    </a:solidFill>
                  </a:tcPr>
                </a:tc>
                <a:tc>
                  <a:txBody>
                    <a:bodyPr/>
                    <a:lstStyle/>
                    <a:p>
                      <a:pPr algn="ctr" rtl="0" eaLnBrk="0">
                        <a:lnSpc>
                          <a:spcPct val="100000"/>
                        </a:lnSpc>
                      </a:pPr>
                      <a:r>
                        <a:rPr sz="1200" b="1" kern="0" spc="-4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cUTI（治疗药物选择有限或无替代治疗）</a:t>
                      </a:r>
                      <a:endParaRPr sz="1200" b="1" kern="0" spc="-4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3"/>
                    </a:solidFill>
                  </a:tcPr>
                </a:tc>
                <a:tc gridSpan="2">
                  <a:txBody>
                    <a:bodyPr/>
                    <a:lstStyle/>
                    <a:p>
                      <a:pPr algn="ctr" rtl="0" eaLnBrk="0">
                        <a:lnSpc>
                          <a:spcPct val="100000"/>
                        </a:lnSpc>
                      </a:pPr>
                      <a:r>
                        <a:rPr sz="1200" b="1" kern="0" spc="-4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cIAI（治疗药物选择有限或无替代治疗</a:t>
                      </a:r>
                      <a:r>
                        <a:rPr sz="1200" b="1" kern="0" spc="-5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sz="1200" b="1" kern="0" spc="-5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3"/>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r>
              <a:tr h="389255">
                <a:tc>
                  <a:txBody>
                    <a:bodyPr/>
                    <a:lstStyle/>
                    <a:p>
                      <a:pPr algn="l" rtl="0" eaLnBrk="0">
                        <a:lnSpc>
                          <a:spcPct val="104000"/>
                        </a:lnSpc>
                      </a:pPr>
                      <a:endParaRPr sz="600" dirty="0">
                        <a:latin typeface="Arial" panose="020B0604020202020204"/>
                        <a:ea typeface="Arial" panose="020B0604020202020204"/>
                        <a:cs typeface="Arial" panose="020B0604020202020204"/>
                      </a:endParaRPr>
                    </a:p>
                    <a:p>
                      <a:pPr marL="103505" algn="l" rtl="0" eaLnBrk="0">
                        <a:lnSpc>
                          <a:spcPct val="86000"/>
                        </a:lnSpc>
                        <a:spcBef>
                          <a:spcPts val="0"/>
                        </a:spcBef>
                      </a:pPr>
                      <a:r>
                        <a:rPr sz="1200" b="1"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G-菌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4000"/>
                        </a:lnSpc>
                      </a:pPr>
                      <a:endParaRPr sz="600" dirty="0">
                        <a:latin typeface="Arial" panose="020B0604020202020204"/>
                        <a:ea typeface="Arial" panose="020B0604020202020204"/>
                        <a:cs typeface="Arial" panose="020B0604020202020204"/>
                      </a:endParaRPr>
                    </a:p>
                    <a:p>
                      <a:pPr marL="97155" algn="l" rtl="0" eaLnBrk="0">
                        <a:lnSpc>
                          <a:spcPct val="86000"/>
                        </a:lnSpc>
                        <a:spcBef>
                          <a:spcPts val="0"/>
                        </a:spcBef>
                      </a:pPr>
                      <a:r>
                        <a:rPr sz="1200" b="1"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G-菌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dirty="0">
                        <a:latin typeface="Arial" panose="020B0604020202020204"/>
                        <a:ea typeface="Arial" panose="020B0604020202020204"/>
                        <a:cs typeface="Arial" panose="020B0604020202020204"/>
                      </a:endParaRPr>
                    </a:p>
                    <a:p>
                      <a:pPr marL="95250" algn="l" rtl="0" eaLnBrk="0">
                        <a:lnSpc>
                          <a:spcPct val="87000"/>
                        </a:lnSpc>
                        <a:spcBef>
                          <a:spcPts val="5"/>
                        </a:spcBef>
                      </a:pPr>
                      <a:r>
                        <a:rPr sz="1200" b="1"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需氧G-菌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3000"/>
                        </a:lnSpc>
                      </a:pPr>
                      <a:endParaRPr sz="600" dirty="0">
                        <a:latin typeface="Arial" panose="020B0604020202020204"/>
                        <a:ea typeface="Arial" panose="020B0604020202020204"/>
                        <a:cs typeface="Arial" panose="020B0604020202020204"/>
                      </a:endParaRPr>
                    </a:p>
                    <a:p>
                      <a:pPr marL="92710" algn="l" rtl="0" eaLnBrk="0">
                        <a:lnSpc>
                          <a:spcPct val="87000"/>
                        </a:lnSpc>
                        <a:spcBef>
                          <a:spcPts val="5"/>
                        </a:spcBef>
                      </a:pP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厌氧G-菌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0"/>
                        </a:spcBef>
                      </a:pPr>
                      <a:r>
                        <a:rPr sz="1200" kern="0" spc="-10" dirty="0">
                          <a:solidFill>
                            <a:srgbClr val="000000">
                              <a:alpha val="100000"/>
                            </a:srgbClr>
                          </a:solidFill>
                          <a:latin typeface="Arial" panose="020B0604020202020204"/>
                          <a:ea typeface="Arial" panose="020B0604020202020204"/>
                          <a:cs typeface="Arial" panose="020B0604020202020204"/>
                        </a:rPr>
                        <a:t>•</a:t>
                      </a:r>
                      <a:r>
                        <a:rPr sz="1200" kern="0" spc="30" dirty="0">
                          <a:solidFill>
                            <a:srgbClr val="000000">
                              <a:alpha val="100000"/>
                            </a:srgbClr>
                          </a:solidFill>
                          <a:latin typeface="Arial" panose="020B0604020202020204"/>
                          <a:ea typeface="Arial" panose="020B0604020202020204"/>
                          <a:cs typeface="Arial" panose="020B0604020202020204"/>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醋酸钙-鲍曼不动杆菌复合体</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060" algn="l" rtl="0" eaLnBrk="0">
                        <a:lnSpc>
                          <a:spcPct val="87000"/>
                        </a:lnSpc>
                        <a:spcBef>
                          <a:spcPts val="0"/>
                        </a:spcBef>
                      </a:pPr>
                      <a:r>
                        <a:rPr sz="1200" kern="0" spc="-30" dirty="0">
                          <a:solidFill>
                            <a:srgbClr val="404040">
                              <a:alpha val="100000"/>
                            </a:srgbClr>
                          </a:solidFill>
                          <a:latin typeface="Arial" panose="020B0604020202020204"/>
                          <a:ea typeface="Arial" panose="020B0604020202020204"/>
                          <a:cs typeface="Arial" panose="020B0604020202020204"/>
                        </a:rPr>
                        <a:t>•</a:t>
                      </a:r>
                      <a:r>
                        <a:rPr sz="1200" kern="0" spc="50" dirty="0">
                          <a:solidFill>
                            <a:srgbClr val="404040">
                              <a:alpha val="100000"/>
                            </a:srgbClr>
                          </a:solidFill>
                          <a:latin typeface="Arial" panose="020B0604020202020204"/>
                          <a:ea typeface="Arial" panose="020B0604020202020204"/>
                          <a:cs typeface="Arial" panose="020B0604020202020204"/>
                        </a:rPr>
                        <a:t>     </a:t>
                      </a:r>
                      <a:r>
                        <a:rPr sz="12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阴沟肠杆菌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弗氏柠檬酸杆菌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粪拟杆菌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3380">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5"/>
                        </a:spcBef>
                      </a:pPr>
                      <a:r>
                        <a:rPr sz="1200" kern="0" spc="-30" dirty="0">
                          <a:solidFill>
                            <a:srgbClr val="000000">
                              <a:alpha val="100000"/>
                            </a:srgbClr>
                          </a:solidFill>
                          <a:latin typeface="Arial" panose="020B0604020202020204"/>
                          <a:ea typeface="Arial" panose="020B0604020202020204"/>
                          <a:cs typeface="Arial" panose="020B0604020202020204"/>
                        </a:rPr>
                        <a:t>•</a:t>
                      </a:r>
                      <a:r>
                        <a:rPr sz="1200" kern="0" spc="50" dirty="0">
                          <a:solidFill>
                            <a:srgbClr val="000000">
                              <a:alpha val="100000"/>
                            </a:srgbClr>
                          </a:solidFill>
                          <a:latin typeface="Arial" panose="020B0604020202020204"/>
                          <a:ea typeface="Arial" panose="020B0604020202020204"/>
                          <a:cs typeface="Arial" panose="020B0604020202020204"/>
                        </a:rPr>
                        <a:t>     </a:t>
                      </a:r>
                      <a:r>
                        <a:rPr sz="1200"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阴沟肠杆菌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30" dirty="0">
                          <a:solidFill>
                            <a:srgbClr val="000000">
                              <a:alpha val="100000"/>
                            </a:srgbClr>
                          </a:solidFill>
                          <a:latin typeface="Arial" panose="020B0604020202020204"/>
                          <a:ea typeface="Arial" panose="020B0604020202020204"/>
                          <a:cs typeface="Arial" panose="020B0604020202020204"/>
                        </a:rPr>
                        <a:t>•</a:t>
                      </a:r>
                      <a:r>
                        <a:rPr sz="1200" kern="0" spc="50" dirty="0">
                          <a:solidFill>
                            <a:srgbClr val="000000">
                              <a:alpha val="100000"/>
                            </a:srgbClr>
                          </a:solidFill>
                          <a:latin typeface="Arial" panose="020B0604020202020204"/>
                          <a:ea typeface="Arial" panose="020B0604020202020204"/>
                          <a:cs typeface="Arial" panose="020B0604020202020204"/>
                        </a:rPr>
                        <a:t>     </a:t>
                      </a:r>
                      <a:r>
                        <a:rPr sz="1200"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阴沟肠杆菌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脆弱拟杆菌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110">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3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50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产气克雷伯菌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3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604020202020204"/>
                        <a:ea typeface="Arial" panose="020B0604020202020204"/>
                        <a:cs typeface="Arial" panose="020B0604020202020204"/>
                      </a:endParaRPr>
                    </a:p>
                    <a:p>
                      <a:pPr marL="99695" algn="l" rtl="0" eaLnBrk="0">
                        <a:lnSpc>
                          <a:spcPct val="86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卵形类杆菌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4000"/>
                        </a:lnSpc>
                      </a:pPr>
                      <a:endParaRPr sz="500" dirty="0">
                        <a:latin typeface="Arial" panose="020B0604020202020204"/>
                        <a:ea typeface="Arial" panose="020B0604020202020204"/>
                        <a:cs typeface="Arial" panose="020B0604020202020204"/>
                      </a:endParaRPr>
                    </a:p>
                    <a:p>
                      <a:pPr marL="105410" algn="l" rtl="0" eaLnBrk="0">
                        <a:lnSpc>
                          <a:spcPct val="88000"/>
                        </a:lnSpc>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流感嗜血杆菌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4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产气克雷伯菌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粪肠拟杆菌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5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产气克雷伯菌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4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产酸克雷伯菌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多形拟杆菌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产酸克雷伯菌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5"/>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单形拟杆菌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普通拟杆菌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404040">
                              <a:alpha val="100000"/>
                            </a:srgbClr>
                          </a:solidFill>
                          <a:latin typeface="Arial" panose="020B0604020202020204"/>
                          <a:ea typeface="Arial" panose="020B0604020202020204"/>
                          <a:cs typeface="Arial" panose="020B0604020202020204"/>
                        </a:rPr>
                        <a:t>•</a:t>
                      </a:r>
                      <a:r>
                        <a:rPr sz="1200" kern="0" spc="30" dirty="0">
                          <a:solidFill>
                            <a:srgbClr val="404040">
                              <a:alpha val="100000"/>
                            </a:srgbClr>
                          </a:solidFill>
                          <a:latin typeface="Arial" panose="020B0604020202020204"/>
                          <a:ea typeface="Arial" panose="020B0604020202020204"/>
                          <a:cs typeface="Arial" panose="020B0604020202020204"/>
                        </a:rPr>
                        <a:t>     </a:t>
                      </a: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具核梭杆菌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728980">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105410"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3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粘质沙雷菌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604020202020204"/>
                        <a:ea typeface="Arial" panose="020B0604020202020204"/>
                        <a:cs typeface="Arial" panose="020B0604020202020204"/>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604020202020204"/>
                        <a:ea typeface="Arial" panose="020B0604020202020204"/>
                        <a:cs typeface="Arial" panose="020B0604020202020204"/>
                      </a:endParaRPr>
                    </a:p>
                    <a:p>
                      <a:pPr marL="99695" algn="l" rtl="0" eaLnBrk="0">
                        <a:lnSpc>
                          <a:spcPct val="87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4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狄氏副拟杆菌</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172" name="textbox 172"/>
          <p:cNvSpPr/>
          <p:nvPr/>
        </p:nvSpPr>
        <p:spPr>
          <a:xfrm>
            <a:off x="2138178" y="6482237"/>
            <a:ext cx="1928495" cy="16510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095"/>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亚胺西瑞产品说明书</a:t>
            </a:r>
            <a:r>
              <a:rPr sz="800" kern="0" spc="0" dirty="0">
                <a:solidFill>
                  <a:srgbClr val="7F7F7F">
                    <a:alpha val="100000"/>
                  </a:srgbClr>
                </a:solidFill>
                <a:latin typeface="Arial" panose="020B0604020202020204"/>
                <a:ea typeface="Arial" panose="020B0604020202020204"/>
                <a:cs typeface="Arial" panose="020B0604020202020204"/>
              </a:rPr>
              <a:t>. 2025</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1</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rPr>
              <a:t>11</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日修订</a:t>
            </a:r>
            <a:r>
              <a:rPr sz="800" kern="0" spc="0" dirty="0">
                <a:solidFill>
                  <a:srgbClr val="7F7F7F">
                    <a:alpha val="100000"/>
                  </a:srgbClr>
                </a:solidFill>
                <a:latin typeface="Arial" panose="020B0604020202020204"/>
                <a:ea typeface="Arial" panose="020B0604020202020204"/>
                <a:cs typeface="Arial" panose="020B0604020202020204"/>
              </a:rPr>
              <a:t>.</a:t>
            </a:r>
            <a:endParaRPr sz="800" dirty="0">
              <a:latin typeface="Arial" panose="020B0604020202020204"/>
              <a:ea typeface="Arial" panose="020B0604020202020204"/>
              <a:cs typeface="Arial" panose="020B0604020202020204"/>
            </a:endParaRPr>
          </a:p>
        </p:txBody>
      </p:sp>
      <p:sp>
        <p:nvSpPr>
          <p:cNvPr id="4" name="文本框 3"/>
          <p:cNvSpPr txBox="1"/>
          <p:nvPr/>
        </p:nvSpPr>
        <p:spPr>
          <a:xfrm>
            <a:off x="280035" y="479425"/>
            <a:ext cx="11837670" cy="427355"/>
          </a:xfrm>
          <a:prstGeom prst="rect">
            <a:avLst/>
          </a:prstGeom>
          <a:noFill/>
        </p:spPr>
        <p:txBody>
          <a:bodyPr wrap="square" rtlCol="0" anchor="t">
            <a:spAutoFit/>
          </a:bodyPr>
          <a:p>
            <a:pPr marL="12700" indent="1270" algn="l" rtl="0" eaLnBrk="0">
              <a:lnSpc>
                <a:spcPct val="91000"/>
              </a:lnSpc>
            </a:pPr>
            <a:r>
              <a:rPr sz="2400" b="1" kern="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亚胺西瑞可覆盖厌氧菌，不覆盖</a:t>
            </a:r>
            <a:r>
              <a:rPr sz="2400" b="1" kern="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嗜麦芽窄食单胞菌</a:t>
            </a:r>
            <a:r>
              <a:rPr sz="2400" b="1" kern="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和尿路感染中常见</a:t>
            </a:r>
            <a:r>
              <a:rPr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G-菌奇异变形</a:t>
            </a:r>
            <a:r>
              <a:rPr sz="2400" b="1"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杆菌</a:t>
            </a:r>
            <a:endParaRPr lang="zh-CN" altLang="en-US" sz="2400" b="1"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r>
              <a:rPr lang="zh-CN" altLang="en-US"/>
              <a:t>舒巴坦</a:t>
            </a:r>
            <a:r>
              <a:rPr lang="en-US" altLang="zh-CN"/>
              <a:t>-</a:t>
            </a:r>
            <a:r>
              <a:rPr lang="zh-CN" altLang="en-US"/>
              <a:t>度洛巴坦</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748665" y="1452880"/>
            <a:ext cx="4565650" cy="2268855"/>
          </a:xfrm>
          <a:prstGeom prst="rect">
            <a:avLst/>
          </a:prstGeom>
        </p:spPr>
      </p:pic>
      <p:sp>
        <p:nvSpPr>
          <p:cNvPr id="8" name="文本框 7"/>
          <p:cNvSpPr txBox="1"/>
          <p:nvPr/>
        </p:nvSpPr>
        <p:spPr>
          <a:xfrm>
            <a:off x="748665" y="3816668"/>
            <a:ext cx="5080000" cy="337185"/>
          </a:xfrm>
          <a:prstGeom prst="rect">
            <a:avLst/>
          </a:prstGeom>
        </p:spPr>
        <p:txBody>
          <a:bodyPr>
            <a:spAutoFit/>
          </a:bodyPr>
          <a:p>
            <a:r>
              <a:rPr lang="zh-CN" altLang="en-US" sz="1600"/>
              <a:t>舒巴坦纳（</a:t>
            </a:r>
            <a:r>
              <a:rPr lang="en-US" altLang="zh-CN" sz="1600"/>
              <a:t>A</a:t>
            </a:r>
            <a:r>
              <a:rPr lang="zh-CN" altLang="en-US" sz="1600"/>
              <a:t>）和度洛巴坦（</a:t>
            </a:r>
            <a:r>
              <a:rPr lang="en-US" altLang="zh-CN" sz="1600"/>
              <a:t>B</a:t>
            </a:r>
            <a:r>
              <a:rPr lang="zh-CN" altLang="en-US" sz="1600"/>
              <a:t>）化学结构式</a:t>
            </a:r>
            <a:endParaRPr lang="zh-CN" altLang="en-US" sz="1600"/>
          </a:p>
        </p:txBody>
      </p:sp>
      <p:sp>
        <p:nvSpPr>
          <p:cNvPr id="9" name="文本框 8"/>
          <p:cNvSpPr txBox="1"/>
          <p:nvPr/>
        </p:nvSpPr>
        <p:spPr>
          <a:xfrm>
            <a:off x="293370" y="4385945"/>
            <a:ext cx="5990590" cy="1882140"/>
          </a:xfrm>
          <a:prstGeom prst="rect">
            <a:avLst/>
          </a:prstGeom>
        </p:spPr>
        <p:txBody>
          <a:bodyPr wrap="square">
            <a:noAutofit/>
          </a:bodyPr>
          <a:p>
            <a:pPr marL="285750" indent="-285750">
              <a:lnSpc>
                <a:spcPct val="150000"/>
              </a:lnSpc>
              <a:buFont typeface="Wingdings" panose="05000000000000000000" charset="0"/>
              <a:buChar char="p"/>
            </a:pPr>
            <a:r>
              <a:rPr lang="zh-CN" altLang="en-US" sz="1600"/>
              <a:t>舒巴坦</a:t>
            </a:r>
            <a:r>
              <a:rPr lang="en-US" altLang="zh-CN" sz="1600"/>
              <a:t>-</a:t>
            </a:r>
            <a:r>
              <a:rPr lang="zh-CN" altLang="en-US" sz="1600"/>
              <a:t>度洛巴坦已于</a:t>
            </a:r>
            <a:r>
              <a:rPr lang="en-US" altLang="zh-CN" sz="1600"/>
              <a:t>2024</a:t>
            </a:r>
            <a:r>
              <a:rPr lang="zh-CN" altLang="en-US" sz="1600"/>
              <a:t>年</a:t>
            </a:r>
            <a:r>
              <a:rPr lang="en-US" altLang="zh-CN" sz="1600"/>
              <a:t>5</a:t>
            </a:r>
            <a:r>
              <a:rPr lang="zh-CN" altLang="en-US" sz="1600"/>
              <a:t>月由中国国家药品监督管理局（</a:t>
            </a:r>
            <a:r>
              <a:rPr lang="en-US" altLang="zh-CN" sz="1600"/>
              <a:t>NMPA</a:t>
            </a:r>
            <a:r>
              <a:rPr lang="zh-CN" altLang="en-US" sz="1600"/>
              <a:t>）批准正式上市，成为</a:t>
            </a:r>
            <a:r>
              <a:rPr lang="en-US" altLang="zh-CN" sz="1600"/>
              <a:t>CRABC</a:t>
            </a:r>
            <a:r>
              <a:rPr lang="zh-CN" altLang="en-US" sz="1600"/>
              <a:t>感染的治疗新选择。</a:t>
            </a:r>
            <a:endParaRPr lang="zh-CN" altLang="en-US" sz="1600"/>
          </a:p>
          <a:p>
            <a:pPr marL="285750" indent="-285750">
              <a:lnSpc>
                <a:spcPct val="150000"/>
              </a:lnSpc>
              <a:buFont typeface="Wingdings" panose="05000000000000000000" charset="0"/>
              <a:buChar char="p"/>
            </a:pPr>
            <a:r>
              <a:rPr lang="zh-CN" altLang="en-US" sz="1600" b="1">
                <a:solidFill>
                  <a:schemeClr val="tx1"/>
                </a:solidFill>
              </a:rPr>
              <a:t>用于</a:t>
            </a:r>
            <a:r>
              <a:rPr lang="en-US" altLang="zh-CN" sz="1600" b="1">
                <a:solidFill>
                  <a:schemeClr val="tx1"/>
                </a:solidFill>
              </a:rPr>
              <a:t>18</a:t>
            </a:r>
            <a:r>
              <a:rPr lang="zh-CN" altLang="en-US" sz="1600" b="1">
                <a:solidFill>
                  <a:schemeClr val="tx1"/>
                </a:solidFill>
              </a:rPr>
              <a:t>岁及以上患者治疗由 </a:t>
            </a:r>
            <a:r>
              <a:rPr lang="en-US" altLang="zh-CN" sz="1600" b="1">
                <a:solidFill>
                  <a:schemeClr val="tx1"/>
                </a:solidFill>
              </a:rPr>
              <a:t>ABC </a:t>
            </a:r>
            <a:r>
              <a:rPr lang="zh-CN" altLang="en-US" sz="1600" b="1">
                <a:solidFill>
                  <a:schemeClr val="tx1"/>
                </a:solidFill>
              </a:rPr>
              <a:t>敏感菌株引起的医院获得性细菌性肺炎和呼吸机相关性细菌性肺炎。</a:t>
            </a:r>
            <a:endParaRPr lang="zh-CN" altLang="en-US" sz="1600" b="1">
              <a:solidFill>
                <a:schemeClr val="tx1"/>
              </a:solidFill>
            </a:endParaRPr>
          </a:p>
        </p:txBody>
      </p:sp>
      <p:sp>
        <p:nvSpPr>
          <p:cNvPr id="10" name="文本框 9"/>
          <p:cNvSpPr txBox="1"/>
          <p:nvPr/>
        </p:nvSpPr>
        <p:spPr>
          <a:xfrm>
            <a:off x="343535" y="367665"/>
            <a:ext cx="10795635" cy="460375"/>
          </a:xfrm>
          <a:prstGeom prst="rect">
            <a:avLst/>
          </a:prstGeom>
          <a:noFill/>
        </p:spPr>
        <p:txBody>
          <a:bodyPr wrap="square" rtlCol="0" anchor="t">
            <a:spAutoFit/>
          </a:bodyPr>
          <a:p>
            <a:r>
              <a:rPr lang="zh-CN" altLang="en-US" sz="2400" b="1" dirty="0">
                <a:solidFill>
                  <a:schemeClr val="tx1"/>
                </a:solidFill>
                <a:sym typeface="+mn-ea"/>
              </a:rPr>
              <a:t>新型抗菌药物舒巴坦-度洛巴坦先后获FDA和中国国家药监局批准上市</a:t>
            </a:r>
            <a:endParaRPr lang="zh-CN" altLang="en-US" sz="2400" b="1" dirty="0">
              <a:solidFill>
                <a:schemeClr val="tx1"/>
              </a:solidFill>
              <a:sym typeface="+mn-ea"/>
            </a:endParaRPr>
          </a:p>
        </p:txBody>
      </p:sp>
      <p:pic>
        <p:nvPicPr>
          <p:cNvPr id="11" name="图片 10"/>
          <p:cNvPicPr>
            <a:picLocks noChangeAspect="1"/>
          </p:cNvPicPr>
          <p:nvPr/>
        </p:nvPicPr>
        <p:blipFill>
          <a:blip r:embed="rId2"/>
          <a:stretch>
            <a:fillRect/>
          </a:stretch>
        </p:blipFill>
        <p:spPr>
          <a:xfrm>
            <a:off x="6553200" y="1425575"/>
            <a:ext cx="5451475" cy="2578100"/>
          </a:xfrm>
          <a:prstGeom prst="rect">
            <a:avLst/>
          </a:prstGeom>
        </p:spPr>
      </p:pic>
      <p:sp>
        <p:nvSpPr>
          <p:cNvPr id="23" name="文本框 22"/>
          <p:cNvSpPr txBox="1"/>
          <p:nvPr/>
        </p:nvSpPr>
        <p:spPr>
          <a:xfrm>
            <a:off x="6402705" y="4285615"/>
            <a:ext cx="5752465" cy="2280285"/>
          </a:xfrm>
          <a:prstGeom prst="rect">
            <a:avLst/>
          </a:prstGeom>
          <a:noFill/>
        </p:spPr>
        <p:txBody>
          <a:bodyPr wrap="square">
            <a:noAutofit/>
          </a:bodyPr>
          <a:lstStyle/>
          <a:p>
            <a:pPr marL="285750" lvl="0" indent="-285750">
              <a:lnSpc>
                <a:spcPct val="110000"/>
              </a:lnSpc>
              <a:spcAft>
                <a:spcPts val="600"/>
              </a:spcAft>
              <a:buFont typeface="Wingdings" panose="05000000000000000000" charset="0"/>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对于</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zh-CN" altLang="en-US" sz="1400" b="0" i="0" u="none" strike="noStrike" kern="1200" cap="none" spc="0" normalizeH="0" baseline="0" noProof="0" dirty="0">
                <a:ln>
                  <a:noFill/>
                </a:ln>
                <a:solidFill>
                  <a:prstClr val="black"/>
                </a:solidFill>
                <a:effectLst/>
                <a:uLnTx/>
                <a:uFillTx/>
                <a:cs typeface="+mn-ea"/>
                <a:sym typeface="+mn-lt"/>
              </a:rPr>
              <a:t>为</a:t>
            </a:r>
            <a:r>
              <a:rPr kumimoji="0" lang="en-US" altLang="zh-CN" sz="1400" b="0" i="0" u="none" strike="noStrike" kern="1200" cap="none" spc="0" normalizeH="0" baseline="0" noProof="0" dirty="0">
                <a:ln>
                  <a:noFill/>
                </a:ln>
                <a:solidFill>
                  <a:prstClr val="black"/>
                </a:solidFill>
                <a:effectLst/>
                <a:uLnTx/>
                <a:uFillTx/>
                <a:cs typeface="+mn-ea"/>
                <a:sym typeface="+mn-lt"/>
              </a:rPr>
              <a:t>45 ~ 129 mL/min</a:t>
            </a:r>
            <a:r>
              <a:rPr kumimoji="0" lang="zh-CN" altLang="en-US" sz="1400" b="0" i="0" u="none" strike="noStrike" kern="1200" cap="none" spc="0" normalizeH="0" baseline="0" noProof="0" dirty="0">
                <a:ln>
                  <a:noFill/>
                </a:ln>
                <a:solidFill>
                  <a:prstClr val="black"/>
                </a:solidFill>
                <a:effectLst/>
                <a:uLnTx/>
                <a:uFillTx/>
                <a:cs typeface="+mn-ea"/>
                <a:sym typeface="+mn-lt"/>
              </a:rPr>
              <a:t>的患者，</a:t>
            </a:r>
            <a:r>
              <a:rPr lang="zh-CN" altLang="en-US" sz="1400" dirty="0">
                <a:solidFill>
                  <a:prstClr val="black"/>
                </a:solidFill>
                <a:cs typeface="+mn-ea"/>
                <a:sym typeface="+mn-lt"/>
              </a:rPr>
              <a:t>舒巴坦</a:t>
            </a:r>
            <a:r>
              <a:rPr lang="en-US" altLang="zh-CN" sz="1400" dirty="0">
                <a:solidFill>
                  <a:prstClr val="black"/>
                </a:solidFill>
                <a:cs typeface="+mn-ea"/>
                <a:sym typeface="+mn-lt"/>
              </a:rPr>
              <a:t>1g</a:t>
            </a:r>
            <a:r>
              <a:rPr lang="zh-CN" altLang="en-US" sz="1400" dirty="0">
                <a:solidFill>
                  <a:prstClr val="black"/>
                </a:solidFill>
                <a:cs typeface="+mn-ea"/>
                <a:sym typeface="+mn-lt"/>
              </a:rPr>
              <a:t>，度洛巴坦</a:t>
            </a:r>
            <a:r>
              <a:rPr lang="en-US" altLang="zh-CN" sz="1400" dirty="0">
                <a:solidFill>
                  <a:prstClr val="black"/>
                </a:solidFill>
                <a:cs typeface="+mn-ea"/>
                <a:sym typeface="+mn-lt"/>
              </a:rPr>
              <a:t>1g</a:t>
            </a:r>
            <a:r>
              <a:rPr kumimoji="0" lang="zh-CN" altLang="en-US" sz="1400" b="0" i="0" u="none" strike="noStrike" kern="1200" cap="none" spc="0" normalizeH="0" baseline="0" noProof="0" dirty="0">
                <a:ln>
                  <a:noFill/>
                </a:ln>
                <a:solidFill>
                  <a:prstClr val="black"/>
                </a:solidFill>
                <a:effectLst/>
                <a:uLnTx/>
                <a:uFillTx/>
                <a:cs typeface="+mn-ea"/>
                <a:sym typeface="+mn-lt"/>
              </a:rPr>
              <a:t>每</a:t>
            </a:r>
            <a:r>
              <a:rPr kumimoji="0" lang="en-US" altLang="zh-CN" sz="1400" b="0" i="0" u="none" strike="noStrike" kern="1200" cap="none" spc="0" normalizeH="0" baseline="0" noProof="0" dirty="0">
                <a:ln>
                  <a:noFill/>
                </a:ln>
                <a:solidFill>
                  <a:prstClr val="black"/>
                </a:solidFill>
                <a:effectLst/>
                <a:uLnTx/>
                <a:uFillTx/>
                <a:cs typeface="+mn-ea"/>
                <a:sym typeface="+mn-lt"/>
              </a:rPr>
              <a:t>6</a:t>
            </a:r>
            <a:r>
              <a:rPr kumimoji="0" lang="zh-CN" altLang="en-US" sz="1400" b="0" i="0" u="none" strike="noStrike" kern="1200" cap="none" spc="0" normalizeH="0" baseline="0" noProof="0" dirty="0">
                <a:ln>
                  <a:noFill/>
                </a:ln>
                <a:solidFill>
                  <a:prstClr val="black"/>
                </a:solidFill>
                <a:effectLst/>
                <a:uLnTx/>
                <a:uFillTx/>
                <a:cs typeface="+mn-ea"/>
                <a:sym typeface="+mn-lt"/>
              </a:rPr>
              <a:t>小时进行一次静脉输注，每次持续</a:t>
            </a:r>
            <a:r>
              <a:rPr kumimoji="0" lang="en-US" altLang="zh-CN" sz="1400" b="0" i="0" u="none" strike="noStrike" kern="1200" cap="none" spc="0" normalizeH="0" baseline="0" noProof="0" dirty="0">
                <a:ln>
                  <a:noFill/>
                </a:ln>
                <a:solidFill>
                  <a:prstClr val="black"/>
                </a:solidFill>
                <a:effectLst/>
                <a:uLnTx/>
                <a:uFillTx/>
                <a:cs typeface="+mn-ea"/>
                <a:sym typeface="+mn-lt"/>
              </a:rPr>
              <a:t>3</a:t>
            </a:r>
            <a:r>
              <a:rPr kumimoji="0" lang="zh-CN" altLang="en-US" sz="1400" b="0" i="0" u="none" strike="noStrike" kern="1200" cap="none" spc="0" normalizeH="0" baseline="0" noProof="0" dirty="0">
                <a:ln>
                  <a:noFill/>
                </a:ln>
                <a:solidFill>
                  <a:prstClr val="black"/>
                </a:solidFill>
                <a:effectLst/>
                <a:uLnTx/>
                <a:uFillTx/>
                <a:cs typeface="+mn-ea"/>
                <a:sym typeface="+mn-lt"/>
              </a:rPr>
              <a:t>小时。</a:t>
            </a:r>
            <a:endParaRPr kumimoji="0" lang="zh-CN" altLang="en-US" sz="14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对于</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en-US" altLang="zh-CN" sz="1400" b="0" i="0" u="none" strike="noStrike" kern="1200" cap="none" spc="0" normalizeH="0" baseline="0" noProof="0" dirty="0">
                <a:ln>
                  <a:noFill/>
                </a:ln>
                <a:solidFill>
                  <a:prstClr val="black"/>
                </a:solidFill>
                <a:effectLst/>
                <a:uLnTx/>
                <a:uFillTx/>
                <a:cs typeface="+mn-ea"/>
                <a:sym typeface="+mn-lt"/>
              </a:rPr>
              <a:t> &lt; 45 ml /min</a:t>
            </a:r>
            <a:r>
              <a:rPr kumimoji="0" lang="zh-CN" altLang="en-US" sz="1400" b="0" i="0" u="none" strike="noStrike" kern="1200" cap="none" spc="0" normalizeH="0" baseline="0" noProof="0" dirty="0">
                <a:ln>
                  <a:noFill/>
                </a:ln>
                <a:solidFill>
                  <a:prstClr val="black"/>
                </a:solidFill>
                <a:effectLst/>
                <a:uLnTx/>
                <a:uFillTx/>
                <a:cs typeface="+mn-ea"/>
                <a:sym typeface="+mn-lt"/>
              </a:rPr>
              <a:t>或</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en-US" altLang="zh-CN" sz="1400" b="0" i="0" u="none" strike="noStrike" kern="1200" cap="none" spc="0" normalizeH="0" baseline="0" noProof="0" dirty="0">
                <a:ln>
                  <a:noFill/>
                </a:ln>
                <a:solidFill>
                  <a:prstClr val="black"/>
                </a:solidFill>
                <a:effectLst/>
                <a:uLnTx/>
                <a:uFillTx/>
                <a:cs typeface="+mn-ea"/>
                <a:sym typeface="+mn-lt"/>
              </a:rPr>
              <a:t> ≥ 130 mL /min</a:t>
            </a:r>
            <a:r>
              <a:rPr kumimoji="0" lang="zh-CN" altLang="en-US" sz="1400" b="0" i="0" u="none" strike="noStrike" kern="1200" cap="none" spc="0" normalizeH="0" baseline="0" noProof="0" dirty="0">
                <a:ln>
                  <a:noFill/>
                </a:ln>
                <a:solidFill>
                  <a:prstClr val="black"/>
                </a:solidFill>
                <a:effectLst/>
                <a:uLnTx/>
                <a:uFillTx/>
                <a:cs typeface="+mn-ea"/>
                <a:sym typeface="+mn-lt"/>
              </a:rPr>
              <a:t>的患者，建议调整给药方案（见下表）。</a:t>
            </a:r>
            <a:endParaRPr kumimoji="0" lang="zh-CN" altLang="en-US" sz="14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所有剂量的静脉输液时间应</a:t>
            </a:r>
            <a:r>
              <a:rPr lang="zh-CN" altLang="en-US" sz="1400" b="1" dirty="0">
                <a:solidFill>
                  <a:srgbClr val="0098B9"/>
                </a:solidFill>
                <a:cs typeface="+mn-ea"/>
                <a:sym typeface="+mn-lt"/>
              </a:rPr>
              <a:t>持续</a:t>
            </a:r>
            <a:r>
              <a:rPr kumimoji="0" lang="en-US" altLang="zh-CN" sz="1400" b="1" i="0" u="none" strike="noStrike" kern="1200" cap="none" spc="0" normalizeH="0" baseline="0" noProof="0" dirty="0">
                <a:ln>
                  <a:noFill/>
                </a:ln>
                <a:solidFill>
                  <a:srgbClr val="0098B9"/>
                </a:solidFill>
                <a:effectLst/>
                <a:uLnTx/>
                <a:uFillTx/>
                <a:cs typeface="+mn-ea"/>
                <a:sym typeface="+mn-lt"/>
              </a:rPr>
              <a:t>3</a:t>
            </a:r>
            <a:r>
              <a:rPr kumimoji="0" lang="zh-CN" altLang="en-US" sz="1400" b="1" i="0" u="none" strike="noStrike" kern="1200" cap="none" spc="0" normalizeH="0" baseline="0" noProof="0" dirty="0">
                <a:ln>
                  <a:noFill/>
                </a:ln>
                <a:solidFill>
                  <a:srgbClr val="0098B9"/>
                </a:solidFill>
                <a:effectLst/>
                <a:uLnTx/>
                <a:uFillTx/>
                <a:cs typeface="+mn-ea"/>
                <a:sym typeface="+mn-lt"/>
              </a:rPr>
              <a:t>小时</a:t>
            </a:r>
            <a:r>
              <a:rPr kumimoji="0" lang="zh-CN" altLang="en-US" sz="1400" b="1" i="0" u="none" strike="noStrike" kern="1200" cap="none" spc="0" normalizeH="0" baseline="0" noProof="0" dirty="0">
                <a:ln>
                  <a:noFill/>
                </a:ln>
                <a:effectLst/>
                <a:uLnTx/>
                <a:uFillTx/>
                <a:cs typeface="+mn-ea"/>
                <a:sym typeface="+mn-lt"/>
              </a:rPr>
              <a:t>。</a:t>
            </a:r>
            <a:endParaRPr kumimoji="0" lang="zh-CN" altLang="en-US" sz="1400" b="0" i="0" u="none" strike="noStrike" kern="1200" cap="none" spc="0" normalizeH="0" baseline="0" noProof="0" dirty="0">
              <a:ln>
                <a:noFill/>
              </a:ln>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charset="0"/>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治疗持续时间建议为</a:t>
            </a:r>
            <a:r>
              <a:rPr kumimoji="0" lang="en-US" altLang="zh-CN" sz="1400" b="1" i="0" u="none" strike="noStrike" kern="1200" cap="none" spc="0" normalizeH="0" baseline="0" noProof="0" dirty="0">
                <a:ln>
                  <a:noFill/>
                </a:ln>
                <a:solidFill>
                  <a:srgbClr val="0098B9"/>
                </a:solidFill>
                <a:effectLst/>
                <a:uLnTx/>
                <a:uFillTx/>
                <a:cs typeface="+mn-ea"/>
                <a:sym typeface="+mn-lt"/>
              </a:rPr>
              <a:t>7–14</a:t>
            </a:r>
            <a:r>
              <a:rPr kumimoji="0" lang="zh-CN" altLang="en-US" sz="1400" b="1" i="0" u="none" strike="noStrike" kern="1200" cap="none" spc="0" normalizeH="0" baseline="0" noProof="0" dirty="0">
                <a:ln>
                  <a:noFill/>
                </a:ln>
                <a:solidFill>
                  <a:srgbClr val="0098B9"/>
                </a:solidFill>
                <a:effectLst/>
                <a:uLnTx/>
                <a:uFillTx/>
                <a:cs typeface="+mn-ea"/>
                <a:sym typeface="+mn-lt"/>
              </a:rPr>
              <a:t>天</a:t>
            </a:r>
            <a:r>
              <a:rPr kumimoji="0" lang="zh-CN" altLang="en-US" sz="1400" b="0" i="0" u="none" strike="noStrike" kern="1200" cap="none" spc="0" normalizeH="0" baseline="0" noProof="0" dirty="0">
                <a:ln>
                  <a:noFill/>
                </a:ln>
                <a:solidFill>
                  <a:prstClr val="black"/>
                </a:solidFill>
                <a:effectLst/>
                <a:uLnTx/>
                <a:uFillTx/>
                <a:cs typeface="+mn-ea"/>
                <a:sym typeface="+mn-lt"/>
              </a:rPr>
              <a:t>。应根据患者的临床状态，选择治疗持续时间。</a:t>
            </a:r>
            <a:endParaRPr kumimoji="0" lang="zh-CN" altLang="en-US" sz="1400" b="0"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txBox="1"/>
          <p:nvPr/>
        </p:nvSpPr>
        <p:spPr>
          <a:xfrm>
            <a:off x="631078" y="7750"/>
            <a:ext cx="8229600" cy="857250"/>
          </a:xfrm>
          <a:prstGeom prst="rect">
            <a:avLst/>
          </a:prstGeom>
          <a:noFill/>
          <a:ln w="9525">
            <a:noFill/>
          </a:ln>
        </p:spPr>
        <p:txBody>
          <a:bodyPr anchor="b" anchorCtr="0"/>
          <a:lstStyle/>
          <a:p>
            <a:pPr eaLnBrk="1" hangingPunct="1">
              <a:lnSpc>
                <a:spcPct val="85000"/>
              </a:lnSpc>
            </a:pPr>
            <a:r>
              <a:rPr lang="zh-CN" altLang="en-US" sz="32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多重耐药革兰阴性菌</a:t>
            </a:r>
            <a:r>
              <a:rPr lang="en-US" altLang="zh-CN" sz="32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(MDR-GNB)</a:t>
            </a:r>
            <a:endParaRPr lang="en-US" altLang="zh-CN" sz="32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内容占位符 2"/>
          <p:cNvSpPr>
            <a:spLocks noGrp="1"/>
          </p:cNvSpPr>
          <p:nvPr>
            <p:ph type="subTitle" idx="1"/>
          </p:nvPr>
        </p:nvSpPr>
        <p:spPr>
          <a:xfrm>
            <a:off x="807085" y="1195705"/>
            <a:ext cx="10163175" cy="5234940"/>
          </a:xfrm>
        </p:spPr>
        <p:txBody>
          <a:bodyPr vert="horz" lIns="91440" tIns="45720" rIns="91440" bIns="45720" rtlCol="0"/>
          <a:lstStyle>
            <a:lvl1pPr marL="0" lvl="0" indent="0" algn="ctr">
              <a:buClrTx/>
              <a:buSzTx/>
              <a:buFont typeface="Arial" panose="020B0604020202020204" pitchFamily="34" charset="0"/>
              <a:buNone/>
              <a:defRPr/>
            </a:lvl1pPr>
            <a:lvl2pPr marL="457200" lvl="1" indent="0" algn="ctr">
              <a:buClrTx/>
              <a:buSzTx/>
              <a:buFont typeface="Arial" panose="020B0604020202020204" pitchFamily="34" charset="0"/>
              <a:buNone/>
              <a:defRPr/>
            </a:lvl2pPr>
            <a:lvl3pPr marL="914400" lvl="2" indent="0" algn="ctr">
              <a:buClrTx/>
              <a:buSzTx/>
              <a:buFont typeface="Arial" panose="020B0604020202020204" pitchFamily="34" charset="0"/>
              <a:buNone/>
              <a:defRPr/>
            </a:lvl3pPr>
            <a:lvl4pPr marL="1371600" lvl="3" indent="0" algn="ctr">
              <a:buClrTx/>
              <a:buSzTx/>
              <a:buFont typeface="Arial" panose="020B0604020202020204" pitchFamily="34" charset="0"/>
              <a:buNone/>
              <a:defRPr/>
            </a:lvl4pPr>
            <a:lvl5pPr marL="1828800" lvl="4" indent="0" algn="ctr">
              <a:buClrTx/>
              <a:buSzTx/>
              <a:buFont typeface="Arial" panose="020B0604020202020204" pitchFamily="34" charset="0"/>
              <a:buNone/>
              <a:defRPr/>
            </a:lvl5pPr>
          </a:lstStyle>
          <a:p>
            <a:pPr marL="409575" lvl="0" indent="-409575" algn="l">
              <a:lnSpc>
                <a:spcPct val="150000"/>
              </a:lnSpc>
              <a:buFont typeface="Wingdings" panose="05000000000000000000" pitchFamily="2" charset="2"/>
              <a:buChar char="p"/>
            </a:pPr>
            <a:r>
              <a:rPr lang="zh-CN" altLang="en-US" sz="2200" dirty="0">
                <a:latin typeface="微软雅黑" panose="020B0503020204020204" pitchFamily="34" charset="-122"/>
                <a:ea typeface="微软雅黑" panose="020B0503020204020204" pitchFamily="34" charset="-122"/>
                <a:sym typeface="Arial" panose="020B0604020202020204" pitchFamily="34" charset="0"/>
              </a:rPr>
              <a:t>多重耐药革兰阴性菌（</a:t>
            </a:r>
            <a:r>
              <a:rPr lang="en-US" altLang="zh-CN" sz="2200" dirty="0">
                <a:latin typeface="微软雅黑" panose="020B0503020204020204" pitchFamily="34" charset="-122"/>
                <a:ea typeface="微软雅黑" panose="020B0503020204020204" pitchFamily="34" charset="-122"/>
                <a:sym typeface="Arial" panose="020B0604020202020204" pitchFamily="34" charset="0"/>
              </a:rPr>
              <a:t>MDR-GNB</a:t>
            </a:r>
            <a:r>
              <a:rPr lang="zh-CN" altLang="en-US" sz="22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在抗菌药物种类中，对</a:t>
            </a:r>
            <a:r>
              <a:rPr lang="en-US" altLang="zh-CN" sz="1900" dirty="0">
                <a:latin typeface="微软雅黑" panose="020B0503020204020204" pitchFamily="34" charset="-122"/>
                <a:ea typeface="微软雅黑" panose="020B0503020204020204" pitchFamily="34" charset="-122"/>
                <a:sym typeface="Arial" panose="020B0604020202020204" pitchFamily="34" charset="0"/>
              </a:rPr>
              <a:t>3</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类或</a:t>
            </a:r>
            <a:r>
              <a:rPr lang="en-US" altLang="zh-CN" sz="1900" dirty="0">
                <a:latin typeface="微软雅黑" panose="020B0503020204020204" pitchFamily="34" charset="-122"/>
                <a:ea typeface="微软雅黑" panose="020B0503020204020204" pitchFamily="34" charset="-122"/>
                <a:sym typeface="Arial" panose="020B0604020202020204" pitchFamily="34" charset="0"/>
              </a:rPr>
              <a:t>3</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类以上，每类至少</a:t>
            </a:r>
            <a:r>
              <a:rPr lang="en-US" altLang="zh-CN" sz="1900" dirty="0">
                <a:latin typeface="微软雅黑" panose="020B0503020204020204" pitchFamily="34" charset="-122"/>
                <a:ea typeface="微软雅黑" panose="020B0503020204020204" pitchFamily="34" charset="-122"/>
                <a:sym typeface="Arial" panose="020B0604020202020204" pitchFamily="34" charset="0"/>
              </a:rPr>
              <a:t>1</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种抗菌药物耐药的细菌</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微软雅黑" panose="020B0503020204020204" pitchFamily="34" charset="-122"/>
              <a:buChar char="-"/>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常见细菌种类</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肠杆菌科细菌</a:t>
            </a:r>
            <a:r>
              <a:rPr lang="zh-CN" altLang="en-US"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rPr>
              <a:t>大肠埃希菌、肺炎克雷伯菌）</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非发酵革兰阴性菌</a:t>
            </a:r>
            <a:r>
              <a:rPr lang="zh-CN" altLang="en-US"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rPr>
              <a:t>鲍曼不动杆菌、</a:t>
            </a:r>
            <a:r>
              <a:rPr lang="zh-CN" altLang="en-US"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rPr>
              <a:t>铜绿假单胞菌、嗜麦芽窄食单胞菌）</a:t>
            </a:r>
            <a:endParaRPr lang="en-US" altLang="zh-CN" sz="1900" b="1" dirty="0">
              <a:solidFill>
                <a:schemeClr val="accent5"/>
              </a:solidFill>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微软雅黑" panose="020B0503020204020204" pitchFamily="34" charset="-122"/>
              <a:buChar char="-"/>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耐多种抗生素</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喹诺酮类、氨基糖苷类、</a:t>
            </a:r>
            <a:r>
              <a:rPr lang="en-US" altLang="zh-CN" sz="1900" dirty="0">
                <a:latin typeface="微软雅黑" panose="020B0503020204020204" pitchFamily="34" charset="-122"/>
                <a:ea typeface="微软雅黑" panose="020B0503020204020204" pitchFamily="34" charset="-122"/>
                <a:sym typeface="Arial" panose="020B0604020202020204" pitchFamily="34" charset="0"/>
              </a:rPr>
              <a:t>β</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内酰胺类、碳青霉烯类等</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lnSpc>
                <a:spcPct val="150000"/>
              </a:lnSpc>
              <a:buClr>
                <a:schemeClr val="tx1"/>
              </a:buClr>
              <a:buFont typeface="微软雅黑" panose="020B0503020204020204" pitchFamily="34" charset="-122"/>
              <a:buChar char="-"/>
            </a:pPr>
            <a:r>
              <a:rPr lang="zh-CN" altLang="en-US" sz="1900" dirty="0">
                <a:latin typeface="微软雅黑" panose="020B0503020204020204" pitchFamily="34" charset="-122"/>
                <a:ea typeface="微软雅黑" panose="020B0503020204020204" pitchFamily="34" charset="-122"/>
                <a:sym typeface="Arial" panose="020B0604020202020204" pitchFamily="34" charset="0"/>
              </a:rPr>
              <a:t>产</a:t>
            </a:r>
            <a:r>
              <a:rPr lang="en-US" altLang="zh-CN" sz="1900" dirty="0">
                <a:latin typeface="微软雅黑" panose="020B0503020204020204" pitchFamily="34" charset="-122"/>
                <a:ea typeface="微软雅黑" panose="020B0503020204020204" pitchFamily="34" charset="-122"/>
                <a:sym typeface="Arial" panose="020B0604020202020204" pitchFamily="34" charset="0"/>
              </a:rPr>
              <a:t>ESBL</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酶、</a:t>
            </a:r>
            <a:r>
              <a:rPr lang="en-US" altLang="zh-CN" sz="1900" dirty="0" err="1">
                <a:latin typeface="微软雅黑" panose="020B0503020204020204" pitchFamily="34" charset="-122"/>
                <a:ea typeface="微软雅黑" panose="020B0503020204020204" pitchFamily="34" charset="-122"/>
                <a:sym typeface="Arial" panose="020B0604020202020204" pitchFamily="34" charset="0"/>
              </a:rPr>
              <a:t>AmpC</a:t>
            </a:r>
            <a:r>
              <a:rPr lang="zh-CN" altLang="en-US" sz="1900" dirty="0">
                <a:latin typeface="微软雅黑" panose="020B0503020204020204" pitchFamily="34" charset="-122"/>
                <a:ea typeface="微软雅黑" panose="020B0503020204020204" pitchFamily="34" charset="-122"/>
                <a:sym typeface="Arial" panose="020B0604020202020204" pitchFamily="34" charset="0"/>
              </a:rPr>
              <a:t>酶、碳青霉烯酶等</a:t>
            </a:r>
            <a:endParaRPr lang="en-US" altLang="zh-CN" sz="19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buClr>
                <a:schemeClr val="tx1"/>
              </a:buClr>
              <a:buFont typeface="Wingdings" panose="05000000000000000000" pitchFamily="2" charset="2"/>
              <a:buChar char="ü"/>
            </a:pPr>
            <a:endParaRPr lang="en-US" altLang="zh-CN" sz="17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buClr>
                <a:schemeClr val="tx1"/>
              </a:buClr>
              <a:buNone/>
            </a:pPr>
            <a:endParaRPr lang="en-US" altLang="zh-CN" sz="1700" dirty="0">
              <a:latin typeface="微软雅黑" panose="020B0503020204020204" pitchFamily="34" charset="-122"/>
              <a:ea typeface="微软雅黑" panose="020B0503020204020204" pitchFamily="34" charset="-122"/>
              <a:sym typeface="Arial" panose="020B0604020202020204" pitchFamily="34" charset="0"/>
            </a:endParaRPr>
          </a:p>
          <a:p>
            <a:pPr marL="409575" lvl="0" indent="-409575" algn="l">
              <a:buClr>
                <a:schemeClr val="tx1"/>
              </a:buClr>
              <a:buFont typeface="微软雅黑" panose="020B0503020204020204" pitchFamily="34" charset="-122"/>
              <a:buChar char="-"/>
            </a:pPr>
            <a:endParaRPr lang="zh-CN" altLang="en-US" sz="17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p:nvPr>
            <p:custDataLst>
              <p:tags r:id="rId1"/>
            </p:custDataLst>
          </p:nvPr>
        </p:nvSpPr>
        <p:spPr>
          <a:xfrm>
            <a:off x="2820035" y="6426200"/>
            <a:ext cx="2777490" cy="276225"/>
          </a:xfrm>
          <a:prstGeom prst="rect">
            <a:avLst/>
          </a:prstGeom>
        </p:spPr>
        <p:txBody>
          <a:bodyPr vert="horz" wrap="square" lIns="91440" tIns="45720" rIns="91440" bIns="45720" rtlCol="0" anchor="t" anchorCtr="0">
            <a:normAutofit fontScale="90000" lnSpcReduction="20000"/>
          </a:bodyPr>
          <a:lstStyle>
            <a:lvl1pPr marL="0" indent="0" algn="l" defTabSz="914400" rtl="0" eaLnBrk="1" latinLnBrk="0" hangingPunct="1">
              <a:lnSpc>
                <a:spcPct val="100000"/>
              </a:lnSpc>
              <a:spcBef>
                <a:spcPts val="0"/>
              </a:spcBef>
              <a:buFont typeface="Arial" panose="020B0604020202020204" pitchFamily="34" charset="0"/>
              <a:buNone/>
              <a:defRPr sz="800" i="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dirty="0">
                <a:solidFill>
                  <a:schemeClr val="tx1">
                    <a:lumMod val="50000"/>
                    <a:lumOff val="50000"/>
                  </a:schemeClr>
                </a:solidFill>
                <a:latin typeface="+mn-lt"/>
                <a:ea typeface="+mn-ea"/>
                <a:sym typeface="微软雅黑" panose="020B0503020204020204" pitchFamily="34" charset="-122"/>
              </a:rPr>
              <a:t>Shapiro AB, et al. Front </a:t>
            </a:r>
            <a:r>
              <a:rPr lang="en-US" dirty="0" err="1">
                <a:solidFill>
                  <a:schemeClr val="tx1">
                    <a:lumMod val="50000"/>
                    <a:lumOff val="50000"/>
                  </a:schemeClr>
                </a:solidFill>
                <a:latin typeface="+mn-lt"/>
                <a:ea typeface="+mn-ea"/>
                <a:sym typeface="微软雅黑" panose="020B0503020204020204" pitchFamily="34" charset="-122"/>
              </a:rPr>
              <a:t>Microbiol</a:t>
            </a:r>
            <a:r>
              <a:rPr lang="en-US" dirty="0">
                <a:solidFill>
                  <a:schemeClr val="tx1">
                    <a:lumMod val="50000"/>
                    <a:lumOff val="50000"/>
                  </a:schemeClr>
                </a:solidFill>
                <a:latin typeface="+mn-lt"/>
                <a:ea typeface="+mn-ea"/>
                <a:sym typeface="微软雅黑" panose="020B0503020204020204" pitchFamily="34" charset="-122"/>
              </a:rPr>
              <a:t> . 2021 Jul 19:12:709974 </a:t>
            </a:r>
            <a:endParaRPr lang="en-US" dirty="0">
              <a:solidFill>
                <a:schemeClr val="tx1">
                  <a:lumMod val="50000"/>
                  <a:lumOff val="50000"/>
                </a:schemeClr>
              </a:solidFill>
              <a:latin typeface="+mn-lt"/>
              <a:ea typeface="+mn-ea"/>
              <a:sym typeface="微软雅黑" panose="020B0503020204020204" pitchFamily="34" charset="-122"/>
            </a:endParaRPr>
          </a:p>
          <a:p>
            <a:pPr>
              <a:lnSpc>
                <a:spcPct val="100000"/>
              </a:lnSpc>
            </a:pPr>
            <a:r>
              <a:rPr lang="en-US" dirty="0">
                <a:solidFill>
                  <a:schemeClr val="tx1">
                    <a:lumMod val="50000"/>
                    <a:lumOff val="50000"/>
                  </a:schemeClr>
                </a:solidFill>
                <a:latin typeface="+mn-lt"/>
                <a:ea typeface="+mn-ea"/>
                <a:sym typeface="微软雅黑" panose="020B0503020204020204" pitchFamily="34" charset="-122"/>
              </a:rPr>
              <a:t>McLeod SM, et al. Future </a:t>
            </a:r>
            <a:r>
              <a:rPr lang="en-US" dirty="0" err="1">
                <a:solidFill>
                  <a:schemeClr val="tx1">
                    <a:lumMod val="50000"/>
                    <a:lumOff val="50000"/>
                  </a:schemeClr>
                </a:solidFill>
                <a:latin typeface="+mn-lt"/>
                <a:ea typeface="+mn-ea"/>
                <a:sym typeface="微软雅黑" panose="020B0503020204020204" pitchFamily="34" charset="-122"/>
              </a:rPr>
              <a:t>Microbiol</a:t>
            </a:r>
            <a:r>
              <a:rPr lang="en-US" dirty="0">
                <a:solidFill>
                  <a:schemeClr val="tx1">
                    <a:lumMod val="50000"/>
                    <a:lumOff val="50000"/>
                  </a:schemeClr>
                </a:solidFill>
                <a:latin typeface="+mn-lt"/>
                <a:ea typeface="+mn-ea"/>
                <a:sym typeface="微软雅黑" panose="020B0503020204020204" pitchFamily="34" charset="-122"/>
              </a:rPr>
              <a:t> . 2024;19(7)563-576</a:t>
            </a:r>
            <a:endParaRPr lang="en-US" dirty="0">
              <a:solidFill>
                <a:schemeClr val="tx1">
                  <a:lumMod val="50000"/>
                  <a:lumOff val="50000"/>
                </a:schemeClr>
              </a:solidFill>
              <a:latin typeface="+mn-lt"/>
              <a:ea typeface="+mn-ea"/>
              <a:sym typeface="微软雅黑" panose="020B0503020204020204" pitchFamily="34" charset="-122"/>
            </a:endParaRPr>
          </a:p>
        </p:txBody>
      </p:sp>
      <p:graphicFrame>
        <p:nvGraphicFramePr>
          <p:cNvPr id="4" name="表格 3"/>
          <p:cNvGraphicFramePr>
            <a:graphicFrameLocks noGrp="1"/>
          </p:cNvGraphicFramePr>
          <p:nvPr>
            <p:custDataLst>
              <p:tags r:id="rId2"/>
            </p:custDataLst>
          </p:nvPr>
        </p:nvGraphicFramePr>
        <p:xfrm>
          <a:off x="330159" y="2277026"/>
          <a:ext cx="11531601" cy="3934967"/>
        </p:xfrm>
        <a:graphic>
          <a:graphicData uri="http://schemas.openxmlformats.org/drawingml/2006/table">
            <a:tbl>
              <a:tblPr firstRow="1" firstCol="1" bandRow="1">
                <a:tableStyleId>{5C22544A-7EE6-4342-B048-85BDC9FD1C3A}</a:tableStyleId>
              </a:tblPr>
              <a:tblGrid>
                <a:gridCol w="1308416"/>
                <a:gridCol w="2137810"/>
                <a:gridCol w="2415095"/>
                <a:gridCol w="2835140"/>
                <a:gridCol w="2835140"/>
              </a:tblGrid>
              <a:tr h="143604">
                <a:tc rowSpan="2">
                  <a:txBody>
                    <a:bodyPr/>
                    <a:lstStyle/>
                    <a:p>
                      <a:pPr algn="ctr">
                        <a:lnSpc>
                          <a:spcPct val="107000"/>
                        </a:lnSpc>
                        <a:spcAft>
                          <a:spcPts val="800"/>
                        </a:spcAft>
                      </a:pPr>
                      <a:r>
                        <a:rPr lang="en-US" sz="1100" dirty="0">
                          <a:effectLst/>
                          <a:sym typeface="微软雅黑" panose="020B0503020204020204" pitchFamily="34" charset="-122"/>
                        </a:rPr>
                        <a:t>Ambler</a:t>
                      </a:r>
                      <a:r>
                        <a:rPr lang="zh-CN" altLang="en-US" sz="1100" dirty="0">
                          <a:effectLst/>
                          <a:sym typeface="微软雅黑" panose="020B0503020204020204" pitchFamily="34" charset="-122"/>
                        </a:rPr>
                        <a:t>分类</a:t>
                      </a:r>
                      <a:endParaRPr lang="zh-CN" sz="1100" dirty="0">
                        <a:effectLst/>
                        <a:cs typeface="Times New Roman" panose="02020603050405020304" charset="0"/>
                        <a:sym typeface="微软雅黑" panose="020B0503020204020204" pitchFamily="34" charset="-122"/>
                      </a:endParaRPr>
                    </a:p>
                  </a:txBody>
                  <a:tcPr marT="36000" marB="36000" anchor="ctr">
                    <a:lnL>
                      <a:noFill/>
                    </a:lnL>
                    <a:lnR>
                      <a:noFill/>
                    </a:lnR>
                    <a:lnT>
                      <a:noFill/>
                    </a:lnT>
                    <a:lnB>
                      <a:noFill/>
                    </a:lnB>
                    <a:lnTlToBr>
                      <a:noFill/>
                    </a:lnTlToBr>
                    <a:lnBlToTr>
                      <a:noFill/>
                    </a:lnBlToTr>
                    <a:solidFill>
                      <a:schemeClr val="accent5"/>
                    </a:solidFill>
                  </a:tcPr>
                </a:tc>
                <a:tc rowSpan="2">
                  <a:txBody>
                    <a:bodyPr/>
                    <a:lstStyle/>
                    <a:p>
                      <a:pPr>
                        <a:lnSpc>
                          <a:spcPct val="107000"/>
                        </a:lnSpc>
                        <a:spcAft>
                          <a:spcPts val="800"/>
                        </a:spcAft>
                      </a:pPr>
                      <a:r>
                        <a:rPr lang="en-US" sz="1100" dirty="0">
                          <a:effectLst/>
                          <a:sym typeface="微软雅黑" panose="020B0503020204020204" pitchFamily="34" charset="-122"/>
                        </a:rPr>
                        <a:t>β-</a:t>
                      </a:r>
                      <a:r>
                        <a:rPr lang="zh-CN" altLang="en-US" sz="1100" dirty="0">
                          <a:effectLst/>
                          <a:sym typeface="微软雅黑" panose="020B0503020204020204" pitchFamily="34" charset="-122"/>
                        </a:rPr>
                        <a:t>内酰胺酶</a:t>
                      </a:r>
                      <a:endParaRPr lang="zh-CN" sz="1100" dirty="0">
                        <a:effectLst/>
                        <a:cs typeface="Times New Roman" panose="02020603050405020304" charset="0"/>
                        <a:sym typeface="微软雅黑" panose="020B0503020204020204" pitchFamily="34" charset="-122"/>
                      </a:endParaRPr>
                    </a:p>
                  </a:txBody>
                  <a:tcPr marT="36000" marB="36000" anchor="ctr">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zh-CN" altLang="en-US" sz="1100" dirty="0">
                          <a:effectLst/>
                          <a:sym typeface="微软雅黑" panose="020B0503020204020204" pitchFamily="34" charset="-122"/>
                        </a:rPr>
                        <a:t>度洛巴坦</a:t>
                      </a:r>
                      <a:endParaRPr lang="zh-CN" altLang="en-US" sz="1100" dirty="0">
                        <a:effectLst/>
                        <a:cs typeface="Times New Roman" panose="02020603050405020304" charset="0"/>
                        <a:sym typeface="微软雅黑" panose="020B0503020204020204" pitchFamily="34" charset="-122"/>
                      </a:endParaRPr>
                    </a:p>
                  </a:txBody>
                  <a:tcPr marT="36000" marB="36000" anchor="ctr">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zh-CN" altLang="en-US" sz="1100" dirty="0">
                          <a:effectLst/>
                          <a:sym typeface="微软雅黑" panose="020B0503020204020204" pitchFamily="34" charset="-122"/>
                        </a:rPr>
                        <a:t>阿维巴坦</a:t>
                      </a:r>
                      <a:endParaRPr lang="zh-CN" altLang="en-US" sz="1100" dirty="0">
                        <a:effectLst/>
                        <a:cs typeface="Times New Roman" panose="02020603050405020304" charset="0"/>
                        <a:sym typeface="微软雅黑" panose="020B0503020204020204" pitchFamily="34" charset="-122"/>
                      </a:endParaRPr>
                    </a:p>
                  </a:txBody>
                  <a:tcPr marT="36000" marB="36000" anchor="ctr">
                    <a:lnL>
                      <a:noFill/>
                    </a:lnL>
                    <a:lnR>
                      <a:noFill/>
                    </a:lnR>
                    <a:lnT>
                      <a:noFill/>
                    </a:lnT>
                    <a:lnB>
                      <a:noFill/>
                    </a:lnB>
                    <a:lnTlToBr>
                      <a:noFill/>
                    </a:lnTlToBr>
                    <a:lnBlToTr>
                      <a:noFill/>
                    </a:lnBlToTr>
                    <a:solidFill>
                      <a:schemeClr val="accent5"/>
                    </a:solidFill>
                  </a:tcPr>
                </a:tc>
                <a:tc rowSpan="2">
                  <a:txBody>
                    <a:bodyPr/>
                    <a:lstStyle/>
                    <a:p>
                      <a:pPr algn="ctr">
                        <a:lnSpc>
                          <a:spcPct val="100000"/>
                        </a:lnSpc>
                        <a:spcAft>
                          <a:spcPts val="0"/>
                        </a:spcAft>
                      </a:pPr>
                      <a:r>
                        <a:rPr lang="zh-CN" altLang="en-US" sz="1100" dirty="0">
                          <a:effectLst/>
                          <a:sym typeface="微软雅黑" panose="020B0503020204020204" pitchFamily="34" charset="-122"/>
                        </a:rPr>
                        <a:t>效力倍数</a:t>
                      </a:r>
                      <a:endParaRPr lang="en-US" altLang="zh-CN" sz="1100" dirty="0">
                        <a:effectLst/>
                        <a:sym typeface="微软雅黑" panose="020B0503020204020204" pitchFamily="34" charset="-122"/>
                      </a:endParaRPr>
                    </a:p>
                    <a:p>
                      <a:pPr algn="ctr">
                        <a:lnSpc>
                          <a:spcPct val="100000"/>
                        </a:lnSpc>
                        <a:spcAft>
                          <a:spcPts val="0"/>
                        </a:spcAft>
                      </a:pPr>
                      <a:r>
                        <a:rPr lang="en-US" sz="1100" dirty="0">
                          <a:effectLst/>
                          <a:sym typeface="微软雅黑" panose="020B0503020204020204" pitchFamily="34" charset="-122"/>
                        </a:rPr>
                        <a:t> (</a:t>
                      </a:r>
                      <a:r>
                        <a:rPr lang="zh-CN" altLang="en-US" sz="1100" dirty="0">
                          <a:effectLst/>
                          <a:sym typeface="微软雅黑" panose="020B0503020204020204" pitchFamily="34" charset="-122"/>
                        </a:rPr>
                        <a:t>度洛巴坦</a:t>
                      </a:r>
                      <a:r>
                        <a:rPr lang="en-US" altLang="zh-CN" sz="1100" dirty="0">
                          <a:effectLst/>
                          <a:sym typeface="微软雅黑" panose="020B0503020204020204" pitchFamily="34" charset="-122"/>
                        </a:rPr>
                        <a:t>/</a:t>
                      </a:r>
                      <a:r>
                        <a:rPr lang="zh-CN" altLang="en-US" sz="1100" dirty="0">
                          <a:effectLst/>
                          <a:sym typeface="微软雅黑" panose="020B0503020204020204" pitchFamily="34" charset="-122"/>
                        </a:rPr>
                        <a:t>阿维巴坦）</a:t>
                      </a:r>
                      <a:endParaRPr lang="zh-CN" sz="1100" dirty="0">
                        <a:effectLst/>
                        <a:cs typeface="Times New Roman" panose="02020603050405020304" charset="0"/>
                        <a:sym typeface="微软雅黑" panose="020B0503020204020204" pitchFamily="34" charset="-122"/>
                      </a:endParaRPr>
                    </a:p>
                  </a:txBody>
                  <a:tcPr marT="36000" marB="36000" anchor="ctr">
                    <a:lnL>
                      <a:noFill/>
                    </a:lnL>
                    <a:lnR>
                      <a:noFill/>
                    </a:lnR>
                    <a:lnT>
                      <a:noFill/>
                    </a:lnT>
                    <a:lnB>
                      <a:noFill/>
                    </a:lnB>
                    <a:lnTlToBr>
                      <a:noFill/>
                    </a:lnTlToBr>
                    <a:lnBlToTr>
                      <a:noFill/>
                    </a:lnBlToTr>
                    <a:solidFill>
                      <a:schemeClr val="accent5"/>
                    </a:solidFill>
                  </a:tcPr>
                </a:tc>
              </a:tr>
              <a:tr h="142918">
                <a:tc vMerge="1">
                  <a:tcPr>
                    <a:lnL>
                      <a:noFill/>
                    </a:lnL>
                    <a:lnR>
                      <a:noFill/>
                    </a:lnR>
                    <a:lnB>
                      <a:noFill/>
                    </a:lnB>
                  </a:tcPr>
                </a:tc>
                <a:tc vMerge="1">
                  <a:tcPr>
                    <a:lnL>
                      <a:noFill/>
                    </a:lnL>
                    <a:lnR>
                      <a:noFill/>
                    </a:lnR>
                    <a:lnB>
                      <a:noFill/>
                    </a:lnB>
                  </a:tcPr>
                </a:tc>
                <a:tc>
                  <a:txBody>
                    <a:bodyPr/>
                    <a:lstStyle/>
                    <a:p>
                      <a:pPr algn="ctr">
                        <a:lnSpc>
                          <a:spcPct val="107000"/>
                        </a:lnSpc>
                        <a:spcAft>
                          <a:spcPts val="800"/>
                        </a:spcAft>
                      </a:pPr>
                      <a:r>
                        <a:rPr lang="en-US" sz="1100" dirty="0" err="1">
                          <a:solidFill>
                            <a:schemeClr val="bg1"/>
                          </a:solidFill>
                          <a:effectLst/>
                          <a:sym typeface="微软雅黑" panose="020B0503020204020204" pitchFamily="34" charset="-122"/>
                        </a:rPr>
                        <a:t>k</a:t>
                      </a:r>
                      <a:r>
                        <a:rPr lang="en-US" sz="1100" baseline="-25000" dirty="0" err="1">
                          <a:solidFill>
                            <a:schemeClr val="bg1"/>
                          </a:solidFill>
                          <a:effectLst/>
                          <a:sym typeface="微软雅黑" panose="020B0503020204020204" pitchFamily="34" charset="-122"/>
                        </a:rPr>
                        <a:t>inact</a:t>
                      </a:r>
                      <a:r>
                        <a:rPr lang="en-US" sz="1100" dirty="0">
                          <a:solidFill>
                            <a:schemeClr val="bg1"/>
                          </a:solidFill>
                          <a:effectLst/>
                          <a:sym typeface="微软雅黑" panose="020B0503020204020204" pitchFamily="34" charset="-122"/>
                        </a:rPr>
                        <a:t>/K</a:t>
                      </a:r>
                      <a:r>
                        <a:rPr lang="en-US" sz="1100" baseline="-25000" dirty="0">
                          <a:solidFill>
                            <a:schemeClr val="bg1"/>
                          </a:solidFill>
                          <a:effectLst/>
                          <a:sym typeface="微软雅黑" panose="020B0503020204020204" pitchFamily="34" charset="-122"/>
                        </a:rPr>
                        <a:t>i</a:t>
                      </a:r>
                      <a:r>
                        <a:rPr lang="en-US" sz="1100" dirty="0">
                          <a:solidFill>
                            <a:schemeClr val="bg1"/>
                          </a:solidFill>
                          <a:effectLst/>
                          <a:sym typeface="微软雅黑" panose="020B0503020204020204" pitchFamily="34" charset="-122"/>
                        </a:rPr>
                        <a:t> (M</a:t>
                      </a:r>
                      <a:r>
                        <a:rPr lang="en-US" sz="1100" baseline="30000" dirty="0">
                          <a:solidFill>
                            <a:schemeClr val="bg1"/>
                          </a:solidFill>
                          <a:effectLst/>
                          <a:sym typeface="微软雅黑" panose="020B0503020204020204" pitchFamily="34" charset="-122"/>
                        </a:rPr>
                        <a:t>-1</a:t>
                      </a:r>
                      <a:r>
                        <a:rPr lang="en-US" sz="1100" dirty="0">
                          <a:solidFill>
                            <a:schemeClr val="bg1"/>
                          </a:solidFill>
                          <a:effectLst/>
                          <a:sym typeface="微软雅黑" panose="020B0503020204020204" pitchFamily="34" charset="-122"/>
                        </a:rPr>
                        <a:t>s</a:t>
                      </a:r>
                      <a:r>
                        <a:rPr lang="en-US" sz="1100" baseline="30000" dirty="0">
                          <a:solidFill>
                            <a:schemeClr val="bg1"/>
                          </a:solidFill>
                          <a:effectLst/>
                          <a:sym typeface="微软雅黑" panose="020B0503020204020204" pitchFamily="34" charset="-122"/>
                        </a:rPr>
                        <a:t>-1</a:t>
                      </a:r>
                      <a:r>
                        <a:rPr lang="en-US" sz="1100" dirty="0">
                          <a:solidFill>
                            <a:schemeClr val="bg1"/>
                          </a:solidFill>
                          <a:effectLst/>
                          <a:sym typeface="微软雅黑" panose="020B0503020204020204" pitchFamily="34" charset="-122"/>
                        </a:rPr>
                        <a:t>)</a:t>
                      </a:r>
                      <a:endParaRPr lang="en-US" sz="1100" dirty="0">
                        <a:solidFill>
                          <a:schemeClr val="bg1"/>
                        </a:solidFill>
                        <a:effectLst/>
                        <a:cs typeface="Times New Roman" panose="02020603050405020304" charset="0"/>
                        <a:sym typeface="微软雅黑" panose="020B0503020204020204" pitchFamily="34" charset="-122"/>
                      </a:endParaRPr>
                    </a:p>
                  </a:txBody>
                  <a:tcPr marT="36000" marB="36000">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en-US" sz="1100" dirty="0" err="1">
                          <a:solidFill>
                            <a:schemeClr val="bg1"/>
                          </a:solidFill>
                          <a:effectLst/>
                          <a:sym typeface="微软雅黑" panose="020B0503020204020204" pitchFamily="34" charset="-122"/>
                        </a:rPr>
                        <a:t>k</a:t>
                      </a:r>
                      <a:r>
                        <a:rPr lang="en-US" sz="1100" baseline="-25000" dirty="0" err="1">
                          <a:solidFill>
                            <a:schemeClr val="bg1"/>
                          </a:solidFill>
                          <a:effectLst/>
                          <a:sym typeface="微软雅黑" panose="020B0503020204020204" pitchFamily="34" charset="-122"/>
                        </a:rPr>
                        <a:t>inact</a:t>
                      </a:r>
                      <a:r>
                        <a:rPr lang="en-US" sz="1100" dirty="0">
                          <a:solidFill>
                            <a:schemeClr val="bg1"/>
                          </a:solidFill>
                          <a:effectLst/>
                          <a:sym typeface="微软雅黑" panose="020B0503020204020204" pitchFamily="34" charset="-122"/>
                        </a:rPr>
                        <a:t>/K</a:t>
                      </a:r>
                      <a:r>
                        <a:rPr lang="en-US" sz="1100" baseline="-25000" dirty="0">
                          <a:solidFill>
                            <a:schemeClr val="bg1"/>
                          </a:solidFill>
                          <a:effectLst/>
                          <a:sym typeface="微软雅黑" panose="020B0503020204020204" pitchFamily="34" charset="-122"/>
                        </a:rPr>
                        <a:t>i</a:t>
                      </a:r>
                      <a:r>
                        <a:rPr lang="en-US" sz="1100" dirty="0">
                          <a:solidFill>
                            <a:schemeClr val="bg1"/>
                          </a:solidFill>
                          <a:effectLst/>
                          <a:sym typeface="微软雅黑" panose="020B0503020204020204" pitchFamily="34" charset="-122"/>
                        </a:rPr>
                        <a:t> (M</a:t>
                      </a:r>
                      <a:r>
                        <a:rPr lang="en-US" sz="1100" baseline="30000" dirty="0">
                          <a:solidFill>
                            <a:schemeClr val="bg1"/>
                          </a:solidFill>
                          <a:effectLst/>
                          <a:sym typeface="微软雅黑" panose="020B0503020204020204" pitchFamily="34" charset="-122"/>
                        </a:rPr>
                        <a:t>-1</a:t>
                      </a:r>
                      <a:r>
                        <a:rPr lang="en-US" sz="1100" dirty="0">
                          <a:solidFill>
                            <a:schemeClr val="bg1"/>
                          </a:solidFill>
                          <a:effectLst/>
                          <a:sym typeface="微软雅黑" panose="020B0503020204020204" pitchFamily="34" charset="-122"/>
                        </a:rPr>
                        <a:t>s</a:t>
                      </a:r>
                      <a:r>
                        <a:rPr lang="en-US" sz="1100" baseline="30000" dirty="0">
                          <a:solidFill>
                            <a:schemeClr val="bg1"/>
                          </a:solidFill>
                          <a:effectLst/>
                          <a:sym typeface="微软雅黑" panose="020B0503020204020204" pitchFamily="34" charset="-122"/>
                        </a:rPr>
                        <a:t>-1</a:t>
                      </a:r>
                      <a:r>
                        <a:rPr lang="en-US" sz="1100" dirty="0">
                          <a:solidFill>
                            <a:schemeClr val="bg1"/>
                          </a:solidFill>
                          <a:effectLst/>
                          <a:sym typeface="微软雅黑" panose="020B0503020204020204" pitchFamily="34" charset="-122"/>
                        </a:rPr>
                        <a:t>)</a:t>
                      </a:r>
                      <a:endParaRPr lang="en-US" sz="1100" dirty="0">
                        <a:solidFill>
                          <a:schemeClr val="bg1"/>
                        </a:solidFill>
                        <a:effectLst/>
                        <a:cs typeface="Times New Roman" panose="02020603050405020304" charset="0"/>
                        <a:sym typeface="微软雅黑" panose="020B0503020204020204" pitchFamily="34" charset="-122"/>
                      </a:endParaRPr>
                    </a:p>
                  </a:txBody>
                  <a:tcPr marT="36000" marB="36000">
                    <a:lnL>
                      <a:noFill/>
                    </a:lnL>
                    <a:lnR>
                      <a:noFill/>
                    </a:lnR>
                    <a:lnT>
                      <a:noFill/>
                    </a:lnT>
                    <a:lnB>
                      <a:noFill/>
                    </a:lnB>
                    <a:lnTlToBr>
                      <a:noFill/>
                    </a:lnTlToBr>
                    <a:lnBlToTr>
                      <a:noFill/>
                    </a:lnBlToTr>
                    <a:solidFill>
                      <a:schemeClr val="accent5"/>
                    </a:solidFill>
                  </a:tcPr>
                </a:tc>
                <a:tc vMerge="1">
                  <a:tcPr>
                    <a:lnL>
                      <a:noFill/>
                    </a:lnL>
                    <a:lnR>
                      <a:noFill/>
                    </a:lnR>
                    <a:lnB>
                      <a:noFill/>
                    </a:lnB>
                  </a:tcPr>
                </a:tc>
              </a:tr>
              <a:tr h="139035">
                <a:tc rowSpan="5">
                  <a:txBody>
                    <a:bodyPr/>
                    <a:lstStyle/>
                    <a:p>
                      <a:pPr algn="ctr">
                        <a:lnSpc>
                          <a:spcPct val="107000"/>
                        </a:lnSpc>
                        <a:spcAft>
                          <a:spcPts val="800"/>
                        </a:spcAft>
                      </a:pPr>
                      <a:r>
                        <a:rPr lang="en-US" sz="1050" dirty="0">
                          <a:solidFill>
                            <a:schemeClr val="tx1"/>
                          </a:solidFill>
                          <a:effectLst/>
                          <a:sym typeface="微软雅黑" panose="020B0503020204020204" pitchFamily="34" charset="-122"/>
                        </a:rPr>
                        <a:t>A</a:t>
                      </a:r>
                      <a:r>
                        <a:rPr lang="zh-CN" altLang="en-US" sz="1050" dirty="0">
                          <a:solidFill>
                            <a:schemeClr val="tx1"/>
                          </a:solidFill>
                          <a:effectLst/>
                          <a:sym typeface="微软雅黑" panose="020B0503020204020204" pitchFamily="34" charset="-122"/>
                        </a:rPr>
                        <a:t>类</a:t>
                      </a:r>
                      <a:endParaRPr lang="zh-CN" alt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a:noFill/>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nSpc>
                          <a:spcPct val="107000"/>
                        </a:lnSpc>
                        <a:spcAft>
                          <a:spcPts val="800"/>
                        </a:spcAft>
                      </a:pPr>
                      <a:r>
                        <a:rPr lang="en-US" sz="1050" dirty="0">
                          <a:solidFill>
                            <a:schemeClr val="tx1"/>
                          </a:solidFill>
                          <a:effectLst/>
                          <a:sym typeface="微软雅黑" panose="020B0503020204020204" pitchFamily="34" charset="-122"/>
                        </a:rPr>
                        <a:t>CTX-M-15</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7 (± 2) x 10</a:t>
                      </a:r>
                      <a:r>
                        <a:rPr lang="en-US" sz="1050" baseline="30000">
                          <a:solidFill>
                            <a:schemeClr val="tx1"/>
                          </a:solidFill>
                          <a:effectLst/>
                          <a:sym typeface="微软雅黑" panose="020B0503020204020204" pitchFamily="34" charset="-122"/>
                        </a:rPr>
                        <a:t>6</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8 x 10</a:t>
                      </a:r>
                      <a:r>
                        <a:rPr lang="en-US" sz="1050" baseline="30000" dirty="0">
                          <a:solidFill>
                            <a:schemeClr val="tx1"/>
                          </a:solidFill>
                          <a:effectLst/>
                          <a:sym typeface="微软雅黑" panose="020B0503020204020204" pitchFamily="34" charset="-122"/>
                        </a:rPr>
                        <a:t>5</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9</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a:noFill/>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anose="020B0503020204020204" pitchFamily="34" charset="-122"/>
                        </a:rPr>
                        <a:t>TEM-1</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1.4 (± 0.6) x 10</a:t>
                      </a:r>
                      <a:r>
                        <a:rPr lang="en-US" sz="1050" baseline="30000" dirty="0">
                          <a:solidFill>
                            <a:schemeClr val="tx1"/>
                          </a:solidFill>
                          <a:effectLst/>
                          <a:sym typeface="微软雅黑" panose="020B0503020204020204" pitchFamily="34" charset="-122"/>
                        </a:rPr>
                        <a:t>7</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4 x 10</a:t>
                      </a:r>
                      <a:r>
                        <a:rPr lang="en-US" sz="1050" baseline="30000">
                          <a:solidFill>
                            <a:schemeClr val="tx1"/>
                          </a:solidFill>
                          <a:effectLst/>
                          <a:sym typeface="微软雅黑" panose="020B0503020204020204" pitchFamily="34" charset="-122"/>
                        </a:rPr>
                        <a:t>5</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35</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anose="020B0503020204020204" pitchFamily="34" charset="-122"/>
                        </a:rPr>
                        <a:t>SHV-5</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6.4 (± 0.5) x 10</a:t>
                      </a:r>
                      <a:r>
                        <a:rPr lang="en-US" sz="1050" baseline="30000" dirty="0">
                          <a:solidFill>
                            <a:schemeClr val="tx1"/>
                          </a:solidFill>
                          <a:effectLst/>
                          <a:sym typeface="微软雅黑" panose="020B0503020204020204" pitchFamily="34" charset="-122"/>
                        </a:rPr>
                        <a:t>6</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1 x 10</a:t>
                      </a:r>
                      <a:r>
                        <a:rPr lang="en-US" sz="1050" baseline="30000">
                          <a:solidFill>
                            <a:schemeClr val="tx1"/>
                          </a:solidFill>
                          <a:effectLst/>
                          <a:sym typeface="微软雅黑" panose="020B0503020204020204" pitchFamily="34" charset="-122"/>
                        </a:rPr>
                        <a:t>5</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64</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anose="020B0503020204020204" pitchFamily="34" charset="-122"/>
                        </a:rPr>
                        <a:t>KPC-2</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9.3 (± 0.6) x 10</a:t>
                      </a:r>
                      <a:r>
                        <a:rPr lang="en-US" sz="1050" baseline="30000" dirty="0">
                          <a:solidFill>
                            <a:schemeClr val="tx1"/>
                          </a:solidFill>
                          <a:effectLst/>
                          <a:sym typeface="微软雅黑" panose="020B0503020204020204" pitchFamily="34" charset="-122"/>
                        </a:rPr>
                        <a:t>5</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6 x 10</a:t>
                      </a:r>
                      <a:r>
                        <a:rPr lang="en-US" sz="1050" baseline="30000" dirty="0">
                          <a:solidFill>
                            <a:schemeClr val="tx1"/>
                          </a:solidFill>
                          <a:effectLst/>
                          <a:sym typeface="微软雅黑" panose="020B0503020204020204" pitchFamily="34" charset="-122"/>
                        </a:rPr>
                        <a:t>3</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155</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a:solidFill>
                            <a:schemeClr val="tx1"/>
                          </a:solidFill>
                          <a:effectLst/>
                          <a:sym typeface="微软雅黑" panose="020B0503020204020204" pitchFamily="34" charset="-122"/>
                        </a:rPr>
                        <a:t>KPC-3</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8 (± 1) x 10</a:t>
                      </a:r>
                      <a:r>
                        <a:rPr lang="en-US" sz="1050" baseline="30000" dirty="0">
                          <a:solidFill>
                            <a:schemeClr val="tx1"/>
                          </a:solidFill>
                          <a:effectLst/>
                          <a:sym typeface="微软雅黑" panose="020B0503020204020204" pitchFamily="34" charset="-122"/>
                        </a:rPr>
                        <a:t>5</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7.1 (± 0.7) x 10</a:t>
                      </a:r>
                      <a:r>
                        <a:rPr lang="en-US" sz="1050" baseline="30000" dirty="0">
                          <a:solidFill>
                            <a:schemeClr val="tx1"/>
                          </a:solidFill>
                          <a:effectLst/>
                          <a:sym typeface="微软雅黑" panose="020B0503020204020204" pitchFamily="34" charset="-122"/>
                        </a:rPr>
                        <a:t>3</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113</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rowSpan="3">
                  <a:txBody>
                    <a:bodyPr/>
                    <a:lstStyle/>
                    <a:p>
                      <a:pPr algn="ctr">
                        <a:lnSpc>
                          <a:spcPct val="107000"/>
                        </a:lnSpc>
                        <a:spcAft>
                          <a:spcPts val="800"/>
                        </a:spcAft>
                      </a:pPr>
                      <a:r>
                        <a:rPr lang="en-US" sz="1050" dirty="0">
                          <a:solidFill>
                            <a:schemeClr val="tx1"/>
                          </a:solidFill>
                          <a:effectLst/>
                          <a:sym typeface="微软雅黑" panose="020B0503020204020204" pitchFamily="34" charset="-122"/>
                        </a:rPr>
                        <a:t>C</a:t>
                      </a:r>
                      <a:r>
                        <a:rPr lang="zh-CN" altLang="en-US" sz="1050" dirty="0">
                          <a:solidFill>
                            <a:schemeClr val="tx1"/>
                          </a:solidFill>
                          <a:effectLst/>
                          <a:sym typeface="微软雅黑" panose="020B0503020204020204" pitchFamily="34" charset="-122"/>
                        </a:rPr>
                        <a:t>类</a:t>
                      </a:r>
                      <a:endParaRPr lang="zh-CN" alt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a:noFill/>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nSpc>
                          <a:spcPct val="107000"/>
                        </a:lnSpc>
                        <a:spcAft>
                          <a:spcPts val="800"/>
                        </a:spcAft>
                      </a:pPr>
                      <a:r>
                        <a:rPr lang="en-US" sz="1050">
                          <a:solidFill>
                            <a:schemeClr val="tx1"/>
                          </a:solidFill>
                          <a:effectLst/>
                          <a:sym typeface="微软雅黑" panose="020B0503020204020204" pitchFamily="34" charset="-122"/>
                        </a:rPr>
                        <a:t>AmpC</a:t>
                      </a:r>
                      <a:r>
                        <a:rPr lang="en-US" sz="1050" baseline="30000">
                          <a:solidFill>
                            <a:schemeClr val="tx1"/>
                          </a:solidFill>
                          <a:effectLst/>
                          <a:sym typeface="微软雅黑" panose="020B0503020204020204" pitchFamily="34" charset="-122"/>
                        </a:rPr>
                        <a:t>a</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9 (± 2) x 10</a:t>
                      </a:r>
                      <a:r>
                        <a:rPr lang="en-US" sz="1050" baseline="30000" dirty="0">
                          <a:solidFill>
                            <a:schemeClr val="tx1"/>
                          </a:solidFill>
                          <a:effectLst/>
                          <a:sym typeface="微软雅黑" panose="020B0503020204020204" pitchFamily="34" charset="-122"/>
                        </a:rPr>
                        <a:t>5</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3 x 10</a:t>
                      </a:r>
                      <a:r>
                        <a:rPr lang="en-US" sz="1050" baseline="30000" dirty="0">
                          <a:solidFill>
                            <a:schemeClr val="tx1"/>
                          </a:solidFill>
                          <a:effectLst/>
                          <a:sym typeface="微软雅黑" panose="020B0503020204020204" pitchFamily="34" charset="-122"/>
                        </a:rPr>
                        <a:t>3</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300</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a:solidFill>
                            <a:schemeClr val="tx1"/>
                          </a:solidFill>
                          <a:effectLst/>
                          <a:sym typeface="微软雅黑" panose="020B0503020204020204" pitchFamily="34" charset="-122"/>
                        </a:rPr>
                        <a:t>P99</a:t>
                      </a:r>
                      <a:r>
                        <a:rPr lang="en-US" sz="1050" baseline="30000">
                          <a:solidFill>
                            <a:schemeClr val="tx1"/>
                          </a:solidFill>
                          <a:effectLst/>
                          <a:sym typeface="微软雅黑" panose="020B0503020204020204" pitchFamily="34" charset="-122"/>
                        </a:rPr>
                        <a:t>b</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2.3 (± 0.4) x 10</a:t>
                      </a:r>
                      <a:r>
                        <a:rPr lang="en-US" sz="1050" baseline="30000">
                          <a:solidFill>
                            <a:schemeClr val="tx1"/>
                          </a:solidFill>
                          <a:effectLst/>
                          <a:sym typeface="微软雅黑" panose="020B0503020204020204" pitchFamily="34" charset="-122"/>
                        </a:rPr>
                        <a:t>6</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8 x 10</a:t>
                      </a:r>
                      <a:r>
                        <a:rPr lang="en-US" sz="1050" baseline="30000" dirty="0">
                          <a:solidFill>
                            <a:schemeClr val="tx1"/>
                          </a:solidFill>
                          <a:effectLst/>
                          <a:sym typeface="微软雅黑" panose="020B0503020204020204" pitchFamily="34" charset="-122"/>
                        </a:rPr>
                        <a:t>3</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288</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a:solidFill>
                            <a:schemeClr val="tx1"/>
                          </a:solidFill>
                          <a:effectLst/>
                          <a:sym typeface="微软雅黑" panose="020B0503020204020204" pitchFamily="34" charset="-122"/>
                        </a:rPr>
                        <a:t>ADC-7</a:t>
                      </a:r>
                      <a:r>
                        <a:rPr lang="en-US" sz="1050" baseline="30000">
                          <a:solidFill>
                            <a:schemeClr val="tx1"/>
                          </a:solidFill>
                          <a:effectLst/>
                          <a:sym typeface="微软雅黑" panose="020B0503020204020204" pitchFamily="34" charset="-122"/>
                        </a:rPr>
                        <a:t>c</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1.0 (± 0.1) x 10</a:t>
                      </a:r>
                      <a:r>
                        <a:rPr lang="en-US" sz="1050" baseline="30000" dirty="0">
                          <a:solidFill>
                            <a:schemeClr val="tx1"/>
                          </a:solidFill>
                          <a:effectLst/>
                          <a:sym typeface="微软雅黑" panose="020B0503020204020204" pitchFamily="34" charset="-122"/>
                        </a:rPr>
                        <a:t>6</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NT</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rowSpan="6">
                  <a:txBody>
                    <a:bodyPr/>
                    <a:lstStyle/>
                    <a:p>
                      <a:pPr algn="ctr">
                        <a:lnSpc>
                          <a:spcPct val="107000"/>
                        </a:lnSpc>
                        <a:spcAft>
                          <a:spcPts val="800"/>
                        </a:spcAft>
                      </a:pPr>
                      <a:r>
                        <a:rPr lang="en-US" sz="1100" dirty="0">
                          <a:solidFill>
                            <a:schemeClr val="tx1"/>
                          </a:solidFill>
                          <a:effectLst/>
                          <a:sym typeface="微软雅黑" panose="020B0503020204020204" pitchFamily="34" charset="-122"/>
                        </a:rPr>
                        <a:t>D</a:t>
                      </a:r>
                      <a:r>
                        <a:rPr lang="zh-CN" altLang="en-US" sz="1100" dirty="0">
                          <a:solidFill>
                            <a:schemeClr val="tx1"/>
                          </a:solidFill>
                          <a:effectLst/>
                          <a:sym typeface="微软雅黑" panose="020B0503020204020204" pitchFamily="34" charset="-122"/>
                        </a:rPr>
                        <a:t>类</a:t>
                      </a:r>
                      <a:endParaRPr lang="zh-CN" altLang="en-US" sz="1100" dirty="0">
                        <a:solidFill>
                          <a:schemeClr val="tx1"/>
                        </a:solidFill>
                        <a:effectLst/>
                        <a:cs typeface="Times New Roman" panose="02020603050405020304" charset="0"/>
                        <a:sym typeface="微软雅黑" panose="020B0503020204020204" pitchFamily="34" charset="-122"/>
                      </a:endParaRPr>
                    </a:p>
                  </a:txBody>
                  <a:tcPr marT="36000" marB="36000" anchor="ctr">
                    <a:lnL>
                      <a:noFill/>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OXA-10</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9 (± 2) x 10</a:t>
                      </a:r>
                      <a:r>
                        <a:rPr lang="en-US" sz="1050" baseline="30000" dirty="0">
                          <a:solidFill>
                            <a:schemeClr val="tx1"/>
                          </a:solidFill>
                          <a:effectLst/>
                          <a:sym typeface="微软雅黑" panose="020B0503020204020204" pitchFamily="34" charset="-122"/>
                        </a:rPr>
                        <a:t>3</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70</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128</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OXA-23</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5.1 (± 0.2) x 10</a:t>
                      </a:r>
                      <a:r>
                        <a:rPr lang="en-US" sz="1050" baseline="30000">
                          <a:solidFill>
                            <a:schemeClr val="tx1"/>
                          </a:solidFill>
                          <a:effectLst/>
                          <a:sym typeface="微软雅黑" panose="020B0503020204020204" pitchFamily="34" charset="-122"/>
                        </a:rPr>
                        <a:t>3</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100</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51</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OXA-24/40</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9 (± 2) x 10</a:t>
                      </a:r>
                      <a:r>
                        <a:rPr lang="en-US" sz="1050" baseline="30000">
                          <a:solidFill>
                            <a:schemeClr val="tx1"/>
                          </a:solidFill>
                          <a:effectLst/>
                          <a:sym typeface="微软雅黑" panose="020B0503020204020204" pitchFamily="34" charset="-122"/>
                        </a:rPr>
                        <a:t>3</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80</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112</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OXA-48</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8 (± 2) x 10</a:t>
                      </a:r>
                      <a:r>
                        <a:rPr lang="en-US" sz="1050" baseline="30000">
                          <a:solidFill>
                            <a:schemeClr val="tx1"/>
                          </a:solidFill>
                          <a:effectLst/>
                          <a:sym typeface="微软雅黑" panose="020B0503020204020204" pitchFamily="34" charset="-122"/>
                        </a:rPr>
                        <a:t>5</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5 x 10</a:t>
                      </a:r>
                      <a:r>
                        <a:rPr lang="en-US" sz="1050" baseline="30000">
                          <a:solidFill>
                            <a:schemeClr val="tx1"/>
                          </a:solidFill>
                          <a:effectLst/>
                          <a:sym typeface="微软雅黑" panose="020B0503020204020204" pitchFamily="34" charset="-122"/>
                        </a:rPr>
                        <a:t>3</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160</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OXA-58</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2.5 (± 0.3) x 10</a:t>
                      </a:r>
                      <a:r>
                        <a:rPr lang="en-US" sz="1050" baseline="30000">
                          <a:solidFill>
                            <a:schemeClr val="tx1"/>
                          </a:solidFill>
                          <a:effectLst/>
                          <a:sym typeface="微软雅黑" panose="020B0503020204020204" pitchFamily="34" charset="-122"/>
                        </a:rPr>
                        <a:t>5</a:t>
                      </a:r>
                      <a:endParaRPr lang="en-US" sz="1050" baseline="3000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anose="020B0503020204020204" pitchFamily="34" charset="-122"/>
                        </a:rPr>
                        <a:t>120 ± 40</a:t>
                      </a:r>
                      <a:endParaRPr lang="en-US" sz="105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2083</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b="1" dirty="0">
                          <a:solidFill>
                            <a:schemeClr val="tx1"/>
                          </a:solidFill>
                          <a:effectLst/>
                          <a:sym typeface="微软雅黑" panose="020B0503020204020204" pitchFamily="34" charset="-122"/>
                        </a:rPr>
                        <a:t>OXA-66</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6 (± 0.7) x 10</a:t>
                      </a:r>
                      <a:r>
                        <a:rPr lang="en-US" sz="1050" baseline="30000" dirty="0">
                          <a:solidFill>
                            <a:schemeClr val="tx1"/>
                          </a:solidFill>
                          <a:effectLst/>
                          <a:sym typeface="微软雅黑" panose="020B0503020204020204" pitchFamily="34" charset="-122"/>
                        </a:rPr>
                        <a:t>2</a:t>
                      </a:r>
                      <a:endParaRPr lang="en-US" sz="1050" baseline="3000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anose="020B0503020204020204" pitchFamily="34" charset="-122"/>
                        </a:rPr>
                        <a:t>NT</a:t>
                      </a:r>
                      <a:endParaRPr lang="en-US" sz="1050"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anose="020B0503020204020204" pitchFamily="34" charset="-122"/>
                        </a:rPr>
                        <a:t>--</a:t>
                      </a:r>
                      <a:endParaRPr lang="en-US" sz="1050" b="1" dirty="0">
                        <a:solidFill>
                          <a:schemeClr val="tx1"/>
                        </a:solidFill>
                        <a:effectLst/>
                        <a:cs typeface="Times New Roman" panose="02020603050405020304" charset="0"/>
                        <a:sym typeface="微软雅黑" panose="020B0503020204020204"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211464">
                <a:tc gridSpan="5">
                  <a:txBody>
                    <a:bodyPr/>
                    <a:lstStyle/>
                    <a:p>
                      <a:pPr>
                        <a:lnSpc>
                          <a:spcPct val="100000"/>
                        </a:lnSpc>
                        <a:spcAft>
                          <a:spcPts val="0"/>
                        </a:spcAft>
                      </a:pPr>
                      <a:r>
                        <a:rPr lang="zh-CN" altLang="en-US" sz="800" b="0" dirty="0">
                          <a:solidFill>
                            <a:schemeClr val="tx1"/>
                          </a:solidFill>
                          <a:effectLst/>
                          <a:sym typeface="微软雅黑" panose="020B0503020204020204" pitchFamily="34" charset="-122"/>
                        </a:rPr>
                        <a:t>所示值为平均值</a:t>
                      </a:r>
                      <a:r>
                        <a:rPr lang="en-US" altLang="zh-CN" sz="800" b="0" dirty="0">
                          <a:solidFill>
                            <a:schemeClr val="tx1"/>
                          </a:solidFill>
                          <a:effectLst/>
                          <a:sym typeface="微软雅黑" panose="020B0503020204020204" pitchFamily="34" charset="-122"/>
                        </a:rPr>
                        <a:t>±</a:t>
                      </a:r>
                      <a:r>
                        <a:rPr lang="zh-CN" altLang="en-US" sz="800" b="0" dirty="0">
                          <a:solidFill>
                            <a:schemeClr val="tx1"/>
                          </a:solidFill>
                          <a:effectLst/>
                          <a:sym typeface="微软雅黑" panose="020B0503020204020204" pitchFamily="34" charset="-122"/>
                        </a:rPr>
                        <a:t>标准差或单次测量值</a:t>
                      </a:r>
                      <a:r>
                        <a:rPr lang="en-US" sz="800" b="0" dirty="0">
                          <a:solidFill>
                            <a:schemeClr val="tx1"/>
                          </a:solidFill>
                          <a:effectLst/>
                          <a:sym typeface="微软雅黑" panose="020B0503020204020204" pitchFamily="34" charset="-122"/>
                        </a:rPr>
                        <a:t>. </a:t>
                      </a:r>
                      <a:r>
                        <a:rPr lang="en-US" sz="800" b="0" dirty="0" err="1">
                          <a:solidFill>
                            <a:schemeClr val="tx1"/>
                          </a:solidFill>
                          <a:effectLst/>
                          <a:sym typeface="微软雅黑" panose="020B0503020204020204" pitchFamily="34" charset="-122"/>
                        </a:rPr>
                        <a:t>k</a:t>
                      </a:r>
                      <a:r>
                        <a:rPr lang="en-US" sz="800" b="0" baseline="-25000" dirty="0" err="1">
                          <a:solidFill>
                            <a:schemeClr val="tx1"/>
                          </a:solidFill>
                          <a:effectLst/>
                          <a:sym typeface="微软雅黑" panose="020B0503020204020204" pitchFamily="34" charset="-122"/>
                        </a:rPr>
                        <a:t>inact</a:t>
                      </a:r>
                      <a:r>
                        <a:rPr lang="en-US" sz="800" b="0" dirty="0">
                          <a:solidFill>
                            <a:schemeClr val="tx1"/>
                          </a:solidFill>
                          <a:effectLst/>
                          <a:sym typeface="微软雅黑" panose="020B0503020204020204" pitchFamily="34" charset="-122"/>
                        </a:rPr>
                        <a:t>/K</a:t>
                      </a:r>
                      <a:r>
                        <a:rPr lang="en-US" sz="800" b="0" baseline="-25000" dirty="0">
                          <a:solidFill>
                            <a:schemeClr val="tx1"/>
                          </a:solidFill>
                          <a:effectLst/>
                          <a:sym typeface="微软雅黑" panose="020B0503020204020204" pitchFamily="34" charset="-122"/>
                        </a:rPr>
                        <a:t>i</a:t>
                      </a:r>
                      <a:r>
                        <a:rPr lang="en-US" sz="800" b="0" dirty="0">
                          <a:solidFill>
                            <a:schemeClr val="tx1"/>
                          </a:solidFill>
                          <a:effectLst/>
                          <a:sym typeface="微软雅黑" panose="020B0503020204020204" pitchFamily="34" charset="-122"/>
                        </a:rPr>
                        <a:t> (M</a:t>
                      </a:r>
                      <a:r>
                        <a:rPr lang="en-US" sz="800" b="0" baseline="30000" dirty="0">
                          <a:solidFill>
                            <a:schemeClr val="tx1"/>
                          </a:solidFill>
                          <a:effectLst/>
                          <a:sym typeface="微软雅黑" panose="020B0503020204020204" pitchFamily="34" charset="-122"/>
                        </a:rPr>
                        <a:t>-1</a:t>
                      </a:r>
                      <a:r>
                        <a:rPr lang="en-US" sz="800" b="0" dirty="0">
                          <a:solidFill>
                            <a:schemeClr val="tx1"/>
                          </a:solidFill>
                          <a:effectLst/>
                          <a:sym typeface="微软雅黑" panose="020B0503020204020204" pitchFamily="34" charset="-122"/>
                        </a:rPr>
                        <a:t>s</a:t>
                      </a:r>
                      <a:r>
                        <a:rPr lang="en-US" sz="800" b="0" baseline="30000" dirty="0">
                          <a:solidFill>
                            <a:schemeClr val="tx1"/>
                          </a:solidFill>
                          <a:effectLst/>
                          <a:sym typeface="微软雅黑" panose="020B0503020204020204" pitchFamily="34" charset="-122"/>
                        </a:rPr>
                        <a:t>-1</a:t>
                      </a:r>
                      <a:r>
                        <a:rPr lang="en-US" sz="800" b="0" dirty="0">
                          <a:solidFill>
                            <a:schemeClr val="tx1"/>
                          </a:solidFill>
                          <a:effectLst/>
                          <a:sym typeface="微软雅黑" panose="020B0503020204020204" pitchFamily="34" charset="-122"/>
                        </a:rPr>
                        <a:t>) =</a:t>
                      </a:r>
                      <a:r>
                        <a:rPr lang="zh-CN" altLang="en-US" sz="800" b="0" dirty="0">
                          <a:solidFill>
                            <a:schemeClr val="tx1"/>
                          </a:solidFill>
                          <a:effectLst/>
                          <a:sym typeface="微软雅黑" panose="020B0503020204020204" pitchFamily="34" charset="-122"/>
                        </a:rPr>
                        <a:t>二阶失活率常数</a:t>
                      </a:r>
                      <a:r>
                        <a:rPr lang="en-US" sz="800" b="0" dirty="0">
                          <a:solidFill>
                            <a:schemeClr val="tx1"/>
                          </a:solidFill>
                          <a:effectLst/>
                          <a:sym typeface="微软雅黑" panose="020B0503020204020204" pitchFamily="34" charset="-122"/>
                        </a:rPr>
                        <a:t>. NT,</a:t>
                      </a:r>
                      <a:r>
                        <a:rPr lang="zh-CN" altLang="en-US" sz="800" b="0" dirty="0">
                          <a:solidFill>
                            <a:schemeClr val="tx1"/>
                          </a:solidFill>
                          <a:effectLst/>
                          <a:sym typeface="微软雅黑" panose="020B0503020204020204" pitchFamily="34" charset="-122"/>
                        </a:rPr>
                        <a:t>未检测；来源于</a:t>
                      </a:r>
                      <a:r>
                        <a:rPr lang="en-US" sz="800" b="0" baseline="30000" dirty="0">
                          <a:solidFill>
                            <a:schemeClr val="tx1"/>
                          </a:solidFill>
                          <a:effectLst/>
                          <a:sym typeface="微软雅黑" panose="020B0503020204020204" pitchFamily="34" charset="-122"/>
                        </a:rPr>
                        <a:t>a</a:t>
                      </a:r>
                      <a:r>
                        <a:rPr lang="zh-CN" altLang="en-US" sz="800" b="0" i="0" kern="1200" dirty="0">
                          <a:solidFill>
                            <a:schemeClr val="tx1"/>
                          </a:solidFill>
                          <a:effectLst/>
                          <a:cs typeface="+mn-cs"/>
                          <a:sym typeface="微软雅黑" panose="020B0503020204020204" pitchFamily="34" charset="-122"/>
                        </a:rPr>
                        <a:t>铜绿假单胞菌</a:t>
                      </a:r>
                      <a:r>
                        <a:rPr lang="en-US" sz="800" b="0" dirty="0">
                          <a:solidFill>
                            <a:schemeClr val="tx1"/>
                          </a:solidFill>
                          <a:effectLst/>
                          <a:sym typeface="微软雅黑" panose="020B0503020204020204" pitchFamily="34" charset="-122"/>
                        </a:rPr>
                        <a:t>, </a:t>
                      </a:r>
                      <a:r>
                        <a:rPr lang="en-US" sz="800" b="0" baseline="30000" dirty="0">
                          <a:solidFill>
                            <a:schemeClr val="tx1"/>
                          </a:solidFill>
                          <a:effectLst/>
                          <a:sym typeface="微软雅黑" panose="020B0503020204020204" pitchFamily="34" charset="-122"/>
                        </a:rPr>
                        <a:t>b </a:t>
                      </a:r>
                      <a:r>
                        <a:rPr lang="zh-CN" altLang="en-US" sz="800" b="0" baseline="0" dirty="0">
                          <a:solidFill>
                            <a:schemeClr val="tx1"/>
                          </a:solidFill>
                          <a:effectLst/>
                          <a:sym typeface="微软雅黑" panose="020B0503020204020204" pitchFamily="34" charset="-122"/>
                        </a:rPr>
                        <a:t>肠杆菌</a:t>
                      </a:r>
                      <a:r>
                        <a:rPr lang="en-US" sz="800" b="0" dirty="0">
                          <a:solidFill>
                            <a:schemeClr val="tx1"/>
                          </a:solidFill>
                          <a:effectLst/>
                          <a:sym typeface="微软雅黑" panose="020B0503020204020204" pitchFamily="34" charset="-122"/>
                        </a:rPr>
                        <a:t>,  </a:t>
                      </a:r>
                      <a:r>
                        <a:rPr lang="en-US" sz="800" b="0" baseline="30000" dirty="0">
                          <a:solidFill>
                            <a:schemeClr val="tx1"/>
                          </a:solidFill>
                          <a:effectLst/>
                          <a:sym typeface="微软雅黑" panose="020B0503020204020204" pitchFamily="34" charset="-122"/>
                        </a:rPr>
                        <a:t>c </a:t>
                      </a:r>
                      <a:r>
                        <a:rPr lang="zh-CN" altLang="en-US" sz="800" b="0" dirty="0">
                          <a:solidFill>
                            <a:schemeClr val="tx1"/>
                          </a:solidFill>
                          <a:effectLst/>
                          <a:sym typeface="微软雅黑" panose="020B0503020204020204" pitchFamily="34" charset="-122"/>
                        </a:rPr>
                        <a:t>鲍曼不动杆菌</a:t>
                      </a:r>
                      <a:endParaRPr lang="zh-CN" altLang="en-US" sz="800" b="0" dirty="0">
                        <a:solidFill>
                          <a:schemeClr val="tx1"/>
                        </a:solidFill>
                        <a:effectLst/>
                        <a:cs typeface="Times New Roman" panose="02020603050405020304" charset="0"/>
                        <a:sym typeface="微软雅黑" panose="020B0503020204020204" pitchFamily="34" charset="-122"/>
                      </a:endParaRPr>
                    </a:p>
                  </a:txBody>
                  <a:tcPr marT="36000" marB="36000">
                    <a:lnL>
                      <a:noFill/>
                    </a:lnL>
                    <a:lnR>
                      <a:noFill/>
                    </a:lnR>
                    <a:lnT w="12700">
                      <a:solidFill>
                        <a:schemeClr val="accent3"/>
                      </a:solidFill>
                      <a:prstDash val="solid"/>
                    </a:lnT>
                    <a:lnB>
                      <a:noFill/>
                    </a:lnB>
                    <a:lnTlToBr>
                      <a:noFill/>
                    </a:lnTlToBr>
                    <a:lnBlToTr>
                      <a:noFill/>
                    </a:lnBlToTr>
                    <a:noFill/>
                  </a:tcPr>
                </a:tc>
                <a:tc hMerge="1">
                  <a:tcPr>
                    <a:lnT w="12700">
                      <a:solidFill>
                        <a:schemeClr val="accent3"/>
                      </a:solidFill>
                      <a:prstDash val="solid"/>
                    </a:lnT>
                    <a:lnB>
                      <a:noFill/>
                    </a:lnB>
                  </a:tcPr>
                </a:tc>
                <a:tc hMerge="1">
                  <a:tcPr>
                    <a:lnT w="12700">
                      <a:solidFill>
                        <a:schemeClr val="accent3"/>
                      </a:solidFill>
                      <a:prstDash val="solid"/>
                    </a:lnT>
                    <a:lnB>
                      <a:noFill/>
                    </a:lnB>
                  </a:tcPr>
                </a:tc>
                <a:tc hMerge="1">
                  <a:tcPr>
                    <a:lnT w="12700">
                      <a:solidFill>
                        <a:schemeClr val="accent3"/>
                      </a:solidFill>
                      <a:prstDash val="solid"/>
                    </a:lnT>
                    <a:lnB>
                      <a:noFill/>
                    </a:lnB>
                  </a:tcPr>
                </a:tc>
                <a:tc hMerge="1">
                  <a:tcPr>
                    <a:lnR>
                      <a:noFill/>
                    </a:lnR>
                    <a:lnT w="12700">
                      <a:solidFill>
                        <a:schemeClr val="accent3"/>
                      </a:solidFill>
                      <a:prstDash val="solid"/>
                    </a:lnT>
                    <a:lnB>
                      <a:noFill/>
                    </a:lnB>
                  </a:tcPr>
                </a:tc>
              </a:tr>
            </a:tbl>
          </a:graphicData>
        </a:graphic>
      </p:graphicFrame>
      <p:sp>
        <p:nvSpPr>
          <p:cNvPr id="13" name="矩形: 圆角 12"/>
          <p:cNvSpPr/>
          <p:nvPr>
            <p:custDataLst>
              <p:tags r:id="rId3"/>
            </p:custDataLst>
          </p:nvPr>
        </p:nvSpPr>
        <p:spPr>
          <a:xfrm rot="16200000">
            <a:off x="5562600" y="-4102100"/>
            <a:ext cx="1066800" cy="1153160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文本框 14"/>
          <p:cNvSpPr txBox="1"/>
          <p:nvPr>
            <p:custDataLst>
              <p:tags r:id="rId4"/>
            </p:custDataLst>
          </p:nvPr>
        </p:nvSpPr>
        <p:spPr>
          <a:xfrm>
            <a:off x="403860" y="1129030"/>
            <a:ext cx="11529695" cy="1052830"/>
          </a:xfrm>
          <a:prstGeom prst="rect">
            <a:avLst/>
          </a:prstGeom>
          <a:noFill/>
        </p:spPr>
        <p:txBody>
          <a:bodyPr wrap="square" rtlCol="0">
            <a:noAutofit/>
          </a:bodyPr>
          <a:lstStyle>
            <a:defPPr>
              <a:defRPr lang="en-US"/>
            </a:defPPr>
            <a:lvl1pPr marL="285750" indent="-285750">
              <a:buFont typeface="Arial" panose="020B0604020202020204" pitchFamily="34" charset="0"/>
              <a:buChar char="•"/>
              <a:defRPr sz="1400"/>
            </a:lvl1pPr>
          </a:lstStyle>
          <a:p>
            <a:pPr>
              <a:lnSpc>
                <a:spcPct val="100000"/>
              </a:lnSpc>
              <a:spcAft>
                <a:spcPts val="600"/>
              </a:spcAft>
              <a:buFont typeface="Wingdings" panose="05000000000000000000" pitchFamily="2" charset="2"/>
              <a:buChar char="Ø"/>
            </a:pPr>
            <a:r>
              <a:rPr lang="zh-CN" altLang="en-US" dirty="0">
                <a:solidFill>
                  <a:schemeClr val="tx1"/>
                </a:solidFill>
                <a:sym typeface="微软雅黑" panose="020B0503020204020204" pitchFamily="34" charset="-122"/>
              </a:rPr>
              <a:t>度洛巴坦是一种有效的 </a:t>
            </a:r>
            <a:r>
              <a:rPr lang="en-US" altLang="zh-CN" dirty="0">
                <a:solidFill>
                  <a:schemeClr val="tx1"/>
                </a:solidFill>
                <a:sym typeface="微软雅黑" panose="020B0503020204020204" pitchFamily="34" charset="-122"/>
              </a:rPr>
              <a:t>A</a:t>
            </a:r>
            <a:r>
              <a:rPr lang="zh-CN" altLang="en-US" dirty="0">
                <a:solidFill>
                  <a:schemeClr val="tx1"/>
                </a:solidFill>
                <a:sym typeface="微软雅黑" panose="020B0503020204020204" pitchFamily="34" charset="-122"/>
              </a:rPr>
              <a:t>、</a:t>
            </a:r>
            <a:r>
              <a:rPr lang="en-US" altLang="zh-CN" dirty="0">
                <a:solidFill>
                  <a:schemeClr val="tx1"/>
                </a:solidFill>
                <a:sym typeface="微软雅黑" panose="020B0503020204020204" pitchFamily="34" charset="-122"/>
              </a:rPr>
              <a:t>C </a:t>
            </a:r>
            <a:r>
              <a:rPr lang="zh-CN" altLang="en-US" dirty="0">
                <a:solidFill>
                  <a:schemeClr val="tx1"/>
                </a:solidFill>
                <a:sym typeface="微软雅黑" panose="020B0503020204020204" pitchFamily="34" charset="-122"/>
              </a:rPr>
              <a:t>和 </a:t>
            </a:r>
            <a:r>
              <a:rPr lang="en-US" altLang="zh-CN" dirty="0">
                <a:solidFill>
                  <a:schemeClr val="tx1"/>
                </a:solidFill>
                <a:sym typeface="微软雅黑" panose="020B0503020204020204" pitchFamily="34" charset="-122"/>
              </a:rPr>
              <a:t>D </a:t>
            </a:r>
            <a:r>
              <a:rPr lang="zh-CN" altLang="en-US" dirty="0">
                <a:solidFill>
                  <a:schemeClr val="tx1"/>
                </a:solidFill>
                <a:sym typeface="微软雅黑" panose="020B0503020204020204" pitchFamily="34" charset="-122"/>
              </a:rPr>
              <a:t>类丝氨酸</a:t>
            </a:r>
            <a:r>
              <a:rPr lang="en-US" altLang="zh-CN" dirty="0">
                <a:solidFill>
                  <a:schemeClr val="tx1"/>
                </a:solidFill>
                <a:sym typeface="微软雅黑" panose="020B0503020204020204" pitchFamily="34" charset="-122"/>
              </a:rPr>
              <a:t>β-</a:t>
            </a:r>
            <a:r>
              <a:rPr lang="zh-CN" altLang="en-US" dirty="0">
                <a:solidFill>
                  <a:schemeClr val="tx1"/>
                </a:solidFill>
                <a:sym typeface="微软雅黑" panose="020B0503020204020204" pitchFamily="34" charset="-122"/>
              </a:rPr>
              <a:t>内酰胺酶抑制剂。与其他非</a:t>
            </a:r>
            <a:r>
              <a:rPr lang="en-US" altLang="zh-CN" dirty="0">
                <a:solidFill>
                  <a:schemeClr val="tx1"/>
                </a:solidFill>
                <a:sym typeface="微软雅黑" panose="020B0503020204020204" pitchFamily="34" charset="-122"/>
              </a:rPr>
              <a:t>β-</a:t>
            </a:r>
            <a:r>
              <a:rPr lang="zh-CN" altLang="en-US" dirty="0">
                <a:solidFill>
                  <a:schemeClr val="tx1"/>
                </a:solidFill>
                <a:sym typeface="微软雅黑" panose="020B0503020204020204" pitchFamily="34" charset="-122"/>
              </a:rPr>
              <a:t>内酰胺类的二氮杂二环辛烷</a:t>
            </a:r>
            <a:r>
              <a:rPr lang="en-US" altLang="zh-CN" dirty="0">
                <a:solidFill>
                  <a:schemeClr val="tx1"/>
                </a:solidFill>
                <a:sym typeface="微软雅黑" panose="020B0503020204020204" pitchFamily="34" charset="-122"/>
              </a:rPr>
              <a:t>(DBO)</a:t>
            </a:r>
            <a:r>
              <a:rPr lang="zh-CN" altLang="en-US" dirty="0">
                <a:solidFill>
                  <a:schemeClr val="tx1"/>
                </a:solidFill>
                <a:sym typeface="微软雅黑" panose="020B0503020204020204" pitchFamily="34" charset="-122"/>
              </a:rPr>
              <a:t>的</a:t>
            </a:r>
            <a:r>
              <a:rPr lang="en-US" altLang="zh-CN" dirty="0">
                <a:solidFill>
                  <a:schemeClr val="tx1"/>
                </a:solidFill>
                <a:sym typeface="微软雅黑" panose="020B0503020204020204" pitchFamily="34" charset="-122"/>
              </a:rPr>
              <a:t>β-</a:t>
            </a:r>
            <a:r>
              <a:rPr lang="zh-CN" altLang="en-US" dirty="0">
                <a:solidFill>
                  <a:schemeClr val="tx1"/>
                </a:solidFill>
                <a:sym typeface="微软雅黑" panose="020B0503020204020204" pitchFamily="34" charset="-122"/>
              </a:rPr>
              <a:t>内酰胺酶抑制剂（如阿维巴坦）相比，</a:t>
            </a:r>
            <a:r>
              <a:rPr lang="zh-CN" altLang="en-US" b="1" dirty="0">
                <a:solidFill>
                  <a:schemeClr val="tx1"/>
                </a:solidFill>
                <a:sym typeface="微软雅黑" panose="020B0503020204020204" pitchFamily="34" charset="-122"/>
              </a:rPr>
              <a:t>关键的区别特征是其对</a:t>
            </a:r>
            <a:r>
              <a:rPr lang="en-US" altLang="zh-CN" b="1" dirty="0">
                <a:solidFill>
                  <a:schemeClr val="tx1"/>
                </a:solidFill>
                <a:sym typeface="微软雅黑" panose="020B0503020204020204" pitchFamily="34" charset="-122"/>
              </a:rPr>
              <a:t>D</a:t>
            </a:r>
            <a:r>
              <a:rPr lang="zh-CN" altLang="en-US" b="1" dirty="0">
                <a:solidFill>
                  <a:schemeClr val="tx1"/>
                </a:solidFill>
                <a:sym typeface="微软雅黑" panose="020B0503020204020204" pitchFamily="34" charset="-122"/>
              </a:rPr>
              <a:t>类碳青霉烯酶</a:t>
            </a:r>
            <a:r>
              <a:rPr lang="en-US" altLang="zh-CN" b="1" dirty="0">
                <a:solidFill>
                  <a:schemeClr val="tx1"/>
                </a:solidFill>
                <a:sym typeface="微软雅黑" panose="020B0503020204020204" pitchFamily="34" charset="-122"/>
              </a:rPr>
              <a:t>OXA</a:t>
            </a:r>
            <a:r>
              <a:rPr lang="zh-CN" altLang="en-US" b="1" dirty="0">
                <a:solidFill>
                  <a:schemeClr val="tx1"/>
                </a:solidFill>
                <a:sym typeface="微软雅黑" panose="020B0503020204020204" pitchFamily="34" charset="-122"/>
              </a:rPr>
              <a:t>家族的活性</a:t>
            </a:r>
            <a:r>
              <a:rPr lang="zh-CN" altLang="en-US" dirty="0">
                <a:solidFill>
                  <a:schemeClr val="tx1"/>
                </a:solidFill>
                <a:sym typeface="微软雅黑" panose="020B0503020204020204" pitchFamily="34" charset="-122"/>
              </a:rPr>
              <a:t>，这些碳青霉烯酶在鲍曼不动杆菌中普遍存在，</a:t>
            </a:r>
            <a:r>
              <a:rPr lang="zh-CN" altLang="en-US" b="1" dirty="0">
                <a:solidFill>
                  <a:schemeClr val="tx1"/>
                </a:solidFill>
                <a:sym typeface="微软雅黑" panose="020B0503020204020204" pitchFamily="34" charset="-122"/>
              </a:rPr>
              <a:t>符合中国</a:t>
            </a:r>
            <a:r>
              <a:rPr lang="en-US" altLang="zh-CN" b="1" dirty="0">
                <a:solidFill>
                  <a:schemeClr val="tx1"/>
                </a:solidFill>
                <a:sym typeface="微软雅黑" panose="020B0503020204020204" pitchFamily="34" charset="-122"/>
              </a:rPr>
              <a:t>CRAB</a:t>
            </a:r>
            <a:r>
              <a:rPr lang="zh-CN" altLang="en-US" b="1" dirty="0">
                <a:solidFill>
                  <a:schemeClr val="tx1"/>
                </a:solidFill>
                <a:sym typeface="微软雅黑" panose="020B0503020204020204" pitchFamily="34" charset="-122"/>
              </a:rPr>
              <a:t>基因组学的流行特征</a:t>
            </a:r>
            <a:r>
              <a:rPr lang="zh-CN" altLang="en-US" dirty="0">
                <a:solidFill>
                  <a:schemeClr val="tx1"/>
                </a:solidFill>
                <a:sym typeface="微软雅黑" panose="020B0503020204020204" pitchFamily="34" charset="-122"/>
              </a:rPr>
              <a:t>。</a:t>
            </a:r>
            <a:endParaRPr lang="en-US" altLang="zh-CN" dirty="0">
              <a:solidFill>
                <a:schemeClr val="tx1"/>
              </a:solidFill>
              <a:sym typeface="微软雅黑" panose="020B0503020204020204" pitchFamily="34" charset="-122"/>
            </a:endParaRPr>
          </a:p>
          <a:p>
            <a:pPr>
              <a:lnSpc>
                <a:spcPct val="100000"/>
              </a:lnSpc>
              <a:spcAft>
                <a:spcPts val="600"/>
              </a:spcAft>
              <a:buFont typeface="Wingdings" panose="05000000000000000000" pitchFamily="2" charset="2"/>
              <a:buChar char="Ø"/>
            </a:pPr>
            <a:r>
              <a:rPr lang="zh-CN" altLang="en-US" dirty="0">
                <a:solidFill>
                  <a:schemeClr val="tx1"/>
                </a:solidFill>
                <a:sym typeface="微软雅黑" panose="020B0503020204020204" pitchFamily="34" charset="-122"/>
              </a:rPr>
              <a:t>度洛巴坦不抑制</a:t>
            </a:r>
            <a:r>
              <a:rPr lang="en-US" altLang="zh-CN" dirty="0">
                <a:solidFill>
                  <a:schemeClr val="tx1"/>
                </a:solidFill>
                <a:sym typeface="微软雅黑" panose="020B0503020204020204" pitchFamily="34" charset="-122"/>
              </a:rPr>
              <a:t>B</a:t>
            </a:r>
            <a:r>
              <a:rPr lang="zh-CN" altLang="en-US" dirty="0">
                <a:solidFill>
                  <a:schemeClr val="tx1"/>
                </a:solidFill>
                <a:sym typeface="微软雅黑" panose="020B0503020204020204" pitchFamily="34" charset="-122"/>
              </a:rPr>
              <a:t>类金属</a:t>
            </a:r>
            <a:r>
              <a:rPr lang="en-US" altLang="zh-CN" dirty="0">
                <a:solidFill>
                  <a:schemeClr val="tx1"/>
                </a:solidFill>
                <a:sym typeface="微软雅黑" panose="020B0503020204020204" pitchFamily="34" charset="-122"/>
              </a:rPr>
              <a:t>-β-</a:t>
            </a:r>
            <a:r>
              <a:rPr lang="zh-CN" altLang="en-US" dirty="0">
                <a:solidFill>
                  <a:schemeClr val="tx1"/>
                </a:solidFill>
                <a:sym typeface="微软雅黑" panose="020B0503020204020204" pitchFamily="34" charset="-122"/>
              </a:rPr>
              <a:t>内酰胺酶，但最近的监测研究表明，</a:t>
            </a:r>
            <a:r>
              <a:rPr lang="en-US" altLang="zh-CN" dirty="0">
                <a:solidFill>
                  <a:schemeClr val="tx1"/>
                </a:solidFill>
                <a:sym typeface="微软雅黑" panose="020B0503020204020204" pitchFamily="34" charset="-122"/>
              </a:rPr>
              <a:t>B</a:t>
            </a:r>
            <a:r>
              <a:rPr lang="zh-CN" altLang="en-US" dirty="0">
                <a:solidFill>
                  <a:schemeClr val="tx1"/>
                </a:solidFill>
                <a:sym typeface="微软雅黑" panose="020B0503020204020204" pitchFamily="34" charset="-122"/>
              </a:rPr>
              <a:t>类酶目前在全球不动杆菌属临床分离株中很少见。</a:t>
            </a:r>
            <a:endParaRPr lang="zh-CN" altLang="en-US" dirty="0">
              <a:solidFill>
                <a:schemeClr val="tx1"/>
              </a:solidFill>
              <a:sym typeface="微软雅黑" panose="020B0503020204020204" pitchFamily="34" charset="-122"/>
            </a:endParaRPr>
          </a:p>
        </p:txBody>
      </p:sp>
      <p:sp>
        <p:nvSpPr>
          <p:cNvPr id="8" name="标题 7"/>
          <p:cNvSpPr/>
          <p:nvPr>
            <p:ph type="title"/>
            <p:custDataLst>
              <p:tags r:id="rId5"/>
            </p:custDataLst>
          </p:nvPr>
        </p:nvSpPr>
        <p:spPr>
          <a:xfrm>
            <a:off x="403860" y="101600"/>
            <a:ext cx="11402060" cy="1028700"/>
          </a:xfrm>
        </p:spPr>
        <p:txBody>
          <a:bodyPr vert="horz" wrap="square" lIns="0" tIns="0" rIns="0" bIns="0" rtlCol="0" anchor="ctr">
            <a:noAutofit/>
          </a:bodyPr>
          <a:lstStyle/>
          <a:p>
            <a:r>
              <a:rPr lang="zh-CN" altLang="en-US" sz="2400" dirty="0">
                <a:solidFill>
                  <a:schemeClr val="tx1"/>
                </a:solidFill>
                <a:sym typeface="+mn-ea"/>
              </a:rPr>
              <a:t>度洛巴坦对β-内酰胺酶的抑制效力高于阿维巴坦</a:t>
            </a:r>
            <a:endParaRPr lang="zh-CN" altLang="en-US" sz="2400" dirty="0">
              <a:solidFill>
                <a:schemeClr val="tx1"/>
              </a:solidFill>
              <a:sym typeface="+mn-ea"/>
            </a:endParaRPr>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2856230" y="6521450"/>
            <a:ext cx="8305800" cy="215265"/>
          </a:xfrm>
          <a:prstGeom prst="rect">
            <a:avLst/>
          </a:prstGeo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604020202020204" pitchFamily="34" charset="0"/>
              <a:buNone/>
              <a:defRPr sz="800" i="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p:txBody>
      </p:sp>
      <p:sp>
        <p:nvSpPr>
          <p:cNvPr id="24" name="文本占位符 23"/>
          <p:cNvSpPr>
            <a:spLocks noGrp="1"/>
          </p:cNvSpPr>
          <p:nvPr>
            <p:ph type="body" sz="quarter" idx="4294967295"/>
          </p:nvPr>
        </p:nvSpPr>
        <p:spPr>
          <a:xfrm>
            <a:off x="433070" y="96520"/>
            <a:ext cx="10970895" cy="953135"/>
          </a:xfrm>
          <a:prstGeom prst="rect">
            <a:avLst/>
          </a:prstGeom>
        </p:spPr>
        <p:txBody>
          <a:bodyPr wrap="square">
            <a:spAutoFit/>
          </a:bodyPr>
          <a:lstStyle/>
          <a:p>
            <a:pPr marL="0" indent="0">
              <a:lnSpc>
                <a:spcPct val="100000"/>
              </a:lnSpc>
              <a:buNone/>
            </a:pPr>
            <a:r>
              <a:rPr lang="zh-CN" altLang="en-US" sz="2800" b="1" dirty="0">
                <a:latin typeface="+mn-lt"/>
                <a:ea typeface="+mn-ea"/>
                <a:cs typeface="+mn-ea"/>
                <a:sym typeface="+mn-lt"/>
              </a:rPr>
              <a:t>舒巴坦</a:t>
            </a:r>
            <a:r>
              <a:rPr lang="en-US" altLang="zh-CN" sz="2800" b="1" dirty="0">
                <a:latin typeface="+mn-lt"/>
                <a:ea typeface="+mn-ea"/>
                <a:cs typeface="+mn-ea"/>
                <a:sym typeface="+mn-lt"/>
              </a:rPr>
              <a:t>-</a:t>
            </a:r>
            <a:r>
              <a:rPr lang="zh-CN" altLang="en-US" sz="2800" b="1" dirty="0">
                <a:latin typeface="+mn-lt"/>
                <a:ea typeface="+mn-ea"/>
                <a:cs typeface="+mn-ea"/>
                <a:sym typeface="+mn-lt"/>
              </a:rPr>
              <a:t>度洛巴坦的</a:t>
            </a:r>
            <a:r>
              <a:rPr lang="en-US" altLang="zh-CN" sz="2800" b="1" dirty="0">
                <a:latin typeface="+mn-lt"/>
                <a:ea typeface="+mn-ea"/>
                <a:cs typeface="+mn-ea"/>
                <a:sym typeface="+mn-lt"/>
              </a:rPr>
              <a:t>III</a:t>
            </a:r>
            <a:r>
              <a:rPr lang="zh-CN" altLang="en-US" sz="2800" b="1" dirty="0">
                <a:latin typeface="+mn-lt"/>
                <a:ea typeface="+mn-ea"/>
                <a:cs typeface="+mn-ea"/>
                <a:sym typeface="+mn-lt"/>
              </a:rPr>
              <a:t>期临床研究</a:t>
            </a:r>
            <a:r>
              <a:rPr lang="en-US" altLang="zh-CN" sz="2800" b="1" dirty="0">
                <a:latin typeface="+mn-lt"/>
                <a:ea typeface="+mn-ea"/>
                <a:cs typeface="+mn-ea"/>
                <a:sym typeface="+mn-lt"/>
              </a:rPr>
              <a:t>ATTACK</a:t>
            </a:r>
            <a:r>
              <a:rPr lang="zh-CN" altLang="en-US" sz="2800" b="1" dirty="0">
                <a:latin typeface="+mn-lt"/>
                <a:ea typeface="+mn-ea"/>
                <a:cs typeface="+mn-ea"/>
                <a:sym typeface="+mn-lt"/>
              </a:rPr>
              <a:t>：首个针对</a:t>
            </a:r>
            <a:r>
              <a:rPr lang="en-US" altLang="zh-CN" sz="2800" b="1" dirty="0">
                <a:latin typeface="+mn-lt"/>
                <a:ea typeface="+mn-ea"/>
                <a:cs typeface="+mn-ea"/>
                <a:sym typeface="+mn-lt"/>
              </a:rPr>
              <a:t>CRAB</a:t>
            </a:r>
            <a:r>
              <a:rPr lang="zh-CN" altLang="en-US" sz="2800" b="1" dirty="0">
                <a:latin typeface="+mn-lt"/>
                <a:ea typeface="+mn-ea"/>
                <a:cs typeface="+mn-ea"/>
                <a:sym typeface="+mn-lt"/>
              </a:rPr>
              <a:t>抗生素治疗的病原体特异性随机临床试验</a:t>
            </a:r>
            <a:endParaRPr lang="zh-CN" altLang="en-US" sz="2800" b="1" dirty="0">
              <a:latin typeface="+mn-lt"/>
              <a:ea typeface="+mn-ea"/>
              <a:cs typeface="+mn-ea"/>
              <a:sym typeface="+mn-lt"/>
            </a:endParaRPr>
          </a:p>
        </p:txBody>
      </p:sp>
      <p:sp>
        <p:nvSpPr>
          <p:cNvPr id="20" name="文本框 19"/>
          <p:cNvSpPr txBox="1"/>
          <p:nvPr/>
        </p:nvSpPr>
        <p:spPr>
          <a:xfrm>
            <a:off x="379730" y="6048890"/>
            <a:ext cx="10180832" cy="138499"/>
          </a:xfrm>
          <a:prstGeom prst="rect">
            <a:avLst/>
          </a:prstGeom>
          <a:noFill/>
        </p:spPr>
        <p:txBody>
          <a:bodyPr wrap="square" lIns="0" tIns="0" rIns="0" bIns="0" rtlCol="0">
            <a:spAutoFit/>
          </a:bodyPr>
          <a:lstStyle>
            <a:defPPr>
              <a:defRPr lang="en-US"/>
            </a:defPPr>
            <a:lvl1pPr>
              <a:defRPr sz="900">
                <a:latin typeface="微软雅黑" panose="020B0503020204020204" pitchFamily="34" charset="-122"/>
                <a:ea typeface="微软雅黑" panose="020B0503020204020204" pitchFamily="34" charset="-122"/>
              </a:defRPr>
            </a:lvl1pPr>
          </a:lstStyle>
          <a:p>
            <a:r>
              <a:rPr lang="zh-CN" altLang="en-US" dirty="0">
                <a:latin typeface="+mn-lt"/>
                <a:ea typeface="+mn-ea"/>
                <a:cs typeface="+mn-ea"/>
                <a:sym typeface="+mn-lt"/>
              </a:rPr>
              <a:t>*剂量：根据肾功能调整</a:t>
            </a:r>
            <a:r>
              <a:rPr lang="en-US" altLang="zh-CN" dirty="0">
                <a:latin typeface="+mn-lt"/>
                <a:ea typeface="+mn-ea"/>
                <a:cs typeface="+mn-ea"/>
                <a:sym typeface="+mn-lt"/>
              </a:rPr>
              <a:t>XACDURO</a:t>
            </a:r>
            <a:r>
              <a:rPr lang="en-US" altLang="zh-CN" baseline="30000" dirty="0">
                <a:latin typeface="+mn-lt"/>
                <a:ea typeface="+mn-ea"/>
                <a:cs typeface="+mn-ea"/>
                <a:sym typeface="+mn-lt"/>
              </a:rPr>
              <a:t>®</a:t>
            </a:r>
            <a:r>
              <a:rPr lang="zh-CN" altLang="en-US" dirty="0">
                <a:latin typeface="+mn-lt"/>
                <a:ea typeface="+mn-ea"/>
                <a:cs typeface="+mn-ea"/>
                <a:sym typeface="+mn-lt"/>
              </a:rPr>
              <a:t>的剂量，根据体重和肾功能调整多粘菌素</a:t>
            </a:r>
            <a:r>
              <a:rPr lang="en-US" altLang="zh-CN" dirty="0">
                <a:latin typeface="+mn-lt"/>
                <a:ea typeface="+mn-ea"/>
                <a:cs typeface="+mn-ea"/>
                <a:sym typeface="+mn-lt"/>
              </a:rPr>
              <a:t>E</a:t>
            </a:r>
            <a:r>
              <a:rPr lang="zh-CN" altLang="en-US" dirty="0">
                <a:latin typeface="+mn-lt"/>
                <a:ea typeface="+mn-ea"/>
                <a:cs typeface="+mn-ea"/>
                <a:sym typeface="+mn-lt"/>
              </a:rPr>
              <a:t>剂量。对于先前未接受多粘菌素</a:t>
            </a:r>
            <a:r>
              <a:rPr lang="en-US" altLang="zh-CN" dirty="0">
                <a:latin typeface="+mn-lt"/>
                <a:ea typeface="+mn-ea"/>
                <a:cs typeface="+mn-ea"/>
                <a:sym typeface="+mn-lt"/>
              </a:rPr>
              <a:t>E</a:t>
            </a:r>
            <a:r>
              <a:rPr lang="zh-CN" altLang="en-US" dirty="0">
                <a:latin typeface="+mn-lt"/>
                <a:ea typeface="+mn-ea"/>
                <a:cs typeface="+mn-ea"/>
                <a:sym typeface="+mn-lt"/>
              </a:rPr>
              <a:t>治疗的患者，在第</a:t>
            </a:r>
            <a:r>
              <a:rPr lang="en-US" altLang="zh-CN" dirty="0">
                <a:latin typeface="+mn-lt"/>
                <a:ea typeface="+mn-ea"/>
                <a:cs typeface="+mn-ea"/>
                <a:sym typeface="+mn-lt"/>
              </a:rPr>
              <a:t>1</a:t>
            </a:r>
            <a:r>
              <a:rPr lang="zh-CN" altLang="en-US" dirty="0">
                <a:latin typeface="+mn-lt"/>
                <a:ea typeface="+mn-ea"/>
                <a:cs typeface="+mn-ea"/>
                <a:sym typeface="+mn-lt"/>
              </a:rPr>
              <a:t>天单次静脉输注</a:t>
            </a:r>
            <a:r>
              <a:rPr lang="en-US" altLang="zh-CN" dirty="0">
                <a:latin typeface="+mn-lt"/>
                <a:ea typeface="+mn-ea"/>
                <a:cs typeface="+mn-ea"/>
                <a:sym typeface="+mn-lt"/>
              </a:rPr>
              <a:t>2.5-5mg /kg</a:t>
            </a:r>
            <a:r>
              <a:rPr lang="zh-CN" altLang="en-US" dirty="0">
                <a:latin typeface="+mn-lt"/>
                <a:ea typeface="+mn-ea"/>
                <a:cs typeface="+mn-ea"/>
                <a:sym typeface="+mn-lt"/>
              </a:rPr>
              <a:t>的负荷剂量，时间为</a:t>
            </a:r>
            <a:r>
              <a:rPr lang="en-US" altLang="zh-CN" dirty="0">
                <a:latin typeface="+mn-lt"/>
                <a:ea typeface="+mn-ea"/>
                <a:cs typeface="+mn-ea"/>
                <a:sym typeface="+mn-lt"/>
              </a:rPr>
              <a:t>3-6</a:t>
            </a:r>
            <a:r>
              <a:rPr lang="zh-CN" altLang="en-US" dirty="0">
                <a:latin typeface="+mn-lt"/>
                <a:ea typeface="+mn-ea"/>
                <a:cs typeface="+mn-ea"/>
                <a:sym typeface="+mn-lt"/>
              </a:rPr>
              <a:t>分钟。</a:t>
            </a:r>
            <a:endParaRPr lang="zh-CN" altLang="en-US" dirty="0">
              <a:latin typeface="+mn-lt"/>
              <a:ea typeface="+mn-ea"/>
              <a:cs typeface="+mn-ea"/>
              <a:sym typeface="+mn-lt"/>
            </a:endParaRPr>
          </a:p>
        </p:txBody>
      </p:sp>
      <p:sp>
        <p:nvSpPr>
          <p:cNvPr id="27" name="矩形 26"/>
          <p:cNvSpPr/>
          <p:nvPr/>
        </p:nvSpPr>
        <p:spPr>
          <a:xfrm>
            <a:off x="334962" y="2030673"/>
            <a:ext cx="11522076" cy="3035596"/>
          </a:xfrm>
          <a:prstGeom prst="rect">
            <a:avLst/>
          </a:prstGeom>
          <a:solidFill>
            <a:schemeClr val="bg1"/>
          </a:solidFill>
          <a:ln>
            <a:noFill/>
          </a:ln>
          <a:effectLst>
            <a:outerShdw blurRad="635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120114" y="4890943"/>
            <a:ext cx="10736924" cy="982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nSpc>
                <a:spcPct val="130000"/>
              </a:lnSpc>
            </a:pPr>
            <a:endParaRPr lang="zh-CN" altLang="en-US" dirty="0">
              <a:solidFill>
                <a:schemeClr val="tx1"/>
              </a:solidFill>
              <a:cs typeface="+mn-ea"/>
              <a:sym typeface="+mn-lt"/>
            </a:endParaRPr>
          </a:p>
        </p:txBody>
      </p:sp>
      <p:pic>
        <p:nvPicPr>
          <p:cNvPr id="29" name="Picture 49"/>
          <p:cNvPicPr>
            <a:picLocks noChangeAspect="1"/>
          </p:cNvPicPr>
          <p:nvPr/>
        </p:nvPicPr>
        <p:blipFill>
          <a:blip r:embed="rId1"/>
          <a:stretch>
            <a:fillRect/>
          </a:stretch>
        </p:blipFill>
        <p:spPr>
          <a:xfrm>
            <a:off x="9366250" y="4890943"/>
            <a:ext cx="2485253" cy="982918"/>
          </a:xfrm>
          <a:prstGeom prst="rect">
            <a:avLst/>
          </a:prstGeom>
        </p:spPr>
      </p:pic>
      <p:sp>
        <p:nvSpPr>
          <p:cNvPr id="31" name="文本框 30"/>
          <p:cNvSpPr txBox="1"/>
          <p:nvPr/>
        </p:nvSpPr>
        <p:spPr>
          <a:xfrm>
            <a:off x="335596" y="1236490"/>
            <a:ext cx="11522078" cy="607695"/>
          </a:xfrm>
          <a:prstGeom prst="rect">
            <a:avLst/>
          </a:prstGeom>
          <a:noFill/>
        </p:spPr>
        <p:txBody>
          <a:bodyPr wrap="square">
            <a:spAutoFit/>
          </a:bodyPr>
          <a:lstStyle/>
          <a:p>
            <a:pPr>
              <a:lnSpc>
                <a:spcPct val="120000"/>
              </a:lnSpc>
            </a:pPr>
            <a:r>
              <a:rPr lang="en-US" altLang="zh-CN" sz="1400" b="1" dirty="0">
                <a:solidFill>
                  <a:schemeClr val="tx1"/>
                </a:solidFill>
                <a:cs typeface="+mn-ea"/>
                <a:sym typeface="+mn-lt"/>
              </a:rPr>
              <a:t>ATTACK</a:t>
            </a:r>
            <a:r>
              <a:rPr lang="zh-CN" altLang="en-US" sz="1400" b="1" dirty="0">
                <a:solidFill>
                  <a:schemeClr val="tx1"/>
                </a:solidFill>
                <a:cs typeface="+mn-ea"/>
                <a:sym typeface="+mn-lt"/>
              </a:rPr>
              <a:t>是一项在</a:t>
            </a:r>
            <a:r>
              <a:rPr lang="en-US" altLang="zh-CN" sz="1400" b="1" dirty="0">
                <a:solidFill>
                  <a:schemeClr val="tx1"/>
                </a:solidFill>
                <a:cs typeface="+mn-ea"/>
                <a:sym typeface="+mn-lt"/>
              </a:rPr>
              <a:t>16</a:t>
            </a:r>
            <a:r>
              <a:rPr lang="zh-CN" altLang="en-US" sz="1400" b="1" dirty="0">
                <a:solidFill>
                  <a:schemeClr val="tx1"/>
                </a:solidFill>
                <a:cs typeface="+mn-ea"/>
                <a:sym typeface="+mn-lt"/>
              </a:rPr>
              <a:t>个国家</a:t>
            </a:r>
            <a:r>
              <a:rPr lang="en-US" altLang="zh-CN" sz="1400" b="1" dirty="0">
                <a:solidFill>
                  <a:schemeClr val="tx1"/>
                </a:solidFill>
                <a:cs typeface="+mn-ea"/>
                <a:sym typeface="+mn-lt"/>
              </a:rPr>
              <a:t>59</a:t>
            </a:r>
            <a:r>
              <a:rPr lang="zh-CN" altLang="en-US" sz="1400" b="1" dirty="0">
                <a:solidFill>
                  <a:schemeClr val="tx1"/>
                </a:solidFill>
                <a:cs typeface="+mn-ea"/>
                <a:sym typeface="+mn-lt"/>
              </a:rPr>
              <a:t>个临床试验点进行的</a:t>
            </a:r>
            <a:r>
              <a:rPr lang="en-US" altLang="zh-CN" sz="1400" b="1" dirty="0">
                <a:solidFill>
                  <a:schemeClr val="tx1"/>
                </a:solidFill>
                <a:cs typeface="+mn-ea"/>
                <a:sym typeface="+mn-lt"/>
              </a:rPr>
              <a:t>3</a:t>
            </a:r>
            <a:r>
              <a:rPr lang="zh-CN" altLang="en-US" sz="1400" b="1" dirty="0">
                <a:solidFill>
                  <a:schemeClr val="tx1"/>
                </a:solidFill>
                <a:cs typeface="+mn-ea"/>
                <a:sym typeface="+mn-lt"/>
              </a:rPr>
              <a:t>期、随机、对照、非劣效性试验，旨在评估</a:t>
            </a:r>
            <a:r>
              <a:rPr lang="en-US" altLang="zh-CN" sz="1400" b="1" dirty="0">
                <a:solidFill>
                  <a:schemeClr val="tx1"/>
                </a:solidFill>
                <a:cs typeface="+mn-ea"/>
                <a:sym typeface="+mn-lt"/>
              </a:rPr>
              <a:t>XACDURO</a:t>
            </a:r>
            <a:r>
              <a:rPr lang="en-US" altLang="zh-CN" sz="1400" b="1" baseline="30000" dirty="0">
                <a:solidFill>
                  <a:schemeClr val="tx1"/>
                </a:solidFill>
                <a:cs typeface="+mn-ea"/>
                <a:sym typeface="+mn-lt"/>
              </a:rPr>
              <a:t>®</a:t>
            </a:r>
            <a:r>
              <a:rPr lang="zh-CN" altLang="en-US" sz="1400" b="1" dirty="0">
                <a:solidFill>
                  <a:schemeClr val="tx1"/>
                </a:solidFill>
                <a:cs typeface="+mn-ea"/>
                <a:sym typeface="+mn-lt"/>
              </a:rPr>
              <a:t>与多粘菌素</a:t>
            </a:r>
            <a:r>
              <a:rPr lang="en-US" altLang="zh-CN" sz="1400" b="1" dirty="0">
                <a:solidFill>
                  <a:schemeClr val="tx1"/>
                </a:solidFill>
                <a:cs typeface="+mn-ea"/>
                <a:sym typeface="+mn-lt"/>
              </a:rPr>
              <a:t>E(</a:t>
            </a:r>
            <a:r>
              <a:rPr lang="zh-CN" altLang="en-US" sz="1400" b="1" dirty="0">
                <a:solidFill>
                  <a:schemeClr val="tx1"/>
                </a:solidFill>
                <a:cs typeface="+mn-ea"/>
                <a:sym typeface="+mn-lt"/>
              </a:rPr>
              <a:t>均联合亚胺培南</a:t>
            </a:r>
            <a:r>
              <a:rPr lang="en-US" altLang="zh-CN" sz="1400" b="1" dirty="0">
                <a:solidFill>
                  <a:schemeClr val="tx1"/>
                </a:solidFill>
                <a:cs typeface="+mn-ea"/>
                <a:sym typeface="+mn-lt"/>
              </a:rPr>
              <a:t>/</a:t>
            </a:r>
            <a:r>
              <a:rPr lang="zh-CN" altLang="en-US" sz="1400" b="1" dirty="0">
                <a:solidFill>
                  <a:schemeClr val="tx1"/>
                </a:solidFill>
                <a:cs typeface="+mn-ea"/>
                <a:sym typeface="+mn-lt"/>
              </a:rPr>
              <a:t>西司他汀作为背景治疗</a:t>
            </a:r>
            <a:r>
              <a:rPr lang="en-US" altLang="zh-CN" sz="1400" b="1" dirty="0">
                <a:solidFill>
                  <a:schemeClr val="tx1"/>
                </a:solidFill>
                <a:cs typeface="+mn-ea"/>
                <a:sym typeface="+mn-lt"/>
              </a:rPr>
              <a:t>)</a:t>
            </a:r>
            <a:r>
              <a:rPr lang="zh-CN" altLang="en-US" sz="1400" b="1" dirty="0">
                <a:solidFill>
                  <a:schemeClr val="tx1"/>
                </a:solidFill>
                <a:cs typeface="+mn-ea"/>
                <a:sym typeface="+mn-lt"/>
              </a:rPr>
              <a:t>对</a:t>
            </a:r>
            <a:r>
              <a:rPr lang="en-US" altLang="zh-CN" sz="1400" b="1" dirty="0">
                <a:solidFill>
                  <a:schemeClr val="tx1"/>
                </a:solidFill>
                <a:cs typeface="+mn-ea"/>
                <a:sym typeface="+mn-lt"/>
              </a:rPr>
              <a:t>ABC</a:t>
            </a:r>
            <a:r>
              <a:rPr lang="zh-CN" altLang="en-US" sz="1400" b="1" dirty="0">
                <a:solidFill>
                  <a:schemeClr val="tx1"/>
                </a:solidFill>
                <a:cs typeface="+mn-ea"/>
                <a:sym typeface="+mn-lt"/>
              </a:rPr>
              <a:t>（包括</a:t>
            </a:r>
            <a:r>
              <a:rPr lang="en-US" altLang="zh-CN" sz="1400" b="1" dirty="0">
                <a:solidFill>
                  <a:schemeClr val="tx1"/>
                </a:solidFill>
                <a:cs typeface="+mn-ea"/>
                <a:sym typeface="+mn-lt"/>
              </a:rPr>
              <a:t>CRAB</a:t>
            </a:r>
            <a:r>
              <a:rPr lang="zh-CN" altLang="en-US" sz="1400" b="1" dirty="0">
                <a:solidFill>
                  <a:schemeClr val="tx1"/>
                </a:solidFill>
                <a:cs typeface="+mn-ea"/>
                <a:sym typeface="+mn-lt"/>
              </a:rPr>
              <a:t>）引起的严重感染患者的疗效和安全性。</a:t>
            </a:r>
            <a:endParaRPr lang="zh-CN" altLang="en-US" sz="1400" b="1" dirty="0">
              <a:solidFill>
                <a:schemeClr val="tx1"/>
              </a:solidFill>
              <a:cs typeface="+mn-ea"/>
              <a:sym typeface="+mn-lt"/>
            </a:endParaRPr>
          </a:p>
        </p:txBody>
      </p:sp>
      <p:sp>
        <p:nvSpPr>
          <p:cNvPr id="32" name="矩形: 圆角 31"/>
          <p:cNvSpPr/>
          <p:nvPr/>
        </p:nvSpPr>
        <p:spPr>
          <a:xfrm>
            <a:off x="334962" y="4890943"/>
            <a:ext cx="1246188" cy="982918"/>
          </a:xfrm>
          <a:prstGeom prst="roundRect">
            <a:avLst>
              <a:gd name="adj" fmla="val 11836"/>
            </a:avLst>
          </a:prstGeom>
          <a:ln w="25400">
            <a:solidFill>
              <a:schemeClr val="bg1"/>
            </a:solidFill>
          </a:ln>
          <a:effectLst>
            <a:outerShdw blurRad="127000" sx="102000" sy="102000" algn="ctr"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396000" rtlCol="0" anchor="ctr"/>
          <a:lstStyle/>
          <a:p>
            <a:pPr algn="ctr"/>
            <a:r>
              <a:rPr lang="zh-CN" altLang="en-US" b="1" dirty="0">
                <a:cs typeface="+mn-ea"/>
                <a:sym typeface="+mn-lt"/>
              </a:rPr>
              <a:t>试验终点</a:t>
            </a:r>
            <a:endParaRPr lang="zh-CN" altLang="en-US" b="1" dirty="0">
              <a:cs typeface="+mn-ea"/>
              <a:sym typeface="+mn-lt"/>
            </a:endParaRPr>
          </a:p>
        </p:txBody>
      </p:sp>
      <p:sp>
        <p:nvSpPr>
          <p:cNvPr id="33" name="图形 35"/>
          <p:cNvSpPr/>
          <p:nvPr/>
        </p:nvSpPr>
        <p:spPr>
          <a:xfrm>
            <a:off x="824525" y="5069929"/>
            <a:ext cx="267063" cy="293688"/>
          </a:xfrm>
          <a:custGeom>
            <a:avLst/>
            <a:gdLst>
              <a:gd name="connsiteX0" fmla="*/ 1533525 w 1552572"/>
              <a:gd name="connsiteY0" fmla="*/ 1434703 h 1707356"/>
              <a:gd name="connsiteX1" fmla="*/ 1356122 w 1552572"/>
              <a:gd name="connsiteY1" fmla="*/ 1065609 h 1707356"/>
              <a:gd name="connsiteX2" fmla="*/ 1075134 w 1552572"/>
              <a:gd name="connsiteY2" fmla="*/ 484584 h 1707356"/>
              <a:gd name="connsiteX3" fmla="*/ 1075134 w 1552572"/>
              <a:gd name="connsiteY3" fmla="*/ 119063 h 1707356"/>
              <a:gd name="connsiteX4" fmla="*/ 1252538 w 1552572"/>
              <a:gd name="connsiteY4" fmla="*/ 119063 h 1707356"/>
              <a:gd name="connsiteX5" fmla="*/ 1312069 w 1552572"/>
              <a:gd name="connsiteY5" fmla="*/ 59531 h 1707356"/>
              <a:gd name="connsiteX6" fmla="*/ 1252538 w 1552572"/>
              <a:gd name="connsiteY6" fmla="*/ 0 h 1707356"/>
              <a:gd name="connsiteX7" fmla="*/ 300038 w 1552572"/>
              <a:gd name="connsiteY7" fmla="*/ 0 h 1707356"/>
              <a:gd name="connsiteX8" fmla="*/ 240506 w 1552572"/>
              <a:gd name="connsiteY8" fmla="*/ 59531 h 1707356"/>
              <a:gd name="connsiteX9" fmla="*/ 300038 w 1552572"/>
              <a:gd name="connsiteY9" fmla="*/ 119063 h 1707356"/>
              <a:gd name="connsiteX10" fmla="*/ 479822 w 1552572"/>
              <a:gd name="connsiteY10" fmla="*/ 119063 h 1707356"/>
              <a:gd name="connsiteX11" fmla="*/ 479822 w 1552572"/>
              <a:gd name="connsiteY11" fmla="*/ 484584 h 1707356"/>
              <a:gd name="connsiteX12" fmla="*/ 197644 w 1552572"/>
              <a:gd name="connsiteY12" fmla="*/ 1065609 h 1707356"/>
              <a:gd name="connsiteX13" fmla="*/ 19050 w 1552572"/>
              <a:gd name="connsiteY13" fmla="*/ 1434703 h 1707356"/>
              <a:gd name="connsiteX14" fmla="*/ 0 w 1552572"/>
              <a:gd name="connsiteY14" fmla="*/ 1516856 h 1707356"/>
              <a:gd name="connsiteX15" fmla="*/ 107156 w 1552572"/>
              <a:gd name="connsiteY15" fmla="*/ 1688306 h 1707356"/>
              <a:gd name="connsiteX16" fmla="*/ 189309 w 1552572"/>
              <a:gd name="connsiteY16" fmla="*/ 1707356 h 1707356"/>
              <a:gd name="connsiteX17" fmla="*/ 1363266 w 1552572"/>
              <a:gd name="connsiteY17" fmla="*/ 1707356 h 1707356"/>
              <a:gd name="connsiteX18" fmla="*/ 1552572 w 1552572"/>
              <a:gd name="connsiteY18" fmla="*/ 1517093 h 1707356"/>
              <a:gd name="connsiteX19" fmla="*/ 1533525 w 1552572"/>
              <a:gd name="connsiteY19" fmla="*/ 1434703 h 1707356"/>
              <a:gd name="connsiteX20" fmla="*/ 657225 w 1552572"/>
              <a:gd name="connsiteY20" fmla="*/ 1568053 h 1707356"/>
              <a:gd name="connsiteX21" fmla="*/ 538163 w 1552572"/>
              <a:gd name="connsiteY21" fmla="*/ 1448991 h 1707356"/>
              <a:gd name="connsiteX22" fmla="*/ 657225 w 1552572"/>
              <a:gd name="connsiteY22" fmla="*/ 1329928 h 1707356"/>
              <a:gd name="connsiteX23" fmla="*/ 776288 w 1552572"/>
              <a:gd name="connsiteY23" fmla="*/ 1448991 h 1707356"/>
              <a:gd name="connsiteX24" fmla="*/ 657225 w 1552572"/>
              <a:gd name="connsiteY24" fmla="*/ 1568053 h 1707356"/>
              <a:gd name="connsiteX25" fmla="*/ 954881 w 1552572"/>
              <a:gd name="connsiteY25" fmla="*/ 1210866 h 1707356"/>
              <a:gd name="connsiteX26" fmla="*/ 895350 w 1552572"/>
              <a:gd name="connsiteY26" fmla="*/ 1151334 h 1707356"/>
              <a:gd name="connsiteX27" fmla="*/ 954881 w 1552572"/>
              <a:gd name="connsiteY27" fmla="*/ 1091803 h 1707356"/>
              <a:gd name="connsiteX28" fmla="*/ 1014413 w 1552572"/>
              <a:gd name="connsiteY28" fmla="*/ 1151334 h 1707356"/>
              <a:gd name="connsiteX29" fmla="*/ 954881 w 1552572"/>
              <a:gd name="connsiteY29" fmla="*/ 1210866 h 1707356"/>
              <a:gd name="connsiteX30" fmla="*/ 738188 w 1552572"/>
              <a:gd name="connsiteY30" fmla="*/ 1046559 h 1707356"/>
              <a:gd name="connsiteX31" fmla="*/ 328612 w 1552572"/>
              <a:gd name="connsiteY31" fmla="*/ 1067991 h 1707356"/>
              <a:gd name="connsiteX32" fmla="*/ 592931 w 1552572"/>
              <a:gd name="connsiteY32" fmla="*/ 523875 h 1707356"/>
              <a:gd name="connsiteX33" fmla="*/ 598884 w 1552572"/>
              <a:gd name="connsiteY33" fmla="*/ 497681 h 1707356"/>
              <a:gd name="connsiteX34" fmla="*/ 598884 w 1552572"/>
              <a:gd name="connsiteY34" fmla="*/ 119063 h 1707356"/>
              <a:gd name="connsiteX35" fmla="*/ 956072 w 1552572"/>
              <a:gd name="connsiteY35" fmla="*/ 119063 h 1707356"/>
              <a:gd name="connsiteX36" fmla="*/ 956072 w 1552572"/>
              <a:gd name="connsiteY36" fmla="*/ 497681 h 1707356"/>
              <a:gd name="connsiteX37" fmla="*/ 962025 w 1552572"/>
              <a:gd name="connsiteY37" fmla="*/ 523875 h 1707356"/>
              <a:gd name="connsiteX38" fmla="*/ 1176338 w 1552572"/>
              <a:gd name="connsiteY38" fmla="*/ 967978 h 1707356"/>
              <a:gd name="connsiteX39" fmla="*/ 738188 w 1552572"/>
              <a:gd name="connsiteY39" fmla="*/ 1046559 h 1707356"/>
              <a:gd name="connsiteX40" fmla="*/ 1193006 w 1552572"/>
              <a:gd name="connsiteY40" fmla="*/ 1329928 h 1707356"/>
              <a:gd name="connsiteX41" fmla="*/ 1133475 w 1552572"/>
              <a:gd name="connsiteY41" fmla="*/ 1270397 h 1707356"/>
              <a:gd name="connsiteX42" fmla="*/ 1193006 w 1552572"/>
              <a:gd name="connsiteY42" fmla="*/ 1210866 h 1707356"/>
              <a:gd name="connsiteX43" fmla="*/ 1252538 w 1552572"/>
              <a:gd name="connsiteY43" fmla="*/ 1270397 h 1707356"/>
              <a:gd name="connsiteX44" fmla="*/ 1193006 w 1552572"/>
              <a:gd name="connsiteY44" fmla="*/ 1329928 h 170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52572" h="1707356">
                <a:moveTo>
                  <a:pt x="1533525" y="1434703"/>
                </a:moveTo>
                <a:lnTo>
                  <a:pt x="1356122" y="1065609"/>
                </a:lnTo>
                <a:lnTo>
                  <a:pt x="1075134" y="484584"/>
                </a:lnTo>
                <a:lnTo>
                  <a:pt x="1075134" y="119063"/>
                </a:lnTo>
                <a:lnTo>
                  <a:pt x="1252538" y="119063"/>
                </a:lnTo>
                <a:cubicBezTo>
                  <a:pt x="1285875" y="119063"/>
                  <a:pt x="1312069" y="92869"/>
                  <a:pt x="1312069" y="59531"/>
                </a:cubicBezTo>
                <a:cubicBezTo>
                  <a:pt x="1312069" y="27384"/>
                  <a:pt x="1285875" y="0"/>
                  <a:pt x="1252538" y="0"/>
                </a:cubicBezTo>
                <a:lnTo>
                  <a:pt x="300038" y="0"/>
                </a:lnTo>
                <a:cubicBezTo>
                  <a:pt x="266700" y="0"/>
                  <a:pt x="240506" y="27384"/>
                  <a:pt x="240506" y="59531"/>
                </a:cubicBezTo>
                <a:cubicBezTo>
                  <a:pt x="240506" y="92869"/>
                  <a:pt x="266700" y="119063"/>
                  <a:pt x="300038" y="119063"/>
                </a:cubicBezTo>
                <a:lnTo>
                  <a:pt x="479822" y="119063"/>
                </a:lnTo>
                <a:lnTo>
                  <a:pt x="479822" y="484584"/>
                </a:lnTo>
                <a:lnTo>
                  <a:pt x="197644" y="1065609"/>
                </a:lnTo>
                <a:lnTo>
                  <a:pt x="19050" y="1434703"/>
                </a:lnTo>
                <a:cubicBezTo>
                  <a:pt x="5953" y="1460897"/>
                  <a:pt x="0" y="1489472"/>
                  <a:pt x="0" y="1516856"/>
                </a:cubicBezTo>
                <a:cubicBezTo>
                  <a:pt x="0" y="1587103"/>
                  <a:pt x="39291" y="1654969"/>
                  <a:pt x="107156" y="1688306"/>
                </a:cubicBezTo>
                <a:cubicBezTo>
                  <a:pt x="132159" y="1700213"/>
                  <a:pt x="160734" y="1707356"/>
                  <a:pt x="189309" y="1707356"/>
                </a:cubicBezTo>
                <a:lnTo>
                  <a:pt x="1363266" y="1707356"/>
                </a:lnTo>
                <a:cubicBezTo>
                  <a:pt x="1468081" y="1707092"/>
                  <a:pt x="1552836" y="1621908"/>
                  <a:pt x="1552572" y="1517093"/>
                </a:cubicBezTo>
                <a:cubicBezTo>
                  <a:pt x="1552500" y="1488547"/>
                  <a:pt x="1545990" y="1460384"/>
                  <a:pt x="1533525" y="1434703"/>
                </a:cubicBezTo>
                <a:close/>
                <a:moveTo>
                  <a:pt x="657225" y="1568053"/>
                </a:moveTo>
                <a:cubicBezTo>
                  <a:pt x="591741" y="1568053"/>
                  <a:pt x="538163" y="1514475"/>
                  <a:pt x="538163" y="1448991"/>
                </a:cubicBezTo>
                <a:cubicBezTo>
                  <a:pt x="538163" y="1383506"/>
                  <a:pt x="591741" y="1329928"/>
                  <a:pt x="657225" y="1329928"/>
                </a:cubicBezTo>
                <a:cubicBezTo>
                  <a:pt x="722709" y="1329928"/>
                  <a:pt x="776288" y="1383506"/>
                  <a:pt x="776288" y="1448991"/>
                </a:cubicBezTo>
                <a:cubicBezTo>
                  <a:pt x="776288" y="1514475"/>
                  <a:pt x="722709" y="1568053"/>
                  <a:pt x="657225" y="1568053"/>
                </a:cubicBezTo>
                <a:close/>
                <a:moveTo>
                  <a:pt x="954881" y="1210866"/>
                </a:moveTo>
                <a:cubicBezTo>
                  <a:pt x="921544" y="1210866"/>
                  <a:pt x="895350" y="1184672"/>
                  <a:pt x="895350" y="1151334"/>
                </a:cubicBezTo>
                <a:cubicBezTo>
                  <a:pt x="895350" y="1117997"/>
                  <a:pt x="921544" y="1091803"/>
                  <a:pt x="954881" y="1091803"/>
                </a:cubicBezTo>
                <a:cubicBezTo>
                  <a:pt x="988219" y="1091803"/>
                  <a:pt x="1014413" y="1117997"/>
                  <a:pt x="1014413" y="1151334"/>
                </a:cubicBezTo>
                <a:cubicBezTo>
                  <a:pt x="1014413" y="1184672"/>
                  <a:pt x="988219" y="1210866"/>
                  <a:pt x="954881" y="1210866"/>
                </a:cubicBezTo>
                <a:close/>
                <a:moveTo>
                  <a:pt x="738188" y="1046559"/>
                </a:moveTo>
                <a:cubicBezTo>
                  <a:pt x="585788" y="1172766"/>
                  <a:pt x="408384" y="1108472"/>
                  <a:pt x="328612" y="1067991"/>
                </a:cubicBezTo>
                <a:lnTo>
                  <a:pt x="592931" y="523875"/>
                </a:lnTo>
                <a:cubicBezTo>
                  <a:pt x="596503" y="515541"/>
                  <a:pt x="598884" y="507206"/>
                  <a:pt x="598884" y="497681"/>
                </a:cubicBezTo>
                <a:lnTo>
                  <a:pt x="598884" y="119063"/>
                </a:lnTo>
                <a:lnTo>
                  <a:pt x="956072" y="119063"/>
                </a:lnTo>
                <a:lnTo>
                  <a:pt x="956072" y="497681"/>
                </a:lnTo>
                <a:cubicBezTo>
                  <a:pt x="956072" y="507206"/>
                  <a:pt x="958453" y="515541"/>
                  <a:pt x="962025" y="523875"/>
                </a:cubicBezTo>
                <a:lnTo>
                  <a:pt x="1176338" y="967978"/>
                </a:lnTo>
                <a:cubicBezTo>
                  <a:pt x="1047750" y="929878"/>
                  <a:pt x="881063" y="926306"/>
                  <a:pt x="738188" y="1046559"/>
                </a:cubicBezTo>
                <a:close/>
                <a:moveTo>
                  <a:pt x="1193006" y="1329928"/>
                </a:moveTo>
                <a:cubicBezTo>
                  <a:pt x="1159669" y="1329928"/>
                  <a:pt x="1133475" y="1303734"/>
                  <a:pt x="1133475" y="1270397"/>
                </a:cubicBezTo>
                <a:cubicBezTo>
                  <a:pt x="1133475" y="1237059"/>
                  <a:pt x="1159669" y="1210866"/>
                  <a:pt x="1193006" y="1210866"/>
                </a:cubicBezTo>
                <a:cubicBezTo>
                  <a:pt x="1226344" y="1210866"/>
                  <a:pt x="1252538" y="1237059"/>
                  <a:pt x="1252538" y="1270397"/>
                </a:cubicBezTo>
                <a:cubicBezTo>
                  <a:pt x="1252538" y="1303734"/>
                  <a:pt x="1226344" y="1329928"/>
                  <a:pt x="1193006" y="1329928"/>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34" name="箭头: 五边形 33"/>
          <p:cNvSpPr/>
          <p:nvPr/>
        </p:nvSpPr>
        <p:spPr>
          <a:xfrm>
            <a:off x="1692275" y="4994785"/>
            <a:ext cx="1903413" cy="352730"/>
          </a:xfrm>
          <a:prstGeom prst="homePlate">
            <a:avLst/>
          </a:prstGeom>
          <a:gradFill>
            <a:gsLst>
              <a:gs pos="0">
                <a:schemeClr val="accent1">
                  <a:alpha val="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44000" rtlCol="0" anchor="ctr"/>
          <a:lstStyle/>
          <a:p>
            <a:r>
              <a:rPr lang="zh-CN" altLang="en-US" sz="1600" b="1" dirty="0">
                <a:solidFill>
                  <a:schemeClr val="accent1"/>
                </a:solidFill>
                <a:cs typeface="+mn-ea"/>
                <a:sym typeface="+mn-lt"/>
              </a:rPr>
              <a:t>主要疗效终点</a:t>
            </a:r>
            <a:endParaRPr lang="zh-CN" altLang="en-US" sz="1600" b="1" dirty="0">
              <a:solidFill>
                <a:schemeClr val="accent1"/>
              </a:solidFill>
              <a:cs typeface="+mn-ea"/>
              <a:sym typeface="+mn-lt"/>
            </a:endParaRPr>
          </a:p>
        </p:txBody>
      </p:sp>
      <p:sp>
        <p:nvSpPr>
          <p:cNvPr id="35" name="箭头: 五边形 34"/>
          <p:cNvSpPr/>
          <p:nvPr/>
        </p:nvSpPr>
        <p:spPr>
          <a:xfrm>
            <a:off x="1692275" y="5417290"/>
            <a:ext cx="1903413" cy="352730"/>
          </a:xfrm>
          <a:prstGeom prst="homePlate">
            <a:avLst/>
          </a:prstGeom>
          <a:gradFill>
            <a:gsLst>
              <a:gs pos="0">
                <a:schemeClr val="accent1">
                  <a:alpha val="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44000" rtlCol="0" anchor="ctr"/>
          <a:lstStyle/>
          <a:p>
            <a:r>
              <a:rPr lang="zh-CN" altLang="en-US" sz="1600" b="1" dirty="0">
                <a:solidFill>
                  <a:schemeClr val="accent1"/>
                </a:solidFill>
                <a:cs typeface="+mn-ea"/>
                <a:sym typeface="+mn-lt"/>
              </a:rPr>
              <a:t>主要安全性终点</a:t>
            </a:r>
            <a:endParaRPr lang="zh-CN" altLang="en-US" sz="1600" b="1" dirty="0">
              <a:solidFill>
                <a:schemeClr val="accent1"/>
              </a:solidFill>
              <a:cs typeface="+mn-ea"/>
              <a:sym typeface="+mn-lt"/>
            </a:endParaRPr>
          </a:p>
        </p:txBody>
      </p:sp>
      <p:sp>
        <p:nvSpPr>
          <p:cNvPr id="36" name="文本框 35"/>
          <p:cNvSpPr txBox="1"/>
          <p:nvPr/>
        </p:nvSpPr>
        <p:spPr>
          <a:xfrm>
            <a:off x="3660148" y="5001873"/>
            <a:ext cx="1656223" cy="338554"/>
          </a:xfrm>
          <a:prstGeom prst="rect">
            <a:avLst/>
          </a:prstGeom>
          <a:noFill/>
        </p:spPr>
        <p:txBody>
          <a:bodyPr wrap="none">
            <a:spAutoFit/>
          </a:bodyPr>
          <a:lstStyle/>
          <a:p>
            <a:r>
              <a:rPr lang="en-US" altLang="zh-CN" sz="1600" dirty="0">
                <a:cs typeface="+mn-ea"/>
                <a:sym typeface="+mn-lt"/>
              </a:rPr>
              <a:t>28</a:t>
            </a:r>
            <a:r>
              <a:rPr lang="zh-CN" altLang="en-US" sz="1600" dirty="0">
                <a:cs typeface="+mn-ea"/>
                <a:sym typeface="+mn-lt"/>
              </a:rPr>
              <a:t>天全因死亡率</a:t>
            </a:r>
            <a:endParaRPr lang="zh-CN" altLang="en-US" sz="1600" dirty="0">
              <a:cs typeface="+mn-ea"/>
              <a:sym typeface="+mn-lt"/>
            </a:endParaRPr>
          </a:p>
        </p:txBody>
      </p:sp>
      <p:sp>
        <p:nvSpPr>
          <p:cNvPr id="37" name="文本框 36"/>
          <p:cNvSpPr txBox="1"/>
          <p:nvPr/>
        </p:nvSpPr>
        <p:spPr>
          <a:xfrm>
            <a:off x="3660148" y="5424378"/>
            <a:ext cx="7744428" cy="338554"/>
          </a:xfrm>
          <a:prstGeom prst="rect">
            <a:avLst/>
          </a:prstGeom>
          <a:noFill/>
        </p:spPr>
        <p:txBody>
          <a:bodyPr wrap="none">
            <a:spAutoFit/>
          </a:bodyPr>
          <a:lstStyle/>
          <a:p>
            <a:r>
              <a:rPr lang="zh-CN" altLang="en-US" sz="1600">
                <a:cs typeface="+mn-ea"/>
                <a:sym typeface="+mn-lt"/>
              </a:rPr>
              <a:t>肾毒性发生率 （采用</a:t>
            </a:r>
            <a:r>
              <a:rPr lang="en-US" altLang="zh-CN" sz="1600">
                <a:cs typeface="+mn-ea"/>
                <a:sym typeface="+mn-lt"/>
              </a:rPr>
              <a:t>RIFLE</a:t>
            </a:r>
            <a:r>
              <a:rPr lang="zh-CN" altLang="en-US" sz="1600">
                <a:cs typeface="+mn-ea"/>
                <a:sym typeface="+mn-lt"/>
              </a:rPr>
              <a:t>标准进行评估，以血清肌酐水平或肾小球滤过率来评估）</a:t>
            </a:r>
            <a:endParaRPr lang="zh-CN" altLang="en-US" sz="1600" dirty="0">
              <a:cs typeface="+mn-ea"/>
              <a:sym typeface="+mn-lt"/>
            </a:endParaRPr>
          </a:p>
        </p:txBody>
      </p:sp>
      <p:sp>
        <p:nvSpPr>
          <p:cNvPr id="38" name="矩形 37"/>
          <p:cNvSpPr/>
          <p:nvPr/>
        </p:nvSpPr>
        <p:spPr>
          <a:xfrm>
            <a:off x="379928" y="2202638"/>
            <a:ext cx="3299270" cy="1430806"/>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1400" b="0" dirty="0">
                <a:solidFill>
                  <a:schemeClr val="tx1"/>
                </a:solidFill>
                <a:cs typeface="+mn-ea"/>
                <a:sym typeface="+mn-lt"/>
              </a:rPr>
              <a:t>A</a:t>
            </a:r>
            <a:r>
              <a:rPr lang="zh-CN" altLang="en-US" sz="1400" b="0" dirty="0">
                <a:solidFill>
                  <a:schemeClr val="tx1"/>
                </a:solidFill>
                <a:cs typeface="+mn-ea"/>
                <a:sym typeface="+mn-lt"/>
              </a:rPr>
              <a:t>部分</a:t>
            </a:r>
            <a:endParaRPr lang="en-US" altLang="zh-CN" sz="1400" b="0" dirty="0">
              <a:solidFill>
                <a:schemeClr val="tx1"/>
              </a:solidFill>
              <a:cs typeface="+mn-ea"/>
              <a:sym typeface="+mn-lt"/>
            </a:endParaRPr>
          </a:p>
          <a:p>
            <a:pPr algn="ctr">
              <a:spcAft>
                <a:spcPts val="600"/>
              </a:spcAft>
            </a:pPr>
            <a:r>
              <a:rPr lang="en-US" altLang="zh-CN" sz="1400" b="0" dirty="0">
                <a:solidFill>
                  <a:schemeClr val="tx1"/>
                </a:solidFill>
                <a:cs typeface="+mn-ea"/>
                <a:sym typeface="+mn-lt"/>
              </a:rPr>
              <a:t>ABC</a:t>
            </a:r>
            <a:r>
              <a:rPr lang="zh-CN" altLang="en-US" sz="1400" b="0" dirty="0">
                <a:solidFill>
                  <a:schemeClr val="tx1"/>
                </a:solidFill>
                <a:cs typeface="+mn-ea"/>
                <a:sym typeface="+mn-lt"/>
              </a:rPr>
              <a:t>感染患者</a:t>
            </a:r>
            <a:endParaRPr lang="en-US" altLang="zh-CN" sz="1400" b="0" baseline="30000" dirty="0">
              <a:solidFill>
                <a:schemeClr val="tx1"/>
              </a:solidFill>
              <a:cs typeface="+mn-ea"/>
              <a:sym typeface="+mn-lt"/>
            </a:endParaRPr>
          </a:p>
          <a:p>
            <a:pPr algn="ctr">
              <a:spcAft>
                <a:spcPts val="600"/>
              </a:spcAft>
            </a:pPr>
            <a:r>
              <a:rPr lang="en-US" altLang="zh-CN" sz="1400" b="0" dirty="0">
                <a:solidFill>
                  <a:schemeClr val="tx1"/>
                </a:solidFill>
                <a:cs typeface="+mn-ea"/>
                <a:sym typeface="+mn-lt"/>
              </a:rPr>
              <a:t>(HABP/VABP)</a:t>
            </a:r>
            <a:endParaRPr lang="zh-CN" altLang="en-US" sz="1400" b="0" dirty="0">
              <a:solidFill>
                <a:schemeClr val="tx1"/>
              </a:solidFill>
              <a:cs typeface="+mn-ea"/>
              <a:sym typeface="+mn-lt"/>
            </a:endParaRPr>
          </a:p>
        </p:txBody>
      </p:sp>
      <p:sp>
        <p:nvSpPr>
          <p:cNvPr id="39" name="矩形 38"/>
          <p:cNvSpPr/>
          <p:nvPr/>
        </p:nvSpPr>
        <p:spPr>
          <a:xfrm>
            <a:off x="379928" y="3791081"/>
            <a:ext cx="3299270" cy="903499"/>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0" dirty="0">
                <a:solidFill>
                  <a:schemeClr val="tx1"/>
                </a:solidFill>
                <a:cs typeface="+mn-ea"/>
                <a:sym typeface="+mn-lt"/>
              </a:rPr>
              <a:t>B</a:t>
            </a:r>
            <a:r>
              <a:rPr lang="zh-CN" altLang="en-US" sz="1400" b="0" dirty="0">
                <a:solidFill>
                  <a:schemeClr val="tx1"/>
                </a:solidFill>
                <a:cs typeface="+mn-ea"/>
                <a:sym typeface="+mn-lt"/>
              </a:rPr>
              <a:t>部分</a:t>
            </a:r>
            <a:endParaRPr lang="zh-CN" altLang="en-US" sz="1400" b="0" dirty="0">
              <a:solidFill>
                <a:schemeClr val="tx1"/>
              </a:solidFill>
              <a:cs typeface="+mn-ea"/>
              <a:sym typeface="+mn-lt"/>
            </a:endParaRPr>
          </a:p>
          <a:p>
            <a:pPr algn="ctr"/>
            <a:r>
              <a:rPr lang="en-US" altLang="zh-CN" sz="1400" b="0" dirty="0">
                <a:solidFill>
                  <a:schemeClr val="tx1"/>
                </a:solidFill>
                <a:cs typeface="+mn-ea"/>
                <a:sym typeface="+mn-lt"/>
              </a:rPr>
              <a:t>ABC</a:t>
            </a:r>
            <a:r>
              <a:rPr lang="zh-CN" altLang="en-US" sz="1400" b="0" dirty="0">
                <a:solidFill>
                  <a:schemeClr val="tx1"/>
                </a:solidFill>
                <a:cs typeface="+mn-ea"/>
                <a:sym typeface="+mn-lt"/>
              </a:rPr>
              <a:t>感染患者</a:t>
            </a:r>
            <a:endParaRPr lang="zh-CN" altLang="en-US" sz="1400" b="0" dirty="0">
              <a:solidFill>
                <a:schemeClr val="tx1"/>
              </a:solidFill>
              <a:cs typeface="+mn-ea"/>
              <a:sym typeface="+mn-lt"/>
            </a:endParaRPr>
          </a:p>
          <a:p>
            <a:pPr algn="ctr"/>
            <a:r>
              <a:rPr lang="en-US" altLang="zh-CN" sz="1200" b="0" dirty="0">
                <a:solidFill>
                  <a:schemeClr val="tx1"/>
                </a:solidFill>
                <a:cs typeface="+mn-ea"/>
                <a:sym typeface="+mn-lt"/>
              </a:rPr>
              <a:t>(</a:t>
            </a:r>
            <a:r>
              <a:rPr lang="zh-CN" altLang="en-US" sz="1200" b="0" dirty="0">
                <a:solidFill>
                  <a:schemeClr val="tx1"/>
                </a:solidFill>
                <a:cs typeface="+mn-ea"/>
                <a:sym typeface="+mn-lt"/>
              </a:rPr>
              <a:t>多粘菌素</a:t>
            </a:r>
            <a:r>
              <a:rPr lang="en-US" altLang="zh-CN" sz="1200" b="0" dirty="0">
                <a:solidFill>
                  <a:schemeClr val="tx1"/>
                </a:solidFill>
                <a:cs typeface="+mn-ea"/>
                <a:sym typeface="+mn-lt"/>
              </a:rPr>
              <a:t>B</a:t>
            </a:r>
            <a:r>
              <a:rPr lang="zh-CN" altLang="en-US" sz="1200" b="0" dirty="0">
                <a:solidFill>
                  <a:schemeClr val="tx1"/>
                </a:solidFill>
                <a:cs typeface="+mn-ea"/>
                <a:sym typeface="+mn-lt"/>
              </a:rPr>
              <a:t>或多粘菌素</a:t>
            </a:r>
            <a:r>
              <a:rPr lang="en-US" altLang="zh-CN" sz="1200" b="0" dirty="0">
                <a:solidFill>
                  <a:schemeClr val="tx1"/>
                </a:solidFill>
                <a:cs typeface="+mn-ea"/>
                <a:sym typeface="+mn-lt"/>
              </a:rPr>
              <a:t>E</a:t>
            </a:r>
            <a:r>
              <a:rPr lang="zh-CN" altLang="en-US" sz="1200" b="0" dirty="0">
                <a:solidFill>
                  <a:schemeClr val="tx1"/>
                </a:solidFill>
                <a:cs typeface="+mn-ea"/>
                <a:sym typeface="+mn-lt"/>
              </a:rPr>
              <a:t>耐药</a:t>
            </a:r>
            <a:r>
              <a:rPr lang="en-US" altLang="zh-CN" sz="1200" b="0" dirty="0">
                <a:solidFill>
                  <a:schemeClr val="tx1"/>
                </a:solidFill>
                <a:cs typeface="+mn-ea"/>
                <a:sym typeface="+mn-lt"/>
              </a:rPr>
              <a:t>/</a:t>
            </a:r>
            <a:r>
              <a:rPr lang="zh-CN" altLang="en-US" sz="1200" b="0" dirty="0">
                <a:solidFill>
                  <a:schemeClr val="tx1"/>
                </a:solidFill>
                <a:cs typeface="+mn-ea"/>
                <a:sym typeface="+mn-lt"/>
              </a:rPr>
              <a:t>不耐受</a:t>
            </a:r>
            <a:r>
              <a:rPr lang="en-US" altLang="zh-CN" sz="1200" b="0" dirty="0">
                <a:solidFill>
                  <a:schemeClr val="tx1"/>
                </a:solidFill>
                <a:cs typeface="+mn-ea"/>
                <a:sym typeface="+mn-lt"/>
              </a:rPr>
              <a:t>/</a:t>
            </a:r>
            <a:r>
              <a:rPr lang="zh-CN" altLang="en-US" sz="1200" b="0" dirty="0">
                <a:solidFill>
                  <a:schemeClr val="tx1"/>
                </a:solidFill>
                <a:cs typeface="+mn-ea"/>
                <a:sym typeface="+mn-lt"/>
              </a:rPr>
              <a:t>治疗失败</a:t>
            </a:r>
            <a:r>
              <a:rPr lang="en-US" altLang="zh-CN" sz="1200" b="0" dirty="0">
                <a:solidFill>
                  <a:schemeClr val="tx1"/>
                </a:solidFill>
                <a:cs typeface="+mn-ea"/>
                <a:sym typeface="+mn-lt"/>
              </a:rPr>
              <a:t>)</a:t>
            </a:r>
            <a:endParaRPr lang="en-US" altLang="zh-CN" sz="1200" b="0" dirty="0">
              <a:solidFill>
                <a:schemeClr val="tx1"/>
              </a:solidFill>
              <a:cs typeface="+mn-ea"/>
              <a:sym typeface="+mn-lt"/>
            </a:endParaRPr>
          </a:p>
        </p:txBody>
      </p:sp>
      <p:sp>
        <p:nvSpPr>
          <p:cNvPr id="40" name="矩形 39"/>
          <p:cNvSpPr/>
          <p:nvPr/>
        </p:nvSpPr>
        <p:spPr>
          <a:xfrm>
            <a:off x="4993306" y="2202638"/>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舒巴坦</a:t>
            </a:r>
            <a:r>
              <a:rPr lang="en-US" altLang="zh-CN" sz="1200" b="0" dirty="0">
                <a:solidFill>
                  <a:schemeClr val="tx1"/>
                </a:solidFill>
                <a:cs typeface="+mn-ea"/>
                <a:sym typeface="+mn-lt"/>
              </a:rPr>
              <a:t>-</a:t>
            </a:r>
            <a:r>
              <a:rPr lang="zh-CN" altLang="en-US" sz="1200" b="0" dirty="0">
                <a:solidFill>
                  <a:schemeClr val="tx1"/>
                </a:solidFill>
                <a:cs typeface="+mn-ea"/>
                <a:sym typeface="+mn-lt"/>
              </a:rPr>
              <a:t>度洛巴坦</a:t>
            </a:r>
            <a:r>
              <a:rPr lang="en-US" altLang="zh-CN" sz="1200" b="0" dirty="0">
                <a:solidFill>
                  <a:schemeClr val="tx1"/>
                </a:solidFill>
                <a:cs typeface="+mn-ea"/>
                <a:sym typeface="+mn-lt"/>
              </a:rPr>
              <a:t>(1g/1g) q6h*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2" name="矩形 41"/>
          <p:cNvSpPr/>
          <p:nvPr/>
        </p:nvSpPr>
        <p:spPr>
          <a:xfrm>
            <a:off x="4993306" y="3012604"/>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多粘菌素</a:t>
            </a:r>
            <a:r>
              <a:rPr lang="en-US" altLang="zh-CN" sz="1200" b="0" dirty="0">
                <a:solidFill>
                  <a:schemeClr val="tx1"/>
                </a:solidFill>
                <a:cs typeface="+mn-ea"/>
                <a:sym typeface="+mn-lt"/>
              </a:rPr>
              <a:t>E</a:t>
            </a:r>
            <a:r>
              <a:rPr lang="zh-CN" altLang="en-US" sz="1200" b="0" dirty="0">
                <a:solidFill>
                  <a:schemeClr val="tx1"/>
                </a:solidFill>
                <a:cs typeface="+mn-ea"/>
                <a:sym typeface="+mn-lt"/>
              </a:rPr>
              <a:t> </a:t>
            </a:r>
            <a:r>
              <a:rPr lang="en-US" altLang="zh-CN" sz="1200" b="0" dirty="0">
                <a:solidFill>
                  <a:schemeClr val="tx1"/>
                </a:solidFill>
                <a:cs typeface="+mn-ea"/>
                <a:sym typeface="+mn-lt"/>
              </a:rPr>
              <a:t>(2.5mg/kg) q12h*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3" name="矩形 42"/>
          <p:cNvSpPr/>
          <p:nvPr/>
        </p:nvSpPr>
        <p:spPr>
          <a:xfrm>
            <a:off x="4993306" y="3932410"/>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舒巴坦</a:t>
            </a:r>
            <a:r>
              <a:rPr lang="en-US" altLang="zh-CN" sz="1200" b="0" dirty="0">
                <a:solidFill>
                  <a:schemeClr val="tx1"/>
                </a:solidFill>
                <a:cs typeface="+mn-ea"/>
                <a:sym typeface="+mn-lt"/>
              </a:rPr>
              <a:t>-</a:t>
            </a:r>
            <a:r>
              <a:rPr lang="zh-CN" altLang="en-US" sz="1200" b="0" dirty="0">
                <a:solidFill>
                  <a:schemeClr val="tx1"/>
                </a:solidFill>
                <a:cs typeface="+mn-ea"/>
                <a:sym typeface="+mn-lt"/>
              </a:rPr>
              <a:t>度洛巴坦</a:t>
            </a:r>
            <a:r>
              <a:rPr lang="en-US" altLang="zh-CN" sz="1200" b="0" dirty="0">
                <a:solidFill>
                  <a:schemeClr val="tx1"/>
                </a:solidFill>
                <a:cs typeface="+mn-ea"/>
                <a:sym typeface="+mn-lt"/>
              </a:rPr>
              <a:t> (1g/1g) q6h*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4" name="矩形 43"/>
          <p:cNvSpPr/>
          <p:nvPr/>
        </p:nvSpPr>
        <p:spPr>
          <a:xfrm>
            <a:off x="8235849" y="2202638"/>
            <a:ext cx="1476290" cy="2491942"/>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1400" b="0">
                <a:solidFill>
                  <a:schemeClr val="tx1"/>
                </a:solidFill>
                <a:cs typeface="+mn-ea"/>
                <a:sym typeface="+mn-lt"/>
              </a:rPr>
              <a:t>TOC:</a:t>
            </a:r>
            <a:endParaRPr lang="en-US" altLang="zh-CN" sz="1400" b="0">
              <a:solidFill>
                <a:schemeClr val="tx1"/>
              </a:solidFill>
              <a:cs typeface="+mn-ea"/>
              <a:sym typeface="+mn-lt"/>
            </a:endParaRPr>
          </a:p>
          <a:p>
            <a:pPr algn="ctr">
              <a:spcAft>
                <a:spcPts val="600"/>
              </a:spcAft>
            </a:pPr>
            <a:r>
              <a:rPr lang="zh-CN" altLang="en-US" sz="1400" b="0">
                <a:solidFill>
                  <a:schemeClr val="tx1"/>
                </a:solidFill>
                <a:cs typeface="+mn-ea"/>
                <a:sym typeface="+mn-lt"/>
              </a:rPr>
              <a:t>末次用药后</a:t>
            </a:r>
            <a:endParaRPr lang="zh-CN" altLang="en-US" sz="1400" b="0">
              <a:solidFill>
                <a:schemeClr val="tx1"/>
              </a:solidFill>
              <a:cs typeface="+mn-ea"/>
              <a:sym typeface="+mn-lt"/>
            </a:endParaRPr>
          </a:p>
          <a:p>
            <a:pPr algn="ctr">
              <a:spcAft>
                <a:spcPts val="600"/>
              </a:spcAft>
            </a:pPr>
            <a:r>
              <a:rPr lang="en-US" altLang="zh-CN" sz="1400" b="0">
                <a:solidFill>
                  <a:schemeClr val="tx1"/>
                </a:solidFill>
                <a:cs typeface="+mn-ea"/>
                <a:sym typeface="+mn-lt"/>
              </a:rPr>
              <a:t>7±2</a:t>
            </a:r>
            <a:r>
              <a:rPr lang="zh-CN" altLang="en-US" sz="1400" b="0">
                <a:solidFill>
                  <a:schemeClr val="tx1"/>
                </a:solidFill>
                <a:cs typeface="+mn-ea"/>
                <a:sym typeface="+mn-lt"/>
              </a:rPr>
              <a:t>天</a:t>
            </a:r>
            <a:endParaRPr lang="zh-CN" altLang="en-US" sz="1400" b="0" dirty="0">
              <a:solidFill>
                <a:schemeClr val="tx1"/>
              </a:solidFill>
              <a:cs typeface="+mn-ea"/>
              <a:sym typeface="+mn-lt"/>
            </a:endParaRPr>
          </a:p>
        </p:txBody>
      </p:sp>
      <p:sp>
        <p:nvSpPr>
          <p:cNvPr id="45" name="矩形 44"/>
          <p:cNvSpPr/>
          <p:nvPr/>
        </p:nvSpPr>
        <p:spPr>
          <a:xfrm>
            <a:off x="10239088" y="2202638"/>
            <a:ext cx="1476290" cy="2491942"/>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400" b="0">
                <a:solidFill>
                  <a:schemeClr val="tx1"/>
                </a:solidFill>
                <a:cs typeface="+mn-ea"/>
                <a:sym typeface="+mn-lt"/>
              </a:rPr>
              <a:t>后期随访</a:t>
            </a:r>
            <a:endParaRPr lang="zh-CN" altLang="en-US" sz="1400" b="0">
              <a:solidFill>
                <a:schemeClr val="tx1"/>
              </a:solidFill>
              <a:cs typeface="+mn-ea"/>
              <a:sym typeface="+mn-lt"/>
            </a:endParaRPr>
          </a:p>
          <a:p>
            <a:pPr algn="ctr">
              <a:spcAft>
                <a:spcPts val="600"/>
              </a:spcAft>
            </a:pPr>
            <a:r>
              <a:rPr lang="en-US" altLang="zh-CN" sz="1400" b="0">
                <a:solidFill>
                  <a:schemeClr val="tx1"/>
                </a:solidFill>
                <a:cs typeface="+mn-ea"/>
                <a:sym typeface="+mn-lt"/>
              </a:rPr>
              <a:t>TOC</a:t>
            </a:r>
            <a:r>
              <a:rPr lang="zh-CN" altLang="en-US" sz="1400" b="0">
                <a:solidFill>
                  <a:schemeClr val="tx1"/>
                </a:solidFill>
                <a:cs typeface="+mn-ea"/>
                <a:sym typeface="+mn-lt"/>
              </a:rPr>
              <a:t>后</a:t>
            </a:r>
            <a:r>
              <a:rPr lang="en-US" altLang="zh-CN" sz="1400" b="0">
                <a:solidFill>
                  <a:schemeClr val="tx1"/>
                </a:solidFill>
                <a:cs typeface="+mn-ea"/>
                <a:sym typeface="+mn-lt"/>
              </a:rPr>
              <a:t>7±2</a:t>
            </a:r>
            <a:r>
              <a:rPr lang="zh-CN" altLang="en-US" sz="1400" b="0">
                <a:solidFill>
                  <a:schemeClr val="tx1"/>
                </a:solidFill>
                <a:cs typeface="+mn-ea"/>
                <a:sym typeface="+mn-lt"/>
              </a:rPr>
              <a:t>天</a:t>
            </a:r>
            <a:endParaRPr lang="zh-CN" altLang="en-US" sz="1400" b="0">
              <a:solidFill>
                <a:schemeClr val="tx1"/>
              </a:solidFill>
              <a:cs typeface="+mn-ea"/>
              <a:sym typeface="+mn-lt"/>
            </a:endParaRPr>
          </a:p>
        </p:txBody>
      </p:sp>
      <p:cxnSp>
        <p:nvCxnSpPr>
          <p:cNvPr id="49" name="直接箭头连接符 48"/>
          <p:cNvCxnSpPr/>
          <p:nvPr/>
        </p:nvCxnSpPr>
        <p:spPr>
          <a:xfrm flipV="1">
            <a:off x="3679197" y="4242830"/>
            <a:ext cx="1314109" cy="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0" name="连接符: 肘形 49"/>
          <p:cNvCxnSpPr/>
          <p:nvPr/>
        </p:nvCxnSpPr>
        <p:spPr>
          <a:xfrm>
            <a:off x="3679197" y="2918041"/>
            <a:ext cx="1314109" cy="404983"/>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1" name="连接符: 肘形 50"/>
          <p:cNvCxnSpPr/>
          <p:nvPr/>
        </p:nvCxnSpPr>
        <p:spPr>
          <a:xfrm flipV="1">
            <a:off x="3679197" y="2513058"/>
            <a:ext cx="1314109" cy="404983"/>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2" name="连接符: 肘形 51"/>
          <p:cNvCxnSpPr>
            <a:stCxn id="40" idx="3"/>
            <a:endCxn id="44" idx="1"/>
          </p:cNvCxnSpPr>
          <p:nvPr/>
        </p:nvCxnSpPr>
        <p:spPr>
          <a:xfrm>
            <a:off x="7708900" y="2513058"/>
            <a:ext cx="526949" cy="935551"/>
          </a:xfrm>
          <a:prstGeom prst="bentConnector3">
            <a:avLst>
              <a:gd name="adj1" fmla="val 50000"/>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3" name="连接符: 肘形 52"/>
          <p:cNvCxnSpPr>
            <a:stCxn id="42" idx="3"/>
            <a:endCxn id="44" idx="1"/>
          </p:cNvCxnSpPr>
          <p:nvPr/>
        </p:nvCxnSpPr>
        <p:spPr>
          <a:xfrm>
            <a:off x="7708900" y="3323024"/>
            <a:ext cx="526949" cy="125585"/>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p:cNvCxnSpPr>
            <a:stCxn id="43" idx="3"/>
            <a:endCxn id="44" idx="1"/>
          </p:cNvCxnSpPr>
          <p:nvPr/>
        </p:nvCxnSpPr>
        <p:spPr>
          <a:xfrm flipV="1">
            <a:off x="7708900" y="3448609"/>
            <a:ext cx="526949" cy="794221"/>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44" idx="3"/>
            <a:endCxn id="45" idx="1"/>
          </p:cNvCxnSpPr>
          <p:nvPr/>
        </p:nvCxnSpPr>
        <p:spPr>
          <a:xfrm>
            <a:off x="9712139" y="3448609"/>
            <a:ext cx="526949" cy="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56" name="椭圆 55"/>
          <p:cNvSpPr/>
          <p:nvPr/>
        </p:nvSpPr>
        <p:spPr>
          <a:xfrm>
            <a:off x="3789798" y="2679812"/>
            <a:ext cx="476458" cy="47645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900" dirty="0">
                <a:cs typeface="+mn-ea"/>
                <a:sym typeface="+mn-lt"/>
              </a:rPr>
              <a:t>1:1</a:t>
            </a:r>
            <a:endParaRPr lang="en-US" altLang="zh-CN" sz="900" dirty="0">
              <a:cs typeface="+mn-ea"/>
              <a:sym typeface="+mn-lt"/>
            </a:endParaRPr>
          </a:p>
          <a:p>
            <a:pPr algn="ctr"/>
            <a:r>
              <a:rPr lang="zh-CN" altLang="en-US" sz="900" dirty="0">
                <a:cs typeface="+mn-ea"/>
                <a:sym typeface="+mn-lt"/>
              </a:rPr>
              <a:t>随机化</a:t>
            </a:r>
            <a:endParaRPr lang="zh-CN" altLang="en-US" sz="900" dirty="0">
              <a:cs typeface="+mn-ea"/>
              <a:sym typeface="+mn-lt"/>
            </a:endParaRPr>
          </a:p>
        </p:txBody>
      </p:sp>
      <p:sp>
        <p:nvSpPr>
          <p:cNvPr id="57" name="文本框 56"/>
          <p:cNvSpPr txBox="1"/>
          <p:nvPr/>
        </p:nvSpPr>
        <p:spPr>
          <a:xfrm>
            <a:off x="4346604" y="4217821"/>
            <a:ext cx="572593" cy="276999"/>
          </a:xfrm>
          <a:prstGeom prst="rect">
            <a:avLst/>
          </a:prstGeom>
          <a:noFill/>
        </p:spPr>
        <p:txBody>
          <a:bodyPr wrap="none" rtlCol="0">
            <a:spAutoFit/>
          </a:bodyPr>
          <a:lstStyle/>
          <a:p>
            <a:r>
              <a:rPr lang="en-US" altLang="zh-CN" sz="1200" dirty="0">
                <a:cs typeface="+mn-ea"/>
                <a:sym typeface="+mn-lt"/>
              </a:rPr>
              <a:t>n=28</a:t>
            </a:r>
            <a:endParaRPr lang="zh-CN" altLang="en-US" sz="1200" dirty="0">
              <a:cs typeface="+mn-ea"/>
              <a:sym typeface="+mn-lt"/>
            </a:endParaRPr>
          </a:p>
        </p:txBody>
      </p:sp>
      <p:sp>
        <p:nvSpPr>
          <p:cNvPr id="58" name="文本框 57"/>
          <p:cNvSpPr txBox="1"/>
          <p:nvPr/>
        </p:nvSpPr>
        <p:spPr>
          <a:xfrm>
            <a:off x="4346604" y="3046025"/>
            <a:ext cx="572593" cy="276999"/>
          </a:xfrm>
          <a:prstGeom prst="rect">
            <a:avLst/>
          </a:prstGeom>
          <a:noFill/>
        </p:spPr>
        <p:txBody>
          <a:bodyPr wrap="none" rtlCol="0">
            <a:spAutoFit/>
          </a:bodyPr>
          <a:lstStyle/>
          <a:p>
            <a:r>
              <a:rPr lang="en-US" altLang="zh-CN" sz="1200" dirty="0">
                <a:cs typeface="+mn-ea"/>
                <a:sym typeface="+mn-lt"/>
              </a:rPr>
              <a:t>n=86</a:t>
            </a:r>
            <a:endParaRPr lang="zh-CN" altLang="en-US" sz="1200" dirty="0">
              <a:cs typeface="+mn-ea"/>
              <a:sym typeface="+mn-lt"/>
            </a:endParaRPr>
          </a:p>
        </p:txBody>
      </p:sp>
      <p:sp>
        <p:nvSpPr>
          <p:cNvPr id="59" name="文本框 58"/>
          <p:cNvSpPr txBox="1"/>
          <p:nvPr/>
        </p:nvSpPr>
        <p:spPr>
          <a:xfrm>
            <a:off x="4346604" y="2513058"/>
            <a:ext cx="572593" cy="276999"/>
          </a:xfrm>
          <a:prstGeom prst="rect">
            <a:avLst/>
          </a:prstGeom>
          <a:noFill/>
        </p:spPr>
        <p:txBody>
          <a:bodyPr wrap="none" rtlCol="0">
            <a:spAutoFit/>
          </a:bodyPr>
          <a:lstStyle/>
          <a:p>
            <a:r>
              <a:rPr lang="en-US" altLang="zh-CN" sz="1200" dirty="0">
                <a:cs typeface="+mn-ea"/>
                <a:sym typeface="+mn-lt"/>
              </a:rPr>
              <a:t>n=91</a:t>
            </a:r>
            <a:endParaRPr lang="zh-CN" altLang="en-US" sz="1200" dirty="0">
              <a:cs typeface="+mn-ea"/>
              <a:sym typeface="+mn-lt"/>
            </a:endParaRPr>
          </a:p>
        </p:txBody>
      </p:sp>
      <p:sp>
        <p:nvSpPr>
          <p:cNvPr id="60" name="文本框 59"/>
          <p:cNvSpPr txBox="1"/>
          <p:nvPr/>
        </p:nvSpPr>
        <p:spPr>
          <a:xfrm>
            <a:off x="5920537" y="2794931"/>
            <a:ext cx="861133" cy="246221"/>
          </a:xfrm>
          <a:prstGeom prst="rect">
            <a:avLst/>
          </a:prstGeom>
          <a:noFill/>
        </p:spPr>
        <p:txBody>
          <a:bodyPr wrap="none" rtlCol="0">
            <a:spAutoFit/>
          </a:bodyPr>
          <a:lstStyle/>
          <a:p>
            <a:pPr algn="ctr"/>
            <a:r>
              <a:rPr lang="zh-CN" altLang="en-US" sz="1000" b="1" dirty="0">
                <a:solidFill>
                  <a:schemeClr val="bg1">
                    <a:lumMod val="50000"/>
                  </a:schemeClr>
                </a:solidFill>
                <a:cs typeface="+mn-ea"/>
                <a:sym typeface="+mn-lt"/>
              </a:rPr>
              <a:t>治疗</a:t>
            </a:r>
            <a:r>
              <a:rPr lang="en-US" altLang="zh-CN" sz="1000" b="1" dirty="0">
                <a:solidFill>
                  <a:schemeClr val="bg1">
                    <a:lumMod val="50000"/>
                  </a:schemeClr>
                </a:solidFill>
                <a:cs typeface="+mn-ea"/>
                <a:sym typeface="+mn-lt"/>
              </a:rPr>
              <a:t>7-14</a:t>
            </a:r>
            <a:r>
              <a:rPr lang="zh-CN" altLang="en-US" sz="1000" b="1" dirty="0">
                <a:solidFill>
                  <a:schemeClr val="bg1">
                    <a:lumMod val="50000"/>
                  </a:schemeClr>
                </a:solidFill>
                <a:cs typeface="+mn-ea"/>
                <a:sym typeface="+mn-lt"/>
              </a:rPr>
              <a:t>天</a:t>
            </a:r>
            <a:endParaRPr lang="zh-CN" altLang="en-US" sz="1000" b="1" dirty="0">
              <a:solidFill>
                <a:schemeClr val="bg1">
                  <a:lumMod val="50000"/>
                </a:schemeClr>
              </a:solidFill>
              <a:cs typeface="+mn-ea"/>
              <a:sym typeface="+mn-lt"/>
            </a:endParaRPr>
          </a:p>
        </p:txBody>
      </p:sp>
      <p:sp>
        <p:nvSpPr>
          <p:cNvPr id="2" name="文本框 1"/>
          <p:cNvSpPr txBox="1"/>
          <p:nvPr/>
        </p:nvSpPr>
        <p:spPr>
          <a:xfrm>
            <a:off x="379726" y="6215946"/>
            <a:ext cx="6762830" cy="138499"/>
          </a:xfrm>
          <a:prstGeom prst="rect">
            <a:avLst/>
          </a:prstGeom>
          <a:noFill/>
        </p:spPr>
        <p:txBody>
          <a:bodyPr wrap="square" lIns="0" tIns="0" rIns="0" bIns="0" rtlCol="0">
            <a:spAutoFit/>
          </a:bodyPr>
          <a:lstStyle>
            <a:defPPr>
              <a:defRPr lang="en-US"/>
            </a:defPPr>
            <a:lvl1pPr>
              <a:defRPr sz="900">
                <a:latin typeface="Pfizer Tomorrow" panose="02010503040201060303" pitchFamily="50" charset="0"/>
              </a:defRPr>
            </a:lvl1pPr>
          </a:lstStyle>
          <a:p>
            <a:r>
              <a:rPr lang="en-US" altLang="zh-CN" dirty="0">
                <a:latin typeface="+mn-lt"/>
                <a:cs typeface="+mn-ea"/>
                <a:sym typeface="+mn-lt"/>
              </a:rPr>
              <a:t>ABC</a:t>
            </a:r>
            <a:r>
              <a:rPr lang="zh-CN" altLang="en-US" dirty="0">
                <a:latin typeface="+mn-lt"/>
                <a:cs typeface="+mn-ea"/>
                <a:sym typeface="+mn-lt"/>
              </a:rPr>
              <a:t>：鲍曼</a:t>
            </a:r>
            <a:r>
              <a:rPr lang="en-US" altLang="zh-CN" dirty="0">
                <a:latin typeface="+mn-lt"/>
                <a:cs typeface="+mn-ea"/>
                <a:sym typeface="+mn-lt"/>
              </a:rPr>
              <a:t>-</a:t>
            </a:r>
            <a:r>
              <a:rPr lang="zh-CN" altLang="en-US" dirty="0">
                <a:latin typeface="+mn-lt"/>
                <a:cs typeface="+mn-ea"/>
                <a:sym typeface="+mn-lt"/>
              </a:rPr>
              <a:t>醋酸钙不动杆菌复合体</a:t>
            </a:r>
            <a:r>
              <a:rPr lang="en-US" altLang="zh-CN" dirty="0">
                <a:latin typeface="+mn-lt"/>
                <a:cs typeface="+mn-ea"/>
                <a:sym typeface="+mn-lt"/>
              </a:rPr>
              <a:t>; </a:t>
            </a:r>
            <a:r>
              <a:rPr lang="zh-CN" altLang="en-US" dirty="0">
                <a:latin typeface="+mn-lt"/>
                <a:cs typeface="+mn-ea"/>
                <a:sym typeface="+mn-lt"/>
              </a:rPr>
              <a:t>CRAB：碳青霉烯类耐药的鲍曼不动杆菌；</a:t>
            </a:r>
            <a:r>
              <a:rPr lang="en-US" altLang="zh-CN" dirty="0">
                <a:latin typeface="+mn-lt"/>
                <a:cs typeface="+mn-ea"/>
                <a:sym typeface="+mn-lt"/>
              </a:rPr>
              <a:t>TOC</a:t>
            </a:r>
            <a:r>
              <a:rPr lang="zh-CN" altLang="en-US" dirty="0">
                <a:latin typeface="+mn-lt"/>
                <a:cs typeface="+mn-ea"/>
                <a:sym typeface="+mn-lt"/>
              </a:rPr>
              <a:t>：治愈访视；</a:t>
            </a:r>
            <a:r>
              <a:rPr lang="en-US" altLang="zh-CN" dirty="0">
                <a:latin typeface="+mn-lt"/>
                <a:cs typeface="+mn-ea"/>
                <a:sym typeface="+mn-lt"/>
              </a:rPr>
              <a:t>q6/12h</a:t>
            </a:r>
            <a:r>
              <a:rPr lang="zh-CN" altLang="en-US" dirty="0">
                <a:latin typeface="+mn-lt"/>
                <a:cs typeface="+mn-ea"/>
                <a:sym typeface="+mn-lt"/>
              </a:rPr>
              <a:t>：每</a:t>
            </a:r>
            <a:r>
              <a:rPr lang="en-US" altLang="zh-CN" dirty="0">
                <a:latin typeface="+mn-lt"/>
                <a:cs typeface="+mn-ea"/>
                <a:sym typeface="+mn-lt"/>
              </a:rPr>
              <a:t>6/12</a:t>
            </a:r>
            <a:r>
              <a:rPr lang="zh-CN" altLang="en-US" dirty="0">
                <a:latin typeface="+mn-lt"/>
                <a:cs typeface="+mn-ea"/>
                <a:sym typeface="+mn-lt"/>
              </a:rPr>
              <a:t>小时一次</a:t>
            </a:r>
            <a:endParaRPr lang="zh-CN" altLang="en-US" dirty="0">
              <a:latin typeface="+mn-lt"/>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2832100" y="6407150"/>
            <a:ext cx="3159125" cy="229235"/>
          </a:xfr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604020202020204" pitchFamily="34" charset="0"/>
              <a:buNone/>
              <a:defRPr sz="800" i="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p:txBody>
      </p:sp>
      <p:sp>
        <p:nvSpPr>
          <p:cNvPr id="18" name="文本占位符 17"/>
          <p:cNvSpPr>
            <a:spLocks noGrp="1"/>
          </p:cNvSpPr>
          <p:nvPr>
            <p:ph type="body" sz="quarter" idx="11"/>
          </p:nvPr>
        </p:nvSpPr>
        <p:spPr>
          <a:xfrm>
            <a:off x="305651" y="130427"/>
            <a:ext cx="10746795" cy="829945"/>
          </a:xfrm>
        </p:spPr>
        <p:txBody>
          <a:bodyPr vert="horz" wrap="square" lIns="91440" tIns="45720" rIns="91440" bIns="45720" rtlCol="0" anchor="t" anchorCtr="0">
            <a:spAutoFit/>
          </a:bodyPr>
          <a:lstStyle/>
          <a:p>
            <a:pPr marL="0" lvl="0" algn="l">
              <a:lnSpc>
                <a:spcPct val="100000"/>
              </a:lnSpc>
              <a:buClrTx/>
              <a:buSzTx/>
              <a:buNone/>
            </a:pPr>
            <a:r>
              <a:rPr lang="zh-CN" altLang="en-US" sz="2400" b="1" dirty="0">
                <a:cs typeface="+mn-ea"/>
                <a:sym typeface="+mn-lt"/>
              </a:rPr>
              <a:t>ATTACK</a:t>
            </a:r>
            <a:r>
              <a:rPr lang="zh-CN" altLang="en-US" sz="2400" b="1" dirty="0">
                <a:cs typeface="+mn-ea"/>
                <a:sym typeface="+mn-lt"/>
              </a:rPr>
              <a:t>研究表明，舒巴坦</a:t>
            </a:r>
            <a:r>
              <a:rPr lang="zh-CN" altLang="en-US" sz="2400" b="1" dirty="0">
                <a:cs typeface="+mn-ea"/>
                <a:sym typeface="+mn-lt"/>
              </a:rPr>
              <a:t>-</a:t>
            </a:r>
            <a:r>
              <a:rPr lang="zh-CN" altLang="en-US" sz="2400" b="1" dirty="0">
                <a:cs typeface="+mn-ea"/>
                <a:sym typeface="+mn-lt"/>
              </a:rPr>
              <a:t>度洛巴坦治疗的</a:t>
            </a:r>
            <a:r>
              <a:rPr lang="zh-CN" altLang="en-US" sz="2400" b="1" dirty="0">
                <a:cs typeface="+mn-ea"/>
                <a:sym typeface="+mn-lt"/>
              </a:rPr>
              <a:t>28</a:t>
            </a:r>
            <a:r>
              <a:rPr lang="zh-CN" altLang="en-US" sz="2400" b="1" dirty="0">
                <a:cs typeface="+mn-ea"/>
                <a:sym typeface="+mn-lt"/>
              </a:rPr>
              <a:t>天全因死亡率非劣于多粘菌素</a:t>
            </a:r>
            <a:r>
              <a:rPr lang="zh-CN" altLang="en-US" sz="2400" b="1" dirty="0">
                <a:cs typeface="+mn-ea"/>
                <a:sym typeface="+mn-lt"/>
              </a:rPr>
              <a:t>E</a:t>
            </a:r>
            <a:r>
              <a:rPr lang="zh-CN" altLang="en-US" sz="2400" b="1" dirty="0">
                <a:cs typeface="+mn-ea"/>
                <a:sym typeface="+mn-lt"/>
              </a:rPr>
              <a:t>，临床治愈率和微生物结局显著优于多粘菌素</a:t>
            </a:r>
            <a:r>
              <a:rPr lang="zh-CN" altLang="en-US" sz="2400" b="1" dirty="0">
                <a:cs typeface="+mn-ea"/>
                <a:sym typeface="+mn-lt"/>
              </a:rPr>
              <a:t>E</a:t>
            </a:r>
            <a:endParaRPr lang="zh-CN" altLang="en-US" sz="2400" b="1" dirty="0">
              <a:cs typeface="+mn-ea"/>
              <a:sym typeface="+mn-lt"/>
            </a:endParaRPr>
          </a:p>
        </p:txBody>
      </p:sp>
      <p:sp>
        <p:nvSpPr>
          <p:cNvPr id="19" name="矩形: 圆角 18"/>
          <p:cNvSpPr/>
          <p:nvPr/>
        </p:nvSpPr>
        <p:spPr>
          <a:xfrm>
            <a:off x="5112230" y="1290873"/>
            <a:ext cx="1967540" cy="136684"/>
          </a:xfrm>
          <a:prstGeom prst="roundRect">
            <a:avLst>
              <a:gd name="adj" fmla="val 50000"/>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5269677"/>
            <a:ext cx="12192000" cy="9920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790917" y="5396540"/>
            <a:ext cx="110661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ATTACK</a:t>
            </a:r>
            <a:r>
              <a:rPr lang="zh-CN" altLang="en-US" sz="1200" dirty="0">
                <a:cs typeface="+mn-ea"/>
                <a:sym typeface="+mn-lt"/>
              </a:rPr>
              <a:t>是一项在</a:t>
            </a:r>
            <a:r>
              <a:rPr lang="en-US" altLang="zh-CN" sz="1200" dirty="0">
                <a:cs typeface="+mn-ea"/>
                <a:sym typeface="+mn-lt"/>
              </a:rPr>
              <a:t>16</a:t>
            </a:r>
            <a:r>
              <a:rPr lang="zh-CN" altLang="en-US" sz="1200" dirty="0">
                <a:cs typeface="+mn-ea"/>
                <a:sym typeface="+mn-lt"/>
              </a:rPr>
              <a:t>个国家的</a:t>
            </a:r>
            <a:r>
              <a:rPr lang="en-US" altLang="zh-CN" sz="1200" dirty="0">
                <a:cs typeface="+mn-ea"/>
                <a:sym typeface="+mn-lt"/>
              </a:rPr>
              <a:t>59</a:t>
            </a:r>
            <a:r>
              <a:rPr lang="zh-CN" altLang="en-US" sz="1200" dirty="0">
                <a:cs typeface="+mn-ea"/>
                <a:sym typeface="+mn-lt"/>
              </a:rPr>
              <a:t>个临床试验点进行的</a:t>
            </a:r>
            <a:r>
              <a:rPr lang="en-US" altLang="zh-CN" sz="1200" dirty="0">
                <a:cs typeface="+mn-ea"/>
                <a:sym typeface="+mn-lt"/>
              </a:rPr>
              <a:t>3</a:t>
            </a:r>
            <a:r>
              <a:rPr lang="zh-CN" altLang="en-US" sz="1200" dirty="0">
                <a:cs typeface="+mn-ea"/>
                <a:sym typeface="+mn-lt"/>
              </a:rPr>
              <a:t>期、随机、对照、非劣效性试验，旨在评估舒巴坦</a:t>
            </a:r>
            <a:r>
              <a:rPr lang="en-US" altLang="zh-CN" sz="1200" dirty="0">
                <a:cs typeface="+mn-ea"/>
                <a:sym typeface="+mn-lt"/>
              </a:rPr>
              <a:t>-</a:t>
            </a:r>
            <a:r>
              <a:rPr lang="zh-CN" altLang="en-US" sz="1200" dirty="0">
                <a:cs typeface="+mn-ea"/>
                <a:sym typeface="+mn-lt"/>
              </a:rPr>
              <a:t>度洛巴坦与</a:t>
            </a:r>
            <a:r>
              <a:rPr kumimoji="0" lang="zh-CN" altLang="en-US" sz="1200" b="0" i="0" u="none" strike="noStrike" kern="1200" cap="none" spc="0" normalizeH="0" baseline="0" noProof="0" dirty="0">
                <a:ln>
                  <a:noFill/>
                </a:ln>
                <a:solidFill>
                  <a:srgbClr val="333333"/>
                </a:solidFill>
                <a:effectLst/>
                <a:uLnTx/>
                <a:uFillTx/>
                <a:cs typeface="+mn-ea"/>
                <a:sym typeface="+mn-lt"/>
              </a:rPr>
              <a:t>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lang="zh-CN" altLang="en-US" sz="1200" dirty="0">
                <a:cs typeface="+mn-ea"/>
                <a:sym typeface="+mn-lt"/>
              </a:rPr>
              <a:t>对</a:t>
            </a:r>
            <a:r>
              <a:rPr lang="en-US" altLang="zh-CN" sz="1200" dirty="0">
                <a:cs typeface="+mn-ea"/>
                <a:sym typeface="+mn-lt"/>
              </a:rPr>
              <a:t>AB</a:t>
            </a:r>
            <a:r>
              <a:rPr lang="zh-CN" altLang="en-US" sz="1200" dirty="0">
                <a:cs typeface="+mn-ea"/>
                <a:sym typeface="+mn-lt"/>
              </a:rPr>
              <a:t>（包括</a:t>
            </a:r>
            <a:r>
              <a:rPr lang="en-US" altLang="zh-CN" sz="1200" dirty="0">
                <a:cs typeface="+mn-ea"/>
                <a:sym typeface="+mn-lt"/>
              </a:rPr>
              <a:t>CRAB</a:t>
            </a:r>
            <a:r>
              <a:rPr lang="zh-CN" altLang="en-US" sz="1200" dirty="0">
                <a:cs typeface="+mn-ea"/>
                <a:sym typeface="+mn-lt"/>
              </a:rPr>
              <a:t>）引起的严重感染患者的疗效和安全性。研究</a:t>
            </a:r>
            <a:r>
              <a:rPr kumimoji="0" lang="zh-CN" altLang="en-US" sz="1200" b="0" i="0" u="none" strike="noStrike" kern="1200" cap="none" spc="0" normalizeH="0" baseline="0" noProof="0" dirty="0">
                <a:ln>
                  <a:noFill/>
                </a:ln>
                <a:solidFill>
                  <a:srgbClr val="333333"/>
                </a:solidFill>
                <a:effectLst/>
                <a:uLnTx/>
                <a:uFillTx/>
                <a:cs typeface="+mn-ea"/>
                <a:sym typeface="+mn-lt"/>
              </a:rPr>
              <a:t>入组了</a:t>
            </a:r>
            <a:r>
              <a:rPr kumimoji="0" lang="en-US" altLang="zh-CN" sz="1200" b="0" i="0" u="none" strike="noStrike" kern="1200" cap="none" spc="0" normalizeH="0" baseline="0" noProof="0" dirty="0">
                <a:ln>
                  <a:noFill/>
                </a:ln>
                <a:solidFill>
                  <a:srgbClr val="333333"/>
                </a:solidFill>
                <a:effectLst/>
                <a:uLnTx/>
                <a:uFillTx/>
                <a:cs typeface="+mn-ea"/>
                <a:sym typeface="+mn-lt"/>
              </a:rPr>
              <a:t>207</a:t>
            </a:r>
            <a:r>
              <a:rPr kumimoji="0" lang="zh-CN" altLang="en-US" sz="1200" b="0" i="0" u="none" strike="noStrike" kern="1200" cap="none" spc="0" normalizeH="0" baseline="0" noProof="0" dirty="0">
                <a:ln>
                  <a:noFill/>
                </a:ln>
                <a:solidFill>
                  <a:srgbClr val="333333"/>
                </a:solidFill>
                <a:effectLst/>
                <a:uLnTx/>
                <a:uFillTx/>
                <a:cs typeface="+mn-ea"/>
                <a:sym typeface="+mn-lt"/>
              </a:rPr>
              <a:t>名患者，包括两部分，</a:t>
            </a:r>
            <a:r>
              <a:rPr kumimoji="0" lang="en-US" altLang="zh-CN" sz="1200" b="0" i="0" u="none" strike="noStrike" kern="1200" cap="none" spc="0" normalizeH="0" baseline="0" noProof="0" dirty="0">
                <a:ln>
                  <a:noFill/>
                </a:ln>
                <a:solidFill>
                  <a:srgbClr val="333333"/>
                </a:solidFill>
                <a:effectLst/>
                <a:uLnTx/>
                <a:uFillTx/>
                <a:cs typeface="+mn-ea"/>
                <a:sym typeface="+mn-lt"/>
              </a:rPr>
              <a:t>A</a:t>
            </a:r>
            <a:r>
              <a:rPr kumimoji="0" lang="zh-CN" altLang="en-US" sz="1200" b="0" i="0" u="none" strike="noStrike" kern="1200" cap="none" spc="0" normalizeH="0" baseline="0" noProof="0" dirty="0">
                <a:ln>
                  <a:noFill/>
                </a:ln>
                <a:solidFill>
                  <a:srgbClr val="333333"/>
                </a:solidFill>
                <a:effectLst/>
                <a:uLnTx/>
                <a:uFillTx/>
                <a:cs typeface="+mn-ea"/>
                <a:sym typeface="+mn-lt"/>
              </a:rPr>
              <a:t>部分为随机对照部分（</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对比多黏菌素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），针对确证为鲍曼不动杆菌院内感染的细菌性肺炎（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HABP</a:t>
            </a:r>
            <a:r>
              <a:rPr kumimoji="0" lang="zh-CN" altLang="en-US" sz="1200" b="0" i="0" u="none" strike="noStrike" kern="1200" cap="none" spc="0" normalizeH="0" baseline="0" noProof="0" dirty="0">
                <a:ln>
                  <a:noFill/>
                </a:ln>
                <a:solidFill>
                  <a:srgbClr val="333333"/>
                </a:solidFill>
                <a:effectLst/>
                <a:uLnTx/>
                <a:uFillTx/>
                <a:cs typeface="+mn-ea"/>
                <a:sym typeface="+mn-lt"/>
              </a:rPr>
              <a:t>）、呼吸机相关细菌性肺炎（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VABP</a:t>
            </a:r>
            <a:r>
              <a:rPr kumimoji="0" lang="zh-CN" altLang="en-US" sz="1200" b="0" i="0" u="none" strike="noStrike" kern="1200" cap="none" spc="0" normalizeH="0" baseline="0" noProof="0" dirty="0">
                <a:ln>
                  <a:noFill/>
                </a:ln>
                <a:solidFill>
                  <a:srgbClr val="333333"/>
                </a:solidFill>
                <a:effectLst/>
                <a:uLnTx/>
                <a:uFillTx/>
                <a:cs typeface="+mn-ea"/>
                <a:sym typeface="+mn-lt"/>
              </a:rPr>
              <a:t>）</a:t>
            </a:r>
            <a:r>
              <a:rPr lang="zh-CN" altLang="en-US" sz="1200" dirty="0">
                <a:solidFill>
                  <a:srgbClr val="333333"/>
                </a:solidFill>
                <a:cs typeface="+mn-ea"/>
                <a:sym typeface="+mn-lt"/>
              </a:rPr>
              <a:t>等</a:t>
            </a:r>
            <a:r>
              <a:rPr kumimoji="0" lang="zh-CN" altLang="en-US" sz="1200" b="0" i="0" u="none" strike="noStrike" kern="1200" cap="none" spc="0" normalizeH="0" baseline="0" noProof="0" dirty="0">
                <a:ln>
                  <a:noFill/>
                </a:ln>
                <a:solidFill>
                  <a:srgbClr val="333333"/>
                </a:solidFill>
                <a:effectLst/>
                <a:uLnTx/>
                <a:uFillTx/>
                <a:cs typeface="+mn-ea"/>
                <a:sym typeface="+mn-lt"/>
              </a:rPr>
              <a:t>患者。</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部分为开放标签部分，入选对多粘菌素</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或多粘菌素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耐药</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不耐受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治疗失败的</a:t>
            </a:r>
            <a:r>
              <a:rPr kumimoji="0" lang="en-US" altLang="zh-CN" sz="1200" b="0" i="0" u="none" strike="noStrike" kern="1200" cap="none" spc="0" normalizeH="0" baseline="0" noProof="0" dirty="0">
                <a:ln>
                  <a:noFill/>
                </a:ln>
                <a:solidFill>
                  <a:srgbClr val="333333"/>
                </a:solidFill>
                <a:effectLst/>
                <a:uLnTx/>
                <a:uFillTx/>
                <a:cs typeface="+mn-ea"/>
                <a:sym typeface="+mn-lt"/>
              </a:rPr>
              <a:t>ABC</a:t>
            </a:r>
            <a:r>
              <a:rPr kumimoji="0" lang="zh-CN" altLang="en-US" sz="1200" b="0" i="0" u="none" strike="noStrike" kern="1200" cap="none" spc="0" normalizeH="0" baseline="0" noProof="0" dirty="0">
                <a:ln>
                  <a:noFill/>
                </a:ln>
                <a:solidFill>
                  <a:srgbClr val="333333"/>
                </a:solidFill>
                <a:effectLst/>
                <a:uLnTx/>
                <a:uFillTx/>
                <a:cs typeface="+mn-ea"/>
                <a:sym typeface="+mn-lt"/>
              </a:rPr>
              <a:t>感染患者</a:t>
            </a:r>
            <a:r>
              <a:rPr lang="zh-CN" altLang="en-US" sz="1200" dirty="0">
                <a:solidFill>
                  <a:srgbClr val="333333"/>
                </a:solidFill>
                <a:cs typeface="+mn-ea"/>
                <a:sym typeface="+mn-lt"/>
              </a:rPr>
              <a:t>，仅使用</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。所有患者均接受亚胺培南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西司他丁作为背景治疗。</a:t>
            </a:r>
            <a:endParaRPr kumimoji="0" lang="zh-CN" altLang="en-US" sz="1200" b="0" i="0" u="none" strike="noStrike" kern="1200" cap="none" spc="0" normalizeH="0" baseline="0" noProof="0" dirty="0">
              <a:ln>
                <a:noFill/>
              </a:ln>
              <a:solidFill>
                <a:srgbClr val="333333"/>
              </a:solidFill>
              <a:effectLst/>
              <a:uLnTx/>
              <a:uFillTx/>
              <a:cs typeface="+mn-ea"/>
              <a:sym typeface="+mn-lt"/>
            </a:endParaRPr>
          </a:p>
        </p:txBody>
      </p:sp>
      <p:sp>
        <p:nvSpPr>
          <p:cNvPr id="33" name="椭圆 32"/>
          <p:cNvSpPr/>
          <p:nvPr/>
        </p:nvSpPr>
        <p:spPr>
          <a:xfrm>
            <a:off x="334962" y="5556162"/>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23862" y="5629707"/>
            <a:ext cx="241300" cy="272010"/>
            <a:chOff x="5318125" y="2577041"/>
            <a:chExt cx="1455207" cy="1640416"/>
          </a:xfrm>
          <a:solidFill>
            <a:schemeClr val="accent2"/>
          </a:solidFill>
        </p:grpSpPr>
        <p:sp>
          <p:nvSpPr>
            <p:cNvPr id="37" name="任意多边形: 形状 36"/>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endParaRPr lang="zh-CN" altLang="en-US">
                <a:cs typeface="+mn-ea"/>
                <a:sym typeface="+mn-lt"/>
              </a:endParaRPr>
            </a:p>
          </p:txBody>
        </p:sp>
        <p:sp>
          <p:nvSpPr>
            <p:cNvPr id="38" name="任意多边形: 形状 37"/>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endParaRPr lang="zh-CN" altLang="en-US">
                <a:cs typeface="+mn-ea"/>
                <a:sym typeface="+mn-lt"/>
              </a:endParaRPr>
            </a:p>
          </p:txBody>
        </p:sp>
      </p:grpSp>
      <p:sp>
        <p:nvSpPr>
          <p:cNvPr id="39" name="文本框 38"/>
          <p:cNvSpPr txBox="1"/>
          <p:nvPr/>
        </p:nvSpPr>
        <p:spPr>
          <a:xfrm>
            <a:off x="5341938" y="1189968"/>
            <a:ext cx="1511935" cy="275590"/>
          </a:xfrm>
          <a:prstGeom prst="rect">
            <a:avLst/>
          </a:prstGeom>
          <a:noFill/>
        </p:spPr>
        <p:txBody>
          <a:bodyPr wrap="none" rtlCol="0">
            <a:spAutoFit/>
          </a:bodyPr>
          <a:lstStyle/>
          <a:p>
            <a:pPr algn="ctr"/>
            <a:r>
              <a:rPr lang="en-US" altLang="zh-CN" sz="1200" b="1" dirty="0">
                <a:cs typeface="+mn-ea"/>
                <a:sym typeface="+mn-lt"/>
              </a:rPr>
              <a:t>A</a:t>
            </a:r>
            <a:r>
              <a:rPr lang="zh-CN" altLang="en-US" sz="1200" b="1" dirty="0">
                <a:cs typeface="+mn-ea"/>
                <a:sym typeface="+mn-lt"/>
              </a:rPr>
              <a:t>部分随机对照数据</a:t>
            </a:r>
            <a:endParaRPr lang="zh-CN" altLang="en-US" sz="1200" b="1" dirty="0">
              <a:cs typeface="+mn-ea"/>
              <a:sym typeface="+mn-lt"/>
            </a:endParaRPr>
          </a:p>
        </p:txBody>
      </p:sp>
      <p:sp>
        <p:nvSpPr>
          <p:cNvPr id="40" name="矩形: 圆角 39"/>
          <p:cNvSpPr/>
          <p:nvPr/>
        </p:nvSpPr>
        <p:spPr>
          <a:xfrm>
            <a:off x="334962"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41" name="文本框 40"/>
          <p:cNvSpPr txBox="1"/>
          <p:nvPr/>
        </p:nvSpPr>
        <p:spPr>
          <a:xfrm>
            <a:off x="334962" y="4742442"/>
            <a:ext cx="1980029" cy="246221"/>
          </a:xfrm>
          <a:prstGeom prst="rect">
            <a:avLst/>
          </a:prstGeom>
          <a:noFill/>
        </p:spPr>
        <p:txBody>
          <a:bodyPr wrap="none" rtlCol="0" anchor="b">
            <a:spAutoFit/>
          </a:bodyPr>
          <a:lstStyle>
            <a:defPPr>
              <a:defRPr lang="zh-CN"/>
            </a:defPPr>
            <a:lvl1pPr>
              <a:defRPr sz="900"/>
            </a:lvl1pPr>
          </a:lstStyle>
          <a:p>
            <a:r>
              <a:rPr lang="zh-CN" altLang="en-US" sz="1000" dirty="0">
                <a:solidFill>
                  <a:prstClr val="black"/>
                </a:solidFill>
                <a:cs typeface="+mn-ea"/>
                <a:sym typeface="+mn-lt"/>
              </a:rPr>
              <a:t>全因死亡率：所有死因的死亡率</a:t>
            </a:r>
            <a:endParaRPr lang="zh-CN" altLang="en-US" sz="1000" dirty="0">
              <a:solidFill>
                <a:prstClr val="black"/>
              </a:solidFill>
              <a:cs typeface="+mn-ea"/>
              <a:sym typeface="+mn-lt"/>
            </a:endParaRPr>
          </a:p>
        </p:txBody>
      </p:sp>
      <p:sp>
        <p:nvSpPr>
          <p:cNvPr id="42" name="文本框 41"/>
          <p:cNvSpPr txBox="1"/>
          <p:nvPr/>
        </p:nvSpPr>
        <p:spPr>
          <a:xfrm>
            <a:off x="2338188" y="4451528"/>
            <a:ext cx="1649811" cy="307777"/>
          </a:xfrm>
          <a:prstGeom prst="rect">
            <a:avLst/>
          </a:prstGeom>
          <a:noFill/>
        </p:spPr>
        <p:txBody>
          <a:bodyPr wrap="none">
            <a:spAutoFit/>
          </a:bodyPr>
          <a:lstStyle/>
          <a:p>
            <a:pPr algn="ctr"/>
            <a:r>
              <a:rPr lang="zh-CN" altLang="en-US" sz="1400" b="1" dirty="0">
                <a:solidFill>
                  <a:schemeClr val="accent1"/>
                </a:solidFill>
                <a:cs typeface="+mn-ea"/>
                <a:sym typeface="+mn-lt"/>
              </a:rPr>
              <a:t>非劣效边际为</a:t>
            </a:r>
            <a:r>
              <a:rPr lang="en-US" altLang="zh-CN" sz="1400" b="1" dirty="0">
                <a:solidFill>
                  <a:schemeClr val="accent1"/>
                </a:solidFill>
                <a:cs typeface="+mn-ea"/>
                <a:sym typeface="+mn-lt"/>
              </a:rPr>
              <a:t>20%</a:t>
            </a:r>
            <a:endParaRPr lang="zh-CN" altLang="en-US" sz="1400" b="1" dirty="0">
              <a:solidFill>
                <a:schemeClr val="accent1"/>
              </a:solidFill>
              <a:cs typeface="+mn-ea"/>
              <a:sym typeface="+mn-lt"/>
            </a:endParaRPr>
          </a:p>
        </p:txBody>
      </p:sp>
      <p:grpSp>
        <p:nvGrpSpPr>
          <p:cNvPr id="43" name="组合 42"/>
          <p:cNvGrpSpPr/>
          <p:nvPr/>
        </p:nvGrpSpPr>
        <p:grpSpPr>
          <a:xfrm>
            <a:off x="2255767" y="4534526"/>
            <a:ext cx="1814652" cy="141782"/>
            <a:chOff x="2276243" y="4558470"/>
            <a:chExt cx="1814652" cy="141782"/>
          </a:xfrm>
        </p:grpSpPr>
        <p:sp>
          <p:nvSpPr>
            <p:cNvPr id="44" name="等腰三角形 43"/>
            <p:cNvSpPr/>
            <p:nvPr/>
          </p:nvSpPr>
          <p:spPr>
            <a:xfrm rot="16200000">
              <a:off x="3968556"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等腰三角形 44"/>
            <p:cNvSpPr/>
            <p:nvPr/>
          </p:nvSpPr>
          <p:spPr>
            <a:xfrm rot="5400000" flipH="1">
              <a:off x="2256800"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9" name="矩形: 圆角 68"/>
          <p:cNvSpPr/>
          <p:nvPr/>
        </p:nvSpPr>
        <p:spPr>
          <a:xfrm>
            <a:off x="6200775"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70" name="文本框 69"/>
          <p:cNvSpPr txBox="1"/>
          <p:nvPr/>
        </p:nvSpPr>
        <p:spPr>
          <a:xfrm>
            <a:off x="6200776" y="4588553"/>
            <a:ext cx="5656262" cy="400110"/>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cs typeface="+mn-ea"/>
                <a:sym typeface="+mn-lt"/>
              </a:rPr>
              <a:t>临床治愈：体征和症状完全缓解</a:t>
            </a:r>
            <a:r>
              <a:rPr lang="en-US" altLang="zh-CN" sz="1000" dirty="0">
                <a:solidFill>
                  <a:prstClr val="black"/>
                </a:solidFill>
                <a:cs typeface="+mn-ea"/>
                <a:sym typeface="+mn-lt"/>
              </a:rPr>
              <a:t>/</a:t>
            </a:r>
            <a:r>
              <a:rPr lang="zh-CN" altLang="en-US" sz="1000" dirty="0">
                <a:solidFill>
                  <a:prstClr val="black"/>
                </a:solidFill>
                <a:cs typeface="+mn-ea"/>
                <a:sym typeface="+mn-lt"/>
              </a:rPr>
              <a:t>显著改善，无新症状，无需额外的革兰氏阴性抗菌药物治疗；</a:t>
            </a:r>
            <a:endParaRPr lang="zh-CN" altLang="en-US" sz="1000" dirty="0">
              <a:solidFill>
                <a:prstClr val="black"/>
              </a:solidFill>
              <a:cs typeface="+mn-ea"/>
              <a:sym typeface="+mn-lt"/>
            </a:endParaRPr>
          </a:p>
          <a:p>
            <a:r>
              <a:rPr lang="zh-CN" altLang="en-US" sz="1000" dirty="0">
                <a:solidFill>
                  <a:prstClr val="black"/>
                </a:solidFill>
                <a:cs typeface="+mn-ea"/>
                <a:sym typeface="+mn-lt"/>
              </a:rPr>
              <a:t>微生物有利结局：鲍曼不动杆菌在标本中未检出；</a:t>
            </a:r>
            <a:endParaRPr lang="en-US" altLang="zh-CN" sz="1000" dirty="0">
              <a:solidFill>
                <a:prstClr val="black"/>
              </a:solidFill>
              <a:cs typeface="+mn-ea"/>
              <a:sym typeface="+mn-lt"/>
            </a:endParaRPr>
          </a:p>
        </p:txBody>
      </p:sp>
      <p:sp>
        <p:nvSpPr>
          <p:cNvPr id="71" name="文本框 70"/>
          <p:cNvSpPr txBox="1"/>
          <p:nvPr/>
        </p:nvSpPr>
        <p:spPr>
          <a:xfrm>
            <a:off x="8343462" y="1959556"/>
            <a:ext cx="1370888" cy="246221"/>
          </a:xfrm>
          <a:prstGeom prst="rect">
            <a:avLst/>
          </a:prstGeom>
          <a:noFill/>
        </p:spPr>
        <p:txBody>
          <a:bodyPr wrap="none" rtlCol="0" anchor="b">
            <a:spAutoFit/>
          </a:bodyPr>
          <a:lstStyle>
            <a:defPPr>
              <a:defRPr lang="zh-CN"/>
            </a:defPPr>
            <a:lvl1pPr>
              <a:defRPr sz="900"/>
            </a:lvl1pPr>
          </a:lstStyle>
          <a:p>
            <a:pPr algn="ctr"/>
            <a:r>
              <a:rPr lang="en-US" altLang="zh-CN" sz="1000" dirty="0">
                <a:solidFill>
                  <a:prstClr val="black"/>
                </a:solidFill>
                <a:cs typeface="+mn-ea"/>
                <a:sym typeface="+mn-lt"/>
              </a:rPr>
              <a:t>(</a:t>
            </a:r>
            <a:r>
              <a:rPr lang="zh-CN" altLang="en-US" sz="1000" dirty="0">
                <a:solidFill>
                  <a:prstClr val="black"/>
                </a:solidFill>
                <a:cs typeface="+mn-ea"/>
                <a:sym typeface="+mn-lt"/>
              </a:rPr>
              <a:t>治疗结束后</a:t>
            </a:r>
            <a:r>
              <a:rPr lang="en-US" altLang="zh-CN" sz="1000" dirty="0">
                <a:solidFill>
                  <a:prstClr val="black"/>
                </a:solidFill>
                <a:cs typeface="+mn-ea"/>
                <a:sym typeface="+mn-lt"/>
              </a:rPr>
              <a:t>7±2</a:t>
            </a:r>
            <a:r>
              <a:rPr lang="zh-CN" altLang="en-US" sz="1000" dirty="0">
                <a:solidFill>
                  <a:prstClr val="black"/>
                </a:solidFill>
                <a:cs typeface="+mn-ea"/>
                <a:sym typeface="+mn-lt"/>
              </a:rPr>
              <a:t>天）</a:t>
            </a:r>
            <a:endParaRPr lang="zh-CN" altLang="en-US" sz="1000" dirty="0">
              <a:solidFill>
                <a:prstClr val="black"/>
              </a:solidFill>
              <a:cs typeface="+mn-ea"/>
              <a:sym typeface="+mn-lt"/>
            </a:endParaRPr>
          </a:p>
        </p:txBody>
      </p:sp>
      <p:grpSp>
        <p:nvGrpSpPr>
          <p:cNvPr id="72" name="组合 71"/>
          <p:cNvGrpSpPr/>
          <p:nvPr/>
        </p:nvGrpSpPr>
        <p:grpSpPr>
          <a:xfrm>
            <a:off x="6200775" y="2117423"/>
            <a:ext cx="5656262" cy="2363350"/>
            <a:chOff x="6200775" y="2112121"/>
            <a:chExt cx="5656262" cy="2363350"/>
          </a:xfrm>
        </p:grpSpPr>
        <p:graphicFrame>
          <p:nvGraphicFramePr>
            <p:cNvPr id="73" name="图表 72"/>
            <p:cNvGraphicFramePr/>
            <p:nvPr/>
          </p:nvGraphicFramePr>
          <p:xfrm>
            <a:off x="6200775" y="2112121"/>
            <a:ext cx="5656262" cy="2363350"/>
          </p:xfrm>
          <a:graphic>
            <a:graphicData uri="http://schemas.openxmlformats.org/drawingml/2006/chart">
              <c:chart xmlns:c="http://schemas.openxmlformats.org/drawingml/2006/chart" xmlns:r="http://schemas.openxmlformats.org/officeDocument/2006/relationships" r:id="rId1"/>
            </a:graphicData>
          </a:graphic>
        </p:graphicFrame>
        <p:cxnSp>
          <p:nvCxnSpPr>
            <p:cNvPr id="74" name="直接连接符 73"/>
            <p:cNvCxnSpPr/>
            <p:nvPr/>
          </p:nvCxnSpPr>
          <p:spPr>
            <a:xfrm>
              <a:off x="8010942" y="311467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74"/>
            <p:cNvCxnSpPr/>
            <p:nvPr/>
          </p:nvCxnSpPr>
          <p:spPr>
            <a:xfrm>
              <a:off x="8010942" y="255596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a:xfrm>
              <a:off x="8834630" y="2555965"/>
              <a:ext cx="0" cy="558713"/>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77" name="矩形: 圆角 76"/>
            <p:cNvSpPr/>
            <p:nvPr/>
          </p:nvSpPr>
          <p:spPr>
            <a:xfrm>
              <a:off x="8504997" y="2690383"/>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组间差异 </a:t>
              </a:r>
              <a:r>
                <a:rPr kumimoji="0" lang="en-US" altLang="zh-CN" sz="900" i="0" u="none" strike="noStrike" kern="1200" cap="none" spc="0" normalizeH="0" baseline="0" noProof="0" dirty="0">
                  <a:ln>
                    <a:noFill/>
                  </a:ln>
                  <a:solidFill>
                    <a:schemeClr val="accent1"/>
                  </a:solidFill>
                  <a:effectLst/>
                  <a:uLnTx/>
                  <a:uFillTx/>
                  <a:cs typeface="+mn-ea"/>
                  <a:sym typeface="+mn-lt"/>
                </a:rPr>
                <a:t>22%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2.9 – 40.3)</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cxnSp>
          <p:nvCxnSpPr>
            <p:cNvPr id="78" name="直接连接符 77"/>
            <p:cNvCxnSpPr/>
            <p:nvPr/>
          </p:nvCxnSpPr>
          <p:spPr>
            <a:xfrm>
              <a:off x="9970979" y="3067053"/>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9" name="直接连接符 78"/>
            <p:cNvCxnSpPr/>
            <p:nvPr/>
          </p:nvCxnSpPr>
          <p:spPr>
            <a:xfrm>
              <a:off x="9970979" y="2399615"/>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箭头连接符 79"/>
            <p:cNvCxnSpPr/>
            <p:nvPr/>
          </p:nvCxnSpPr>
          <p:spPr>
            <a:xfrm>
              <a:off x="10839642" y="2399615"/>
              <a:ext cx="0" cy="667438"/>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矩形: 圆角 80"/>
            <p:cNvSpPr/>
            <p:nvPr/>
          </p:nvSpPr>
          <p:spPr>
            <a:xfrm>
              <a:off x="10535976" y="2580031"/>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组间差异 </a:t>
              </a:r>
              <a:r>
                <a:rPr kumimoji="0" lang="en-US" altLang="zh-CN" sz="900" i="0" u="none" strike="noStrike" kern="1200" cap="none" spc="0" normalizeH="0" baseline="0" noProof="0" dirty="0">
                  <a:ln>
                    <a:noFill/>
                  </a:ln>
                  <a:solidFill>
                    <a:schemeClr val="accent1"/>
                  </a:solidFill>
                  <a:effectLst/>
                  <a:uLnTx/>
                  <a:uFillTx/>
                  <a:cs typeface="+mn-ea"/>
                  <a:sym typeface="+mn-lt"/>
                </a:rPr>
                <a:t>26%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7.9 – 44.7)</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grpSp>
      <p:grpSp>
        <p:nvGrpSpPr>
          <p:cNvPr id="82" name="组合 81"/>
          <p:cNvGrpSpPr/>
          <p:nvPr/>
        </p:nvGrpSpPr>
        <p:grpSpPr>
          <a:xfrm>
            <a:off x="334963" y="2092409"/>
            <a:ext cx="5656262" cy="2388364"/>
            <a:chOff x="334963" y="2154401"/>
            <a:chExt cx="5656262" cy="2388364"/>
          </a:xfrm>
        </p:grpSpPr>
        <p:graphicFrame>
          <p:nvGraphicFramePr>
            <p:cNvPr id="83" name="图表 82"/>
            <p:cNvGraphicFramePr/>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2"/>
            </a:graphicData>
          </a:graphic>
        </p:graphicFrame>
        <p:cxnSp>
          <p:nvCxnSpPr>
            <p:cNvPr id="84" name="直接连接符 83"/>
            <p:cNvCxnSpPr/>
            <p:nvPr/>
          </p:nvCxnSpPr>
          <p:spPr>
            <a:xfrm>
              <a:off x="2787214" y="3153394"/>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84"/>
            <p:cNvCxnSpPr/>
            <p:nvPr/>
          </p:nvCxnSpPr>
          <p:spPr>
            <a:xfrm>
              <a:off x="2787214" y="2432669"/>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86" name="矩形: 圆角 85"/>
            <p:cNvSpPr/>
            <p:nvPr/>
          </p:nvSpPr>
          <p:spPr>
            <a:xfrm>
              <a:off x="2967600" y="2454279"/>
              <a:ext cx="1319422" cy="692497"/>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死亡率差异 </a:t>
              </a:r>
              <a:r>
                <a:rPr kumimoji="0" lang="en-US" altLang="zh-CN" sz="900" i="0" u="none" strike="noStrike" kern="1200" cap="none" spc="0" normalizeH="0" baseline="0" noProof="0" dirty="0">
                  <a:ln>
                    <a:noFill/>
                  </a:ln>
                  <a:solidFill>
                    <a:schemeClr val="accent1"/>
                  </a:solidFill>
                  <a:effectLst/>
                  <a:uLnTx/>
                  <a:uFillTx/>
                  <a:cs typeface="+mn-ea"/>
                  <a:sym typeface="+mn-lt"/>
                </a:rPr>
                <a:t>13.2%</a:t>
              </a:r>
              <a:r>
                <a:rPr lang="en-US" altLang="zh-CN" sz="900" dirty="0">
                  <a:solidFill>
                    <a:schemeClr val="accent1"/>
                  </a:solidFill>
                  <a:cs typeface="+mn-ea"/>
                  <a:sym typeface="+mn-lt"/>
                </a:rPr>
                <a:t>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-30.0 – 3.5)</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dirty="0">
                  <a:solidFill>
                    <a:schemeClr val="accent1"/>
                  </a:solidFill>
                  <a:cs typeface="+mn-ea"/>
                  <a:sym typeface="+mn-lt"/>
                </a:rPr>
                <a:t>风险比</a:t>
              </a:r>
              <a:r>
                <a:rPr lang="en-US" altLang="zh-CN" sz="900" dirty="0">
                  <a:solidFill>
                    <a:schemeClr val="accent1"/>
                  </a:solidFill>
                  <a:cs typeface="+mn-ea"/>
                  <a:sym typeface="+mn-lt"/>
                </a:rPr>
                <a:t>(</a:t>
              </a:r>
              <a:r>
                <a:rPr kumimoji="0" lang="en-US" altLang="zh-CN" sz="900" i="0" u="none" strike="noStrike" kern="1200" cap="none" spc="0" normalizeH="0" baseline="0" noProof="0" dirty="0">
                  <a:ln>
                    <a:noFill/>
                  </a:ln>
                  <a:solidFill>
                    <a:schemeClr val="accent1"/>
                  </a:solidFill>
                  <a:effectLst/>
                  <a:uLnTx/>
                  <a:uFillTx/>
                  <a:cs typeface="+mn-ea"/>
                  <a:sym typeface="+mn-lt"/>
                </a:rPr>
                <a:t>HR) 0.55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0.27 – 1.12</a:t>
              </a:r>
              <a:r>
                <a:rPr kumimoji="0" lang="zh-CN" altLang="en-US" sz="900" i="0" u="none" strike="noStrike" kern="1200" cap="none" spc="0" normalizeH="0" baseline="0" noProof="0" dirty="0">
                  <a:ln>
                    <a:noFill/>
                  </a:ln>
                  <a:solidFill>
                    <a:schemeClr val="accent1"/>
                  </a:solidFill>
                  <a:effectLst/>
                  <a:uLnTx/>
                  <a:uFillTx/>
                  <a:cs typeface="+mn-ea"/>
                  <a:sym typeface="+mn-lt"/>
                </a:rPr>
                <a:t>）</a:t>
              </a:r>
              <a:endParaRPr kumimoji="0" lang="zh-CN" altLang="en-US"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P=0.0935</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cxnSp>
          <p:nvCxnSpPr>
            <p:cNvPr id="87" name="直接箭头连接符 86"/>
            <p:cNvCxnSpPr/>
            <p:nvPr/>
          </p:nvCxnSpPr>
          <p:spPr>
            <a:xfrm>
              <a:off x="2866772" y="2432669"/>
              <a:ext cx="0" cy="720725"/>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8" name="文本框 87"/>
            <p:cNvSpPr txBox="1"/>
            <p:nvPr/>
          </p:nvSpPr>
          <p:spPr bwMode="gray">
            <a:xfrm>
              <a:off x="2234606"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cs typeface="+mn-ea"/>
                  <a:sym typeface="+mn-lt"/>
                </a:rPr>
                <a:t>(12/63)</a:t>
              </a:r>
              <a:endParaRPr kumimoji="0" lang="zh-CN" altLang="en-US" sz="900" b="0" i="0" u="none" strike="noStrike" kern="0" cap="none" spc="0" normalizeH="0" baseline="0" noProof="0" dirty="0" err="1">
                <a:ln>
                  <a:noFill/>
                </a:ln>
                <a:solidFill>
                  <a:schemeClr val="bg1"/>
                </a:solidFill>
                <a:effectLst/>
                <a:uLnTx/>
                <a:uFillTx/>
                <a:cs typeface="+mn-ea"/>
                <a:sym typeface="+mn-lt"/>
              </a:endParaRPr>
            </a:p>
          </p:txBody>
        </p:sp>
        <p:sp>
          <p:nvSpPr>
            <p:cNvPr id="89" name="文本框 88"/>
            <p:cNvSpPr txBox="1"/>
            <p:nvPr/>
          </p:nvSpPr>
          <p:spPr bwMode="gray">
            <a:xfrm>
              <a:off x="4564469"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cs typeface="+mn-ea"/>
                  <a:sym typeface="+mn-lt"/>
                </a:rPr>
                <a:t>(20/62)</a:t>
              </a:r>
              <a:endParaRPr kumimoji="0" lang="zh-CN" altLang="en-US" sz="900" b="0" i="0" u="none" strike="noStrike" kern="0" cap="none" spc="0" normalizeH="0" baseline="0" noProof="0" dirty="0" err="1">
                <a:ln>
                  <a:noFill/>
                </a:ln>
                <a:solidFill>
                  <a:schemeClr val="bg1"/>
                </a:solidFill>
                <a:effectLst/>
                <a:uLnTx/>
                <a:uFillTx/>
                <a:cs typeface="+mn-ea"/>
                <a:sym typeface="+mn-lt"/>
              </a:endParaRPr>
            </a:p>
          </p:txBody>
        </p:sp>
      </p:grpSp>
      <p:sp>
        <p:nvSpPr>
          <p:cNvPr id="90" name="文本框 89"/>
          <p:cNvSpPr txBox="1"/>
          <p:nvPr/>
        </p:nvSpPr>
        <p:spPr bwMode="gray">
          <a:xfrm>
            <a:off x="8150992"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(25/62)</a:t>
            </a:r>
            <a:endParaRPr lang="zh-CN" altLang="en-US" sz="900" dirty="0" err="1">
              <a:solidFill>
                <a:schemeClr val="bg1"/>
              </a:solidFill>
              <a:cs typeface="+mn-ea"/>
              <a:sym typeface="+mn-lt"/>
            </a:endParaRPr>
          </a:p>
        </p:txBody>
      </p:sp>
      <p:sp>
        <p:nvSpPr>
          <p:cNvPr id="91" name="文本框 90"/>
          <p:cNvSpPr txBox="1"/>
          <p:nvPr/>
        </p:nvSpPr>
        <p:spPr bwMode="gray">
          <a:xfrm>
            <a:off x="7586419"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(39/63)</a:t>
            </a:r>
            <a:endParaRPr lang="zh-CN" altLang="en-US" sz="900" dirty="0" err="1">
              <a:solidFill>
                <a:schemeClr val="bg1"/>
              </a:solidFill>
              <a:cs typeface="+mn-ea"/>
              <a:sym typeface="+mn-lt"/>
            </a:endParaRPr>
          </a:p>
        </p:txBody>
      </p:sp>
      <p:sp>
        <p:nvSpPr>
          <p:cNvPr id="92" name="文本框 91"/>
          <p:cNvSpPr txBox="1"/>
          <p:nvPr/>
        </p:nvSpPr>
        <p:spPr bwMode="gray">
          <a:xfrm>
            <a:off x="10109906"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(26/62)</a:t>
            </a:r>
            <a:endParaRPr lang="zh-CN" altLang="en-US" sz="900" dirty="0" err="1">
              <a:solidFill>
                <a:schemeClr val="bg1"/>
              </a:solidFill>
              <a:cs typeface="+mn-ea"/>
              <a:sym typeface="+mn-lt"/>
            </a:endParaRPr>
          </a:p>
        </p:txBody>
      </p:sp>
      <p:sp>
        <p:nvSpPr>
          <p:cNvPr id="93" name="文本框 92"/>
          <p:cNvSpPr txBox="1"/>
          <p:nvPr/>
        </p:nvSpPr>
        <p:spPr bwMode="gray">
          <a:xfrm>
            <a:off x="9545333"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(43/63)</a:t>
            </a:r>
            <a:endParaRPr lang="zh-CN" altLang="en-US" sz="900" dirty="0" err="1">
              <a:solidFill>
                <a:schemeClr val="bg1"/>
              </a:solidFill>
              <a:cs typeface="+mn-ea"/>
              <a:sym typeface="+mn-lt"/>
            </a:endParaRPr>
          </a:p>
        </p:txBody>
      </p:sp>
      <p:sp>
        <p:nvSpPr>
          <p:cNvPr id="94" name="任意多边形: 形状 93"/>
          <p:cNvSpPr/>
          <p:nvPr/>
        </p:nvSpPr>
        <p:spPr>
          <a:xfrm flipV="1">
            <a:off x="1525853"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95" name="文本框 94"/>
          <p:cNvSpPr txBox="1"/>
          <p:nvPr/>
        </p:nvSpPr>
        <p:spPr>
          <a:xfrm>
            <a:off x="2421544" y="1625895"/>
            <a:ext cx="1483098" cy="307777"/>
          </a:xfrm>
          <a:prstGeom prst="rect">
            <a:avLst/>
          </a:prstGeom>
          <a:noFill/>
        </p:spPr>
        <p:txBody>
          <a:bodyPr wrap="none" anchor="ctr" anchorCtr="0">
            <a:spAutoFit/>
          </a:bodyPr>
          <a:lstStyle/>
          <a:p>
            <a:pPr algn="ctr" defTabSz="1216660" fontAlgn="base">
              <a:spcBef>
                <a:spcPct val="0"/>
              </a:spcBef>
              <a:spcAft>
                <a:spcPct val="0"/>
              </a:spcAft>
              <a:defRPr/>
            </a:pPr>
            <a:r>
              <a:rPr lang="en-US" altLang="zh-CN" sz="1400" b="1" dirty="0">
                <a:solidFill>
                  <a:prstClr val="white"/>
                </a:solidFill>
                <a:cs typeface="+mn-ea"/>
                <a:sym typeface="+mn-lt"/>
              </a:rPr>
              <a:t>28</a:t>
            </a:r>
            <a:r>
              <a:rPr lang="zh-CN" altLang="en-US" sz="1400" b="1" dirty="0">
                <a:solidFill>
                  <a:prstClr val="white"/>
                </a:solidFill>
                <a:cs typeface="+mn-ea"/>
                <a:sym typeface="+mn-lt"/>
              </a:rPr>
              <a:t>天全因死亡率</a:t>
            </a:r>
            <a:endParaRPr lang="zh-CN" altLang="en-US" sz="1400" b="1" dirty="0">
              <a:solidFill>
                <a:prstClr val="white"/>
              </a:solidFill>
              <a:cs typeface="+mn-ea"/>
              <a:sym typeface="+mn-lt"/>
            </a:endParaRPr>
          </a:p>
        </p:txBody>
      </p:sp>
      <p:sp>
        <p:nvSpPr>
          <p:cNvPr id="96" name="任意多边形: 形状 95"/>
          <p:cNvSpPr/>
          <p:nvPr/>
        </p:nvSpPr>
        <p:spPr>
          <a:xfrm flipV="1">
            <a:off x="7391666"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97" name="文本框 96"/>
          <p:cNvSpPr txBox="1"/>
          <p:nvPr/>
        </p:nvSpPr>
        <p:spPr>
          <a:xfrm>
            <a:off x="8038892" y="1625895"/>
            <a:ext cx="1980029"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a:solidFill>
                  <a:prstClr val="white"/>
                </a:solidFill>
                <a:cs typeface="+mn-ea"/>
                <a:sym typeface="+mn-lt"/>
              </a:rPr>
              <a:t>临床应答和微生物结局</a:t>
            </a:r>
            <a:endParaRPr lang="zh-CN" altLang="en-US" sz="1400" b="1" dirty="0">
              <a:solidFill>
                <a:prstClr val="white"/>
              </a:solidFill>
              <a:cs typeface="+mn-ea"/>
              <a:sym typeface="+mn-lt"/>
            </a:endParaRPr>
          </a:p>
        </p:txBody>
      </p:sp>
      <p:grpSp>
        <p:nvGrpSpPr>
          <p:cNvPr id="10" name="组合 9"/>
          <p:cNvGrpSpPr/>
          <p:nvPr/>
        </p:nvGrpSpPr>
        <p:grpSpPr>
          <a:xfrm flipV="1">
            <a:off x="2029336" y="1959014"/>
            <a:ext cx="802472" cy="838954"/>
            <a:chOff x="1490891" y="7437984"/>
            <a:chExt cx="1605896" cy="2063154"/>
          </a:xfrm>
        </p:grpSpPr>
        <p:sp>
          <p:nvSpPr>
            <p:cNvPr id="11" name="箭头: 上 10"/>
            <p:cNvSpPr/>
            <p:nvPr/>
          </p:nvSpPr>
          <p:spPr>
            <a:xfrm>
              <a:off x="1615105" y="7510425"/>
              <a:ext cx="1357470" cy="1743991"/>
            </a:xfrm>
            <a:prstGeom prst="upArrow">
              <a:avLst/>
            </a:prstGeom>
            <a:gradFill>
              <a:gsLst>
                <a:gs pos="38500">
                  <a:schemeClr val="accent1"/>
                </a:gs>
                <a:gs pos="0">
                  <a:schemeClr val="accent1"/>
                </a:gs>
                <a:gs pos="100000">
                  <a:schemeClr val="accent1">
                    <a:alpha val="0"/>
                  </a:schemeClr>
                </a:gs>
              </a:gsLst>
              <a:lin ang="54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cs typeface="+mn-ea"/>
                <a:sym typeface="+mn-lt"/>
              </a:endParaRPr>
            </a:p>
          </p:txBody>
        </p:sp>
        <p:sp>
          <p:nvSpPr>
            <p:cNvPr id="13" name="箭头: 上 12"/>
            <p:cNvSpPr/>
            <p:nvPr/>
          </p:nvSpPr>
          <p:spPr>
            <a:xfrm>
              <a:off x="1490891" y="7437984"/>
              <a:ext cx="1605896" cy="2063154"/>
            </a:xfrm>
            <a:prstGeom prst="upArrow">
              <a:avLst/>
            </a:prstGeom>
            <a:noFill/>
            <a:ln>
              <a:gradFill>
                <a:gsLst>
                  <a:gs pos="0">
                    <a:schemeClr val="accent1"/>
                  </a:gs>
                  <a:gs pos="94000">
                    <a:schemeClr val="accent1">
                      <a:alpha val="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cs typeface="+mn-ea"/>
                <a:sym typeface="+mn-lt"/>
              </a:endParaRPr>
            </a:p>
          </p:txBody>
        </p:sp>
      </p:grpSp>
      <p:sp>
        <p:nvSpPr>
          <p:cNvPr id="15" name="文本框 14"/>
          <p:cNvSpPr txBox="1"/>
          <p:nvPr/>
        </p:nvSpPr>
        <p:spPr>
          <a:xfrm>
            <a:off x="2029336" y="2035133"/>
            <a:ext cx="802472" cy="646331"/>
          </a:xfrm>
          <a:prstGeom prst="rect">
            <a:avLst/>
          </a:prstGeom>
          <a:noFill/>
        </p:spPr>
        <p:txBody>
          <a:bodyPr wrap="square">
            <a:spAutoFit/>
          </a:bodyPr>
          <a:lstStyle/>
          <a:p>
            <a:pPr algn="ctr"/>
            <a:r>
              <a:rPr lang="zh-CN" altLang="en-US" sz="1200" b="1" dirty="0"/>
              <a:t>死亡风险</a:t>
            </a:r>
            <a:endParaRPr lang="en-US" altLang="zh-CN" sz="1200" b="1" dirty="0"/>
          </a:p>
          <a:p>
            <a:pPr algn="ctr"/>
            <a:r>
              <a:rPr lang="zh-CN" altLang="en-US" sz="1200" b="1" dirty="0"/>
              <a:t>下降</a:t>
            </a:r>
            <a:endParaRPr lang="en-US" altLang="zh-CN" sz="1200" b="1" dirty="0"/>
          </a:p>
          <a:p>
            <a:pPr algn="ctr"/>
            <a:r>
              <a:rPr lang="en-US" altLang="zh-CN" sz="1200" b="1" dirty="0">
                <a:solidFill>
                  <a:schemeClr val="bg1"/>
                </a:solidFill>
              </a:rPr>
              <a:t>45%</a:t>
            </a:r>
            <a:endParaRPr lang="zh-CN" altLang="en-US" sz="1200" b="1" dirty="0">
              <a:solidFill>
                <a:schemeClr val="bg1"/>
              </a:solidFill>
            </a:endParaRPr>
          </a:p>
        </p:txBody>
      </p:sp>
      <p:sp>
        <p:nvSpPr>
          <p:cNvPr id="17" name="文本框 16"/>
          <p:cNvSpPr txBox="1"/>
          <p:nvPr/>
        </p:nvSpPr>
        <p:spPr>
          <a:xfrm>
            <a:off x="6200774" y="4969386"/>
            <a:ext cx="4488420" cy="307777"/>
          </a:xfrm>
          <a:prstGeom prst="rect">
            <a:avLst/>
          </a:prstGeom>
          <a:noFill/>
        </p:spPr>
        <p:txBody>
          <a:bodyPr wrap="square">
            <a:spAutoFit/>
          </a:bodyPr>
          <a:lstStyle/>
          <a:p>
            <a:r>
              <a:rPr lang="en-US" altLang="zh-CN" sz="700" dirty="0">
                <a:solidFill>
                  <a:prstClr val="black"/>
                </a:solidFill>
                <a:cs typeface="+mn-ea"/>
                <a:sym typeface="+mn-lt"/>
              </a:rPr>
              <a:t>95% CI: </a:t>
            </a:r>
            <a:r>
              <a:rPr lang="zh-CN" altLang="en-US" sz="700" dirty="0">
                <a:solidFill>
                  <a:prstClr val="black"/>
                </a:solidFill>
                <a:cs typeface="+mn-ea"/>
                <a:sym typeface="+mn-lt"/>
              </a:rPr>
              <a:t>统计学显著性水平通常设置为</a:t>
            </a:r>
            <a:r>
              <a:rPr lang="en-US" altLang="zh-CN" sz="700" dirty="0">
                <a:solidFill>
                  <a:prstClr val="black"/>
                </a:solidFill>
                <a:cs typeface="+mn-ea"/>
                <a:sym typeface="+mn-lt"/>
              </a:rPr>
              <a:t>5%</a:t>
            </a:r>
            <a:r>
              <a:rPr lang="zh-CN" altLang="en-US" sz="700" dirty="0">
                <a:solidFill>
                  <a:prstClr val="black"/>
                </a:solidFill>
                <a:cs typeface="+mn-ea"/>
                <a:sym typeface="+mn-lt"/>
              </a:rPr>
              <a:t>，因此</a:t>
            </a:r>
            <a:r>
              <a:rPr lang="en-US" altLang="zh-CN" sz="700" dirty="0">
                <a:solidFill>
                  <a:prstClr val="black"/>
                </a:solidFill>
                <a:cs typeface="+mn-ea"/>
                <a:sym typeface="+mn-lt"/>
              </a:rPr>
              <a:t>95%</a:t>
            </a:r>
            <a:r>
              <a:rPr lang="zh-CN" altLang="en-US" sz="700" dirty="0">
                <a:solidFill>
                  <a:prstClr val="black"/>
                </a:solidFill>
                <a:cs typeface="+mn-ea"/>
                <a:sym typeface="+mn-lt"/>
              </a:rPr>
              <a:t>置信区间</a:t>
            </a:r>
            <a:r>
              <a:rPr lang="en-US" altLang="zh-CN" sz="700" dirty="0">
                <a:solidFill>
                  <a:prstClr val="black"/>
                </a:solidFill>
                <a:cs typeface="+mn-ea"/>
                <a:sym typeface="+mn-lt"/>
              </a:rPr>
              <a:t>(CI)</a:t>
            </a:r>
            <a:r>
              <a:rPr lang="zh-CN" altLang="en-US" sz="700" dirty="0">
                <a:solidFill>
                  <a:prstClr val="black"/>
                </a:solidFill>
                <a:cs typeface="+mn-ea"/>
                <a:sym typeface="+mn-lt"/>
              </a:rPr>
              <a:t>内包含所有疗效的可能值；图中组间差异的</a:t>
            </a:r>
            <a:r>
              <a:rPr lang="en-US" altLang="zh-CN" sz="700" dirty="0">
                <a:solidFill>
                  <a:prstClr val="black"/>
                </a:solidFill>
                <a:cs typeface="+mn-ea"/>
                <a:sym typeface="+mn-lt"/>
              </a:rPr>
              <a:t>95% CI</a:t>
            </a:r>
            <a:r>
              <a:rPr lang="zh-CN" altLang="en-US" sz="700" dirty="0">
                <a:solidFill>
                  <a:prstClr val="black"/>
                </a:solidFill>
                <a:cs typeface="+mn-ea"/>
                <a:sym typeface="+mn-lt"/>
              </a:rPr>
              <a:t>上下限范围均在</a:t>
            </a:r>
            <a:r>
              <a:rPr lang="en-US" altLang="zh-CN" sz="700" dirty="0">
                <a:solidFill>
                  <a:prstClr val="black"/>
                </a:solidFill>
                <a:cs typeface="+mn-ea"/>
                <a:sym typeface="+mn-lt"/>
              </a:rPr>
              <a:t>0</a:t>
            </a:r>
            <a:r>
              <a:rPr lang="zh-CN" altLang="en-US" sz="700" dirty="0">
                <a:solidFill>
                  <a:prstClr val="black"/>
                </a:solidFill>
                <a:cs typeface="+mn-ea"/>
                <a:sym typeface="+mn-lt"/>
              </a:rPr>
              <a:t>的同一侧，表示两组间存在疗效差异的把握度大于</a:t>
            </a:r>
            <a:r>
              <a:rPr lang="en-US" altLang="zh-CN" sz="700" dirty="0">
                <a:solidFill>
                  <a:prstClr val="black"/>
                </a:solidFill>
                <a:cs typeface="+mn-ea"/>
                <a:sym typeface="+mn-lt"/>
              </a:rPr>
              <a:t>95%</a:t>
            </a:r>
            <a:r>
              <a:rPr lang="zh-CN" altLang="en-US" sz="700" dirty="0">
                <a:solidFill>
                  <a:prstClr val="black"/>
                </a:solidFill>
                <a:cs typeface="+mn-ea"/>
                <a:sym typeface="+mn-lt"/>
              </a:rPr>
              <a:t>，即存在显著性差异</a:t>
            </a:r>
            <a:endParaRPr lang="zh-CN" altLang="en-US" sz="700" dirty="0">
              <a:solidFill>
                <a:prstClr val="black"/>
              </a:solidFill>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835910" y="6321425"/>
            <a:ext cx="7823200" cy="382270"/>
          </a:xfr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604020202020204" pitchFamily="34" charset="0"/>
              <a:buNone/>
              <a:defRPr sz="800" i="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a:p>
            <a:pPr lvl="0" algn="l">
              <a:buClrTx/>
              <a:buSzTx/>
            </a:pPr>
            <a:r>
              <a:rPr lang="en-US" dirty="0">
                <a:latin typeface="+mn-lt"/>
                <a:ea typeface="+mn-ea"/>
                <a:sym typeface="+mn-lt"/>
              </a:rPr>
              <a:t>Kellum</a:t>
            </a:r>
            <a:r>
              <a:rPr lang="en-US" dirty="0">
                <a:latin typeface="+mn-lt"/>
                <a:ea typeface="+mn-ea"/>
                <a:sym typeface="+mn-lt"/>
              </a:rPr>
              <a:t> JA, et al. Nat Rev Dis Primers . 2021 Jul 15;7(1):52 </a:t>
            </a:r>
            <a:endParaRPr lang="en-US" dirty="0">
              <a:latin typeface="+mn-lt"/>
              <a:ea typeface="+mn-ea"/>
              <a:sym typeface="+mn-lt"/>
            </a:endParaRPr>
          </a:p>
        </p:txBody>
      </p:sp>
      <p:sp>
        <p:nvSpPr>
          <p:cNvPr id="14" name="文本占位符 13"/>
          <p:cNvSpPr>
            <a:spLocks noGrp="1"/>
          </p:cNvSpPr>
          <p:nvPr>
            <p:ph type="body" sz="quarter" idx="11"/>
          </p:nvPr>
        </p:nvSpPr>
        <p:spPr>
          <a:xfrm>
            <a:off x="335280" y="209550"/>
            <a:ext cx="10426700" cy="460375"/>
          </a:xfrm>
        </p:spPr>
        <p:txBody>
          <a:bodyPr vert="horz" wrap="square" lIns="91440" tIns="45720" rIns="91440" bIns="45720" rtlCol="0" anchor="t" anchorCtr="0">
            <a:spAutoFit/>
          </a:bodyPr>
          <a:lstStyle/>
          <a:p>
            <a:pPr marL="0" lvl="0" algn="l">
              <a:lnSpc>
                <a:spcPct val="100000"/>
              </a:lnSpc>
              <a:buClrTx/>
              <a:buSzTx/>
              <a:buNone/>
            </a:pPr>
            <a:r>
              <a:rPr lang="zh-CN" altLang="en-US" sz="2400" b="1" dirty="0">
                <a:cs typeface="+mn-ea"/>
                <a:sym typeface="+mn-lt"/>
              </a:rPr>
              <a:t>ATTACK</a:t>
            </a:r>
            <a:r>
              <a:rPr lang="zh-CN" altLang="en-US" sz="2400" b="1" dirty="0">
                <a:cs typeface="+mn-ea"/>
                <a:sym typeface="+mn-lt"/>
              </a:rPr>
              <a:t>研究表明，舒巴坦</a:t>
            </a:r>
            <a:r>
              <a:rPr lang="zh-CN" altLang="en-US" sz="2400" b="1" dirty="0">
                <a:cs typeface="+mn-ea"/>
                <a:sym typeface="+mn-lt"/>
              </a:rPr>
              <a:t>-</a:t>
            </a:r>
            <a:r>
              <a:rPr lang="zh-CN" altLang="en-US" sz="2400" b="1" dirty="0">
                <a:cs typeface="+mn-ea"/>
                <a:sym typeface="+mn-lt"/>
              </a:rPr>
              <a:t>度洛巴坦治疗的肾毒性风险显著低于多粘菌素</a:t>
            </a:r>
            <a:r>
              <a:rPr lang="zh-CN" altLang="en-US" sz="2400" b="1" dirty="0">
                <a:cs typeface="+mn-ea"/>
                <a:sym typeface="+mn-lt"/>
              </a:rPr>
              <a:t>E</a:t>
            </a:r>
            <a:endParaRPr lang="zh-CN" altLang="en-US" sz="2400" b="1" dirty="0">
              <a:cs typeface="+mn-ea"/>
              <a:sym typeface="+mn-lt"/>
            </a:endParaRPr>
          </a:p>
        </p:txBody>
      </p:sp>
      <p:sp>
        <p:nvSpPr>
          <p:cNvPr id="15" name="矩形 14"/>
          <p:cNvSpPr/>
          <p:nvPr/>
        </p:nvSpPr>
        <p:spPr>
          <a:xfrm>
            <a:off x="5957137" y="1662388"/>
            <a:ext cx="6234864" cy="2947712"/>
          </a:xfrm>
          <a:prstGeom prst="rect">
            <a:avLst/>
          </a:prstGeom>
          <a:gradFill>
            <a:gsLst>
              <a:gs pos="0">
                <a:schemeClr val="accent1">
                  <a:alpha val="15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0" y="5269677"/>
            <a:ext cx="12192000" cy="9920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790917" y="5396540"/>
            <a:ext cx="110661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ATTACK</a:t>
            </a:r>
            <a:r>
              <a:rPr lang="zh-CN" altLang="en-US" sz="1200" dirty="0">
                <a:cs typeface="+mn-ea"/>
                <a:sym typeface="+mn-lt"/>
              </a:rPr>
              <a:t>是一项在</a:t>
            </a:r>
            <a:r>
              <a:rPr lang="en-US" altLang="zh-CN" sz="1200" dirty="0">
                <a:cs typeface="+mn-ea"/>
                <a:sym typeface="+mn-lt"/>
              </a:rPr>
              <a:t>16</a:t>
            </a:r>
            <a:r>
              <a:rPr lang="zh-CN" altLang="en-US" sz="1200" dirty="0">
                <a:cs typeface="+mn-ea"/>
                <a:sym typeface="+mn-lt"/>
              </a:rPr>
              <a:t>个国家的</a:t>
            </a:r>
            <a:r>
              <a:rPr lang="en-US" altLang="zh-CN" sz="1200" dirty="0">
                <a:cs typeface="+mn-ea"/>
                <a:sym typeface="+mn-lt"/>
              </a:rPr>
              <a:t>59</a:t>
            </a:r>
            <a:r>
              <a:rPr lang="zh-CN" altLang="en-US" sz="1200" dirty="0">
                <a:cs typeface="+mn-ea"/>
                <a:sym typeface="+mn-lt"/>
              </a:rPr>
              <a:t>个临床试验点进行的</a:t>
            </a:r>
            <a:r>
              <a:rPr lang="en-US" altLang="zh-CN" sz="1200" dirty="0">
                <a:cs typeface="+mn-ea"/>
                <a:sym typeface="+mn-lt"/>
              </a:rPr>
              <a:t>3</a:t>
            </a:r>
            <a:r>
              <a:rPr lang="zh-CN" altLang="en-US" sz="1200" dirty="0">
                <a:cs typeface="+mn-ea"/>
                <a:sym typeface="+mn-lt"/>
              </a:rPr>
              <a:t>期、随机、对照、非劣效性试验，旨在评估舒巴坦</a:t>
            </a:r>
            <a:r>
              <a:rPr lang="en-US" altLang="zh-CN" sz="1200" dirty="0">
                <a:cs typeface="+mn-ea"/>
                <a:sym typeface="+mn-lt"/>
              </a:rPr>
              <a:t>-</a:t>
            </a:r>
            <a:r>
              <a:rPr lang="zh-CN" altLang="en-US" sz="1200" dirty="0">
                <a:cs typeface="+mn-ea"/>
                <a:sym typeface="+mn-lt"/>
              </a:rPr>
              <a:t>度洛巴坦与</a:t>
            </a:r>
            <a:r>
              <a:rPr kumimoji="0" lang="zh-CN" altLang="en-US" sz="1200" b="0" i="0" u="none" strike="noStrike" kern="1200" cap="none" spc="0" normalizeH="0" baseline="0" noProof="0" dirty="0">
                <a:ln>
                  <a:noFill/>
                </a:ln>
                <a:solidFill>
                  <a:srgbClr val="333333"/>
                </a:solidFill>
                <a:effectLst/>
                <a:uLnTx/>
                <a:uFillTx/>
                <a:cs typeface="+mn-ea"/>
                <a:sym typeface="+mn-lt"/>
              </a:rPr>
              <a:t>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lang="zh-CN" altLang="en-US" sz="1200" dirty="0">
                <a:cs typeface="+mn-ea"/>
                <a:sym typeface="+mn-lt"/>
              </a:rPr>
              <a:t>对</a:t>
            </a:r>
            <a:r>
              <a:rPr lang="en-US" altLang="zh-CN" sz="1200" dirty="0">
                <a:cs typeface="+mn-ea"/>
                <a:sym typeface="+mn-lt"/>
              </a:rPr>
              <a:t>AB</a:t>
            </a:r>
            <a:r>
              <a:rPr lang="zh-CN" altLang="en-US" sz="1200" dirty="0">
                <a:cs typeface="+mn-ea"/>
                <a:sym typeface="+mn-lt"/>
              </a:rPr>
              <a:t>（包括</a:t>
            </a:r>
            <a:r>
              <a:rPr lang="en-US" altLang="zh-CN" sz="1200" dirty="0">
                <a:cs typeface="+mn-ea"/>
                <a:sym typeface="+mn-lt"/>
              </a:rPr>
              <a:t>CRAB</a:t>
            </a:r>
            <a:r>
              <a:rPr lang="zh-CN" altLang="en-US" sz="1200" dirty="0">
                <a:cs typeface="+mn-ea"/>
                <a:sym typeface="+mn-lt"/>
              </a:rPr>
              <a:t>）引起的严重感染患者的疗效和安全性。研究</a:t>
            </a:r>
            <a:r>
              <a:rPr kumimoji="0" lang="zh-CN" altLang="en-US" sz="1200" b="0" i="0" u="none" strike="noStrike" kern="1200" cap="none" spc="0" normalizeH="0" baseline="0" noProof="0" dirty="0">
                <a:ln>
                  <a:noFill/>
                </a:ln>
                <a:solidFill>
                  <a:srgbClr val="333333"/>
                </a:solidFill>
                <a:effectLst/>
                <a:uLnTx/>
                <a:uFillTx/>
                <a:cs typeface="+mn-ea"/>
                <a:sym typeface="+mn-lt"/>
              </a:rPr>
              <a:t>入组了</a:t>
            </a:r>
            <a:r>
              <a:rPr kumimoji="0" lang="en-US" altLang="zh-CN" sz="1200" b="0" i="0" u="none" strike="noStrike" kern="1200" cap="none" spc="0" normalizeH="0" baseline="0" noProof="0" dirty="0">
                <a:ln>
                  <a:noFill/>
                </a:ln>
                <a:solidFill>
                  <a:srgbClr val="333333"/>
                </a:solidFill>
                <a:effectLst/>
                <a:uLnTx/>
                <a:uFillTx/>
                <a:cs typeface="+mn-ea"/>
                <a:sym typeface="+mn-lt"/>
              </a:rPr>
              <a:t>207</a:t>
            </a:r>
            <a:r>
              <a:rPr kumimoji="0" lang="zh-CN" altLang="en-US" sz="1200" b="0" i="0" u="none" strike="noStrike" kern="1200" cap="none" spc="0" normalizeH="0" baseline="0" noProof="0" dirty="0">
                <a:ln>
                  <a:noFill/>
                </a:ln>
                <a:solidFill>
                  <a:srgbClr val="333333"/>
                </a:solidFill>
                <a:effectLst/>
                <a:uLnTx/>
                <a:uFillTx/>
                <a:cs typeface="+mn-ea"/>
                <a:sym typeface="+mn-lt"/>
              </a:rPr>
              <a:t>名患者，包括两部分，</a:t>
            </a:r>
            <a:r>
              <a:rPr kumimoji="0" lang="en-US" altLang="zh-CN" sz="1200" b="0" i="0" u="none" strike="noStrike" kern="1200" cap="none" spc="0" normalizeH="0" baseline="0" noProof="0" dirty="0">
                <a:ln>
                  <a:noFill/>
                </a:ln>
                <a:solidFill>
                  <a:srgbClr val="333333"/>
                </a:solidFill>
                <a:effectLst/>
                <a:uLnTx/>
                <a:uFillTx/>
                <a:cs typeface="+mn-ea"/>
                <a:sym typeface="+mn-lt"/>
              </a:rPr>
              <a:t>A</a:t>
            </a:r>
            <a:r>
              <a:rPr kumimoji="0" lang="zh-CN" altLang="en-US" sz="1200" b="0" i="0" u="none" strike="noStrike" kern="1200" cap="none" spc="0" normalizeH="0" baseline="0" noProof="0" dirty="0">
                <a:ln>
                  <a:noFill/>
                </a:ln>
                <a:solidFill>
                  <a:srgbClr val="333333"/>
                </a:solidFill>
                <a:effectLst/>
                <a:uLnTx/>
                <a:uFillTx/>
                <a:cs typeface="+mn-ea"/>
                <a:sym typeface="+mn-lt"/>
              </a:rPr>
              <a:t>部分为随机对照部分（</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对比多黏菌素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），针对确证为鲍曼不动杆菌院内感染的细菌性肺炎（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HABP</a:t>
            </a:r>
            <a:r>
              <a:rPr kumimoji="0" lang="zh-CN" altLang="en-US" sz="1200" b="0" i="0" u="none" strike="noStrike" kern="1200" cap="none" spc="0" normalizeH="0" baseline="0" noProof="0" dirty="0">
                <a:ln>
                  <a:noFill/>
                </a:ln>
                <a:solidFill>
                  <a:srgbClr val="333333"/>
                </a:solidFill>
                <a:effectLst/>
                <a:uLnTx/>
                <a:uFillTx/>
                <a:cs typeface="+mn-ea"/>
                <a:sym typeface="+mn-lt"/>
              </a:rPr>
              <a:t>）、呼吸机相关细菌性肺炎（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VABP</a:t>
            </a:r>
            <a:r>
              <a:rPr kumimoji="0" lang="zh-CN" altLang="en-US" sz="1200" b="0" i="0" u="none" strike="noStrike" kern="1200" cap="none" spc="0" normalizeH="0" baseline="0" noProof="0" dirty="0">
                <a:ln>
                  <a:noFill/>
                </a:ln>
                <a:solidFill>
                  <a:srgbClr val="333333"/>
                </a:solidFill>
                <a:effectLst/>
                <a:uLnTx/>
                <a:uFillTx/>
                <a:cs typeface="+mn-ea"/>
                <a:sym typeface="+mn-lt"/>
              </a:rPr>
              <a:t>）</a:t>
            </a:r>
            <a:r>
              <a:rPr lang="zh-CN" altLang="en-US" sz="1200" dirty="0">
                <a:solidFill>
                  <a:srgbClr val="333333"/>
                </a:solidFill>
                <a:cs typeface="+mn-ea"/>
                <a:sym typeface="+mn-lt"/>
              </a:rPr>
              <a:t>等</a:t>
            </a:r>
            <a:r>
              <a:rPr kumimoji="0" lang="zh-CN" altLang="en-US" sz="1200" b="0" i="0" u="none" strike="noStrike" kern="1200" cap="none" spc="0" normalizeH="0" baseline="0" noProof="0" dirty="0">
                <a:ln>
                  <a:noFill/>
                </a:ln>
                <a:solidFill>
                  <a:srgbClr val="333333"/>
                </a:solidFill>
                <a:effectLst/>
                <a:uLnTx/>
                <a:uFillTx/>
                <a:cs typeface="+mn-ea"/>
                <a:sym typeface="+mn-lt"/>
              </a:rPr>
              <a:t>患者。</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部分为开放标签部分，入选对多粘菌素</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或多粘菌素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耐药</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不耐受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治疗失败的</a:t>
            </a:r>
            <a:r>
              <a:rPr kumimoji="0" lang="en-US" altLang="zh-CN" sz="1200" b="0" i="0" u="none" strike="noStrike" kern="1200" cap="none" spc="0" normalizeH="0" baseline="0" noProof="0" dirty="0">
                <a:ln>
                  <a:noFill/>
                </a:ln>
                <a:solidFill>
                  <a:srgbClr val="333333"/>
                </a:solidFill>
                <a:effectLst/>
                <a:uLnTx/>
                <a:uFillTx/>
                <a:cs typeface="+mn-ea"/>
                <a:sym typeface="+mn-lt"/>
              </a:rPr>
              <a:t>ABC</a:t>
            </a:r>
            <a:r>
              <a:rPr kumimoji="0" lang="zh-CN" altLang="en-US" sz="1200" b="0" i="0" u="none" strike="noStrike" kern="1200" cap="none" spc="0" normalizeH="0" baseline="0" noProof="0" dirty="0">
                <a:ln>
                  <a:noFill/>
                </a:ln>
                <a:solidFill>
                  <a:srgbClr val="333333"/>
                </a:solidFill>
                <a:effectLst/>
                <a:uLnTx/>
                <a:uFillTx/>
                <a:cs typeface="+mn-ea"/>
                <a:sym typeface="+mn-lt"/>
              </a:rPr>
              <a:t>感染患者</a:t>
            </a:r>
            <a:r>
              <a:rPr lang="zh-CN" altLang="en-US" sz="1200" dirty="0">
                <a:solidFill>
                  <a:srgbClr val="333333"/>
                </a:solidFill>
                <a:cs typeface="+mn-ea"/>
                <a:sym typeface="+mn-lt"/>
              </a:rPr>
              <a:t>，仅使用</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。所有患者均接受亚胺培南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西司他丁作为背景治疗。</a:t>
            </a:r>
            <a:endParaRPr kumimoji="0" lang="zh-CN" altLang="en-US" sz="1200" b="0" i="0" u="none" strike="noStrike" kern="1200" cap="none" spc="0" normalizeH="0" baseline="0" noProof="0" dirty="0">
              <a:ln>
                <a:noFill/>
              </a:ln>
              <a:solidFill>
                <a:srgbClr val="333333"/>
              </a:solidFill>
              <a:effectLst/>
              <a:uLnTx/>
              <a:uFillTx/>
              <a:cs typeface="+mn-ea"/>
              <a:sym typeface="+mn-lt"/>
            </a:endParaRPr>
          </a:p>
        </p:txBody>
      </p:sp>
      <p:sp>
        <p:nvSpPr>
          <p:cNvPr id="30" name="椭圆 29"/>
          <p:cNvSpPr/>
          <p:nvPr/>
        </p:nvSpPr>
        <p:spPr>
          <a:xfrm>
            <a:off x="334962" y="5556162"/>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p:cNvGrpSpPr/>
          <p:nvPr/>
        </p:nvGrpSpPr>
        <p:grpSpPr>
          <a:xfrm>
            <a:off x="423862" y="5629707"/>
            <a:ext cx="241300" cy="272010"/>
            <a:chOff x="5318125" y="2577041"/>
            <a:chExt cx="1455207" cy="1640416"/>
          </a:xfrm>
          <a:solidFill>
            <a:schemeClr val="accent2"/>
          </a:solidFill>
        </p:grpSpPr>
        <p:sp>
          <p:nvSpPr>
            <p:cNvPr id="32" name="任意多边形: 形状 31"/>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endParaRPr lang="zh-CN" altLang="en-US">
                <a:cs typeface="+mn-ea"/>
                <a:sym typeface="+mn-lt"/>
              </a:endParaRPr>
            </a:p>
          </p:txBody>
        </p:sp>
        <p:sp>
          <p:nvSpPr>
            <p:cNvPr id="33" name="任意多边形: 形状 32"/>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endParaRPr lang="zh-CN" altLang="en-US">
                <a:cs typeface="+mn-ea"/>
                <a:sym typeface="+mn-lt"/>
              </a:endParaRPr>
            </a:p>
          </p:txBody>
        </p:sp>
      </p:grpSp>
      <p:sp>
        <p:nvSpPr>
          <p:cNvPr id="34" name="矩形: 圆角 33"/>
          <p:cNvSpPr/>
          <p:nvPr/>
        </p:nvSpPr>
        <p:spPr>
          <a:xfrm>
            <a:off x="334962" y="906571"/>
            <a:ext cx="5761038" cy="4055759"/>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35" name="矩形: 圆角 34"/>
          <p:cNvSpPr/>
          <p:nvPr/>
        </p:nvSpPr>
        <p:spPr>
          <a:xfrm>
            <a:off x="334962" y="4235280"/>
            <a:ext cx="5761038" cy="727050"/>
          </a:xfrm>
          <a:prstGeom prst="roundRect">
            <a:avLst>
              <a:gd name="adj" fmla="val 12095"/>
            </a:avLst>
          </a:prstGeom>
          <a:solidFill>
            <a:schemeClr val="bg1">
              <a:lumMod val="95000"/>
            </a:schemeClr>
          </a:solidFill>
          <a:ln w="6350">
            <a:no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zh-CN" altLang="en-US" sz="1000" dirty="0">
                <a:solidFill>
                  <a:schemeClr val="tx1"/>
                </a:solidFill>
                <a:cs typeface="+mn-ea"/>
                <a:sym typeface="+mn-lt"/>
              </a:rPr>
              <a:t>改良</a:t>
            </a:r>
            <a:r>
              <a:rPr lang="en-US" altLang="zh-CN" sz="1000" dirty="0">
                <a:solidFill>
                  <a:schemeClr val="tx1"/>
                </a:solidFill>
                <a:cs typeface="+mn-ea"/>
                <a:sym typeface="+mn-lt"/>
              </a:rPr>
              <a:t>RIFLE</a:t>
            </a:r>
            <a:r>
              <a:rPr lang="zh-CN" altLang="en-US" sz="1000" dirty="0">
                <a:solidFill>
                  <a:schemeClr val="tx1"/>
                </a:solidFill>
                <a:cs typeface="+mn-ea"/>
                <a:sym typeface="+mn-lt"/>
              </a:rPr>
              <a:t>（风险、损伤、衰竭、丧失、终末期肾病）标准：风险，定义为肌酐水平升高</a:t>
            </a:r>
            <a:r>
              <a:rPr lang="en-US" altLang="zh-CN" sz="1000" dirty="0">
                <a:solidFill>
                  <a:schemeClr val="tx1"/>
                </a:solidFill>
                <a:cs typeface="+mn-ea"/>
                <a:sym typeface="+mn-lt"/>
              </a:rPr>
              <a:t>(×1∙5)</a:t>
            </a:r>
            <a:r>
              <a:rPr lang="zh-CN" altLang="en-US" sz="1000" dirty="0">
                <a:solidFill>
                  <a:schemeClr val="tx1"/>
                </a:solidFill>
                <a:cs typeface="+mn-ea"/>
                <a:sym typeface="+mn-lt"/>
              </a:rPr>
              <a:t>或</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25%</a:t>
            </a:r>
            <a:r>
              <a:rPr lang="zh-CN" altLang="en-US" sz="1000" dirty="0">
                <a:solidFill>
                  <a:schemeClr val="tx1"/>
                </a:solidFill>
                <a:cs typeface="+mn-ea"/>
                <a:sym typeface="+mn-lt"/>
              </a:rPr>
              <a:t>；损伤，定义为肌酐水平升高</a:t>
            </a:r>
            <a:r>
              <a:rPr lang="en-US" altLang="zh-CN" sz="1000" dirty="0">
                <a:solidFill>
                  <a:schemeClr val="tx1"/>
                </a:solidFill>
                <a:cs typeface="+mn-ea"/>
                <a:sym typeface="+mn-lt"/>
              </a:rPr>
              <a:t>(×2)</a:t>
            </a:r>
            <a:r>
              <a:rPr lang="zh-CN" altLang="en-US" sz="1000" dirty="0">
                <a:solidFill>
                  <a:schemeClr val="tx1"/>
                </a:solidFill>
                <a:cs typeface="+mn-ea"/>
                <a:sym typeface="+mn-lt"/>
              </a:rPr>
              <a:t>或</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50%</a:t>
            </a:r>
            <a:r>
              <a:rPr lang="zh-CN" altLang="en-US" sz="1000" dirty="0">
                <a:solidFill>
                  <a:schemeClr val="tx1"/>
                </a:solidFill>
                <a:cs typeface="+mn-ea"/>
                <a:sym typeface="+mn-lt"/>
              </a:rPr>
              <a:t>；衰竭，定义为肌酐水平升高</a:t>
            </a:r>
            <a:r>
              <a:rPr lang="en-US" altLang="zh-CN" sz="1000" dirty="0">
                <a:solidFill>
                  <a:schemeClr val="tx1"/>
                </a:solidFill>
                <a:cs typeface="+mn-ea"/>
                <a:sym typeface="+mn-lt"/>
              </a:rPr>
              <a:t>(×3)</a:t>
            </a:r>
            <a:r>
              <a:rPr lang="zh-CN" altLang="en-US" sz="1000" dirty="0">
                <a:solidFill>
                  <a:schemeClr val="tx1"/>
                </a:solidFill>
                <a:cs typeface="+mn-ea"/>
                <a:sym typeface="+mn-lt"/>
              </a:rPr>
              <a:t>， </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75%</a:t>
            </a:r>
            <a:r>
              <a:rPr lang="zh-CN" altLang="en-US" sz="1000" dirty="0">
                <a:solidFill>
                  <a:schemeClr val="tx1"/>
                </a:solidFill>
                <a:cs typeface="+mn-ea"/>
                <a:sym typeface="+mn-lt"/>
              </a:rPr>
              <a:t>，或肌酐水平为</a:t>
            </a:r>
            <a:r>
              <a:rPr lang="en-US" altLang="zh-CN" sz="1000" dirty="0">
                <a:solidFill>
                  <a:schemeClr val="tx1"/>
                </a:solidFill>
                <a:cs typeface="+mn-ea"/>
                <a:sym typeface="+mn-lt"/>
              </a:rPr>
              <a:t>4 mg/dL</a:t>
            </a:r>
            <a:r>
              <a:rPr lang="zh-CN" altLang="en-US" sz="1000" dirty="0">
                <a:solidFill>
                  <a:schemeClr val="tx1"/>
                </a:solidFill>
                <a:cs typeface="+mn-ea"/>
                <a:sym typeface="+mn-lt"/>
              </a:rPr>
              <a:t>或更高；肾功能丧失，定义为持续急性肾功能衰竭或完全肾功能丧失超过</a:t>
            </a:r>
            <a:r>
              <a:rPr lang="en-US" altLang="zh-CN" sz="1000" dirty="0">
                <a:solidFill>
                  <a:schemeClr val="tx1"/>
                </a:solidFill>
                <a:cs typeface="+mn-ea"/>
                <a:sym typeface="+mn-lt"/>
              </a:rPr>
              <a:t>4</a:t>
            </a:r>
            <a:r>
              <a:rPr lang="zh-CN" altLang="en-US" sz="1000" dirty="0">
                <a:solidFill>
                  <a:schemeClr val="tx1"/>
                </a:solidFill>
                <a:cs typeface="+mn-ea"/>
                <a:sym typeface="+mn-lt"/>
              </a:rPr>
              <a:t>周；终末期肾病，定义是疾病持续</a:t>
            </a:r>
            <a:r>
              <a:rPr lang="en-US" altLang="zh-CN" sz="1000" dirty="0">
                <a:solidFill>
                  <a:schemeClr val="tx1"/>
                </a:solidFill>
                <a:cs typeface="+mn-ea"/>
                <a:sym typeface="+mn-lt"/>
              </a:rPr>
              <a:t>3</a:t>
            </a:r>
            <a:r>
              <a:rPr lang="zh-CN" altLang="en-US" sz="1000" dirty="0">
                <a:solidFill>
                  <a:schemeClr val="tx1"/>
                </a:solidFill>
                <a:cs typeface="+mn-ea"/>
                <a:sym typeface="+mn-lt"/>
              </a:rPr>
              <a:t>个月或更长时间</a:t>
            </a:r>
            <a:endParaRPr lang="zh-CN" altLang="en-US" sz="1000" dirty="0">
              <a:solidFill>
                <a:schemeClr val="tx1"/>
              </a:solidFill>
              <a:cs typeface="+mn-ea"/>
              <a:sym typeface="+mn-lt"/>
            </a:endParaRPr>
          </a:p>
        </p:txBody>
      </p:sp>
      <p:graphicFrame>
        <p:nvGraphicFramePr>
          <p:cNvPr id="36" name="图表 35"/>
          <p:cNvGraphicFramePr/>
          <p:nvPr/>
        </p:nvGraphicFramePr>
        <p:xfrm>
          <a:off x="334963" y="1352645"/>
          <a:ext cx="5761037" cy="2653572"/>
        </p:xfrm>
        <a:graphic>
          <a:graphicData uri="http://schemas.openxmlformats.org/drawingml/2006/chart">
            <c:chart xmlns:c="http://schemas.openxmlformats.org/drawingml/2006/chart" xmlns:r="http://schemas.openxmlformats.org/officeDocument/2006/relationships" r:id="rId1"/>
          </a:graphicData>
        </a:graphic>
      </p:graphicFrame>
      <p:sp>
        <p:nvSpPr>
          <p:cNvPr id="37" name="文本框 36"/>
          <p:cNvSpPr txBox="1"/>
          <p:nvPr/>
        </p:nvSpPr>
        <p:spPr>
          <a:xfrm>
            <a:off x="2128996" y="3937251"/>
            <a:ext cx="410369" cy="153888"/>
          </a:xfrm>
          <a:prstGeom prst="rect">
            <a:avLst/>
          </a:prstGeom>
          <a:noFill/>
        </p:spPr>
        <p:txBody>
          <a:bodyPr wrap="none" lIns="0" tIns="0" rIns="0" bIns="0" rtlCol="0">
            <a:spAutoFit/>
          </a:bodyPr>
          <a:lstStyle/>
          <a:p>
            <a:pPr algn="ctr"/>
            <a:r>
              <a:rPr lang="en-US" altLang="zh-CN" sz="1000" dirty="0">
                <a:cs typeface="+mn-ea"/>
                <a:sym typeface="+mn-lt"/>
              </a:rPr>
              <a:t>(n=91)</a:t>
            </a:r>
            <a:endParaRPr lang="zh-CN" altLang="en-US" sz="1000" dirty="0">
              <a:cs typeface="+mn-ea"/>
              <a:sym typeface="+mn-lt"/>
            </a:endParaRPr>
          </a:p>
        </p:txBody>
      </p:sp>
      <p:sp>
        <p:nvSpPr>
          <p:cNvPr id="38" name="文本框 37"/>
          <p:cNvSpPr txBox="1"/>
          <p:nvPr/>
        </p:nvSpPr>
        <p:spPr>
          <a:xfrm>
            <a:off x="4584626" y="3937251"/>
            <a:ext cx="410369" cy="153888"/>
          </a:xfrm>
          <a:prstGeom prst="rect">
            <a:avLst/>
          </a:prstGeom>
          <a:noFill/>
        </p:spPr>
        <p:txBody>
          <a:bodyPr wrap="none" lIns="0" tIns="0" rIns="0" bIns="0" rtlCol="0">
            <a:spAutoFit/>
          </a:bodyPr>
          <a:lstStyle/>
          <a:p>
            <a:pPr algn="ctr"/>
            <a:r>
              <a:rPr lang="en-US" altLang="zh-CN" sz="1000" dirty="0">
                <a:cs typeface="+mn-ea"/>
                <a:sym typeface="+mn-lt"/>
              </a:rPr>
              <a:t>(n=85)</a:t>
            </a:r>
            <a:endParaRPr lang="zh-CN" altLang="en-US" sz="1000" dirty="0">
              <a:cs typeface="+mn-ea"/>
              <a:sym typeface="+mn-lt"/>
            </a:endParaRPr>
          </a:p>
        </p:txBody>
      </p:sp>
      <p:cxnSp>
        <p:nvCxnSpPr>
          <p:cNvPr id="39" name="直接连接符 38"/>
          <p:cNvCxnSpPr/>
          <p:nvPr/>
        </p:nvCxnSpPr>
        <p:spPr>
          <a:xfrm>
            <a:off x="2746710" y="2931631"/>
            <a:ext cx="1666539"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nvCxnSpPr>
        <p:spPr>
          <a:xfrm>
            <a:off x="2746710" y="1601306"/>
            <a:ext cx="1666539"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41" name="矩形: 圆角 40"/>
          <p:cNvSpPr/>
          <p:nvPr/>
        </p:nvSpPr>
        <p:spPr>
          <a:xfrm>
            <a:off x="2967600" y="2081803"/>
            <a:ext cx="1085284" cy="369332"/>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accent1"/>
                </a:solidFill>
                <a:effectLst/>
                <a:uLnTx/>
                <a:uFillTx/>
                <a:cs typeface="+mn-ea"/>
                <a:sym typeface="+mn-lt"/>
              </a:rPr>
              <a:t>组间差异 </a:t>
            </a:r>
            <a:r>
              <a:rPr kumimoji="0" lang="en-US" altLang="zh-CN" sz="1200" i="0" u="none" strike="noStrike" kern="1200" cap="none" spc="0" normalizeH="0" baseline="0" noProof="0" dirty="0">
                <a:ln>
                  <a:noFill/>
                </a:ln>
                <a:solidFill>
                  <a:schemeClr val="accent1"/>
                </a:solidFill>
                <a:effectLst/>
                <a:uLnTx/>
                <a:uFillTx/>
                <a:cs typeface="+mn-ea"/>
                <a:sym typeface="+mn-lt"/>
              </a:rPr>
              <a:t>-24% </a:t>
            </a:r>
            <a:endParaRPr kumimoji="0" lang="en-US" altLang="zh-CN" sz="12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chemeClr val="accent1"/>
                </a:solidFill>
                <a:effectLst/>
                <a:uLnTx/>
                <a:uFillTx/>
                <a:cs typeface="+mn-ea"/>
                <a:sym typeface="+mn-lt"/>
              </a:rPr>
              <a:t>P&lt;0.001</a:t>
            </a:r>
            <a:endParaRPr kumimoji="0" lang="en-US" altLang="zh-CN" sz="1200" i="0" u="none" strike="noStrike" kern="1200" cap="none" spc="0" normalizeH="0" baseline="0" noProof="0" dirty="0">
              <a:ln>
                <a:noFill/>
              </a:ln>
              <a:solidFill>
                <a:schemeClr val="accent1"/>
              </a:solidFill>
              <a:effectLst/>
              <a:uLnTx/>
              <a:uFillTx/>
              <a:cs typeface="+mn-ea"/>
              <a:sym typeface="+mn-lt"/>
            </a:endParaRPr>
          </a:p>
        </p:txBody>
      </p:sp>
      <p:cxnSp>
        <p:nvCxnSpPr>
          <p:cNvPr id="42" name="直接箭头连接符 41"/>
          <p:cNvCxnSpPr/>
          <p:nvPr/>
        </p:nvCxnSpPr>
        <p:spPr>
          <a:xfrm>
            <a:off x="2866772" y="1601306"/>
            <a:ext cx="0" cy="1330325"/>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3" name="组合 42"/>
          <p:cNvGrpSpPr/>
          <p:nvPr/>
        </p:nvGrpSpPr>
        <p:grpSpPr>
          <a:xfrm>
            <a:off x="6273780" y="1832624"/>
            <a:ext cx="5444395" cy="2607241"/>
            <a:chOff x="6273780" y="1913981"/>
            <a:chExt cx="5444395" cy="2607241"/>
          </a:xfrm>
        </p:grpSpPr>
        <p:grpSp>
          <p:nvGrpSpPr>
            <p:cNvPr id="44" name="组合 43"/>
            <p:cNvGrpSpPr/>
            <p:nvPr/>
          </p:nvGrpSpPr>
          <p:grpSpPr>
            <a:xfrm>
              <a:off x="6273780" y="1913981"/>
              <a:ext cx="5444395" cy="1156855"/>
              <a:chOff x="6273780" y="2150512"/>
              <a:chExt cx="5444395" cy="1156855"/>
            </a:xfrm>
          </p:grpSpPr>
          <p:sp>
            <p:nvSpPr>
              <p:cNvPr id="53" name="文本框 52"/>
              <p:cNvSpPr txBox="1"/>
              <p:nvPr/>
            </p:nvSpPr>
            <p:spPr>
              <a:xfrm>
                <a:off x="6824997" y="2150512"/>
                <a:ext cx="4893178" cy="1156855"/>
              </a:xfrm>
              <a:prstGeom prst="rect">
                <a:avLst/>
              </a:prstGeom>
              <a:noFill/>
            </p:spPr>
            <p:txBody>
              <a:bodyPr wrap="square">
                <a:spAutoFit/>
              </a:bodyPr>
              <a:lstStyle/>
              <a:p>
                <a:pPr algn="just">
                  <a:lnSpc>
                    <a:spcPct val="150000"/>
                  </a:lnSpc>
                </a:pPr>
                <a:r>
                  <a:rPr lang="zh-CN" altLang="en-US" sz="1600" dirty="0">
                    <a:cs typeface="+mn-ea"/>
                    <a:sym typeface="+mn-lt"/>
                  </a:rPr>
                  <a:t>急性肾损伤在</a:t>
                </a:r>
                <a:r>
                  <a:rPr lang="en-US" altLang="zh-CN" sz="1600" dirty="0">
                    <a:cs typeface="+mn-ea"/>
                    <a:sym typeface="+mn-lt"/>
                  </a:rPr>
                  <a:t>ICU</a:t>
                </a:r>
                <a:r>
                  <a:rPr lang="zh-CN" altLang="en-US" sz="1600" dirty="0">
                    <a:cs typeface="+mn-ea"/>
                    <a:sym typeface="+mn-lt"/>
                  </a:rPr>
                  <a:t>最为常见，作为单一疾病的并发症，急性肾损伤的合并死亡率为</a:t>
                </a:r>
                <a:r>
                  <a:rPr lang="en-US" altLang="zh-CN" sz="1600" dirty="0">
                    <a:cs typeface="+mn-ea"/>
                    <a:sym typeface="+mn-lt"/>
                  </a:rPr>
                  <a:t>21%</a:t>
                </a:r>
                <a:r>
                  <a:rPr lang="zh-CN" altLang="en-US" sz="1600" dirty="0">
                    <a:cs typeface="+mn-ea"/>
                    <a:sym typeface="+mn-lt"/>
                  </a:rPr>
                  <a:t>，</a:t>
                </a:r>
                <a:r>
                  <a:rPr lang="en-US" altLang="zh-CN" sz="1600" dirty="0">
                    <a:cs typeface="+mn-ea"/>
                    <a:sym typeface="+mn-lt"/>
                  </a:rPr>
                  <a:t>KDIGO 3</a:t>
                </a:r>
                <a:r>
                  <a:rPr lang="zh-CN" altLang="en-US" sz="1600" dirty="0">
                    <a:cs typeface="+mn-ea"/>
                    <a:sym typeface="+mn-lt"/>
                  </a:rPr>
                  <a:t>期患者的总体死亡率上升至</a:t>
                </a:r>
                <a:r>
                  <a:rPr lang="en-US" altLang="zh-CN" sz="1600" dirty="0">
                    <a:cs typeface="+mn-ea"/>
                    <a:sym typeface="+mn-lt"/>
                  </a:rPr>
                  <a:t>42%</a:t>
                </a:r>
                <a:r>
                  <a:rPr lang="zh-CN" altLang="en-US" sz="1600" dirty="0">
                    <a:cs typeface="+mn-ea"/>
                    <a:sym typeface="+mn-lt"/>
                  </a:rPr>
                  <a:t>。</a:t>
                </a:r>
                <a:r>
                  <a:rPr lang="en-US" altLang="zh-CN" sz="1600" baseline="30000" dirty="0">
                    <a:cs typeface="+mn-ea"/>
                    <a:sym typeface="+mn-lt"/>
                  </a:rPr>
                  <a:t>2</a:t>
                </a:r>
                <a:endParaRPr lang="zh-CN" altLang="en-US" sz="1600" baseline="30000" dirty="0">
                  <a:cs typeface="+mn-ea"/>
                  <a:sym typeface="+mn-lt"/>
                </a:endParaRPr>
              </a:p>
            </p:txBody>
          </p:sp>
          <p:grpSp>
            <p:nvGrpSpPr>
              <p:cNvPr id="54" name="组合 53"/>
              <p:cNvGrpSpPr/>
              <p:nvPr/>
            </p:nvGrpSpPr>
            <p:grpSpPr>
              <a:xfrm>
                <a:off x="6273780" y="2312207"/>
                <a:ext cx="467505" cy="419210"/>
                <a:chOff x="6273780" y="2312207"/>
                <a:chExt cx="467505" cy="419210"/>
              </a:xfrm>
            </p:grpSpPr>
            <p:sp>
              <p:nvSpPr>
                <p:cNvPr id="55" name="Freeform 8"/>
                <p:cNvSpPr>
                  <a:spLocks noEditPoints="1"/>
                </p:cNvSpPr>
                <p:nvPr/>
              </p:nvSpPr>
              <p:spPr bwMode="auto">
                <a:xfrm rot="16200000">
                  <a:off x="6273832" y="2312155"/>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6" name="任意多边形: 形状 55"/>
                <p:cNvSpPr/>
                <p:nvPr/>
              </p:nvSpPr>
              <p:spPr bwMode="auto">
                <a:xfrm rot="16200000">
                  <a:off x="6432597" y="2420252"/>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noAutofit/>
                </a:bodyPr>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7" name="Oval 11"/>
                <p:cNvSpPr>
                  <a:spLocks noChangeArrowheads="1"/>
                </p:cNvSpPr>
                <p:nvPr/>
              </p:nvSpPr>
              <p:spPr bwMode="auto">
                <a:xfrm rot="5400000" flipH="1">
                  <a:off x="6316098" y="2354285"/>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en-US" sz="1200" dirty="0">
                    <a:solidFill>
                      <a:schemeClr val="tx1">
                        <a:lumMod val="75000"/>
                        <a:lumOff val="25000"/>
                      </a:schemeClr>
                    </a:solidFill>
                    <a:cs typeface="+mn-ea"/>
                    <a:sym typeface="+mn-lt"/>
                  </a:endParaRPr>
                </a:p>
              </p:txBody>
            </p:sp>
            <p:sp>
              <p:nvSpPr>
                <p:cNvPr id="58" name="图形 63"/>
                <p:cNvSpPr/>
                <p:nvPr/>
              </p:nvSpPr>
              <p:spPr>
                <a:xfrm>
                  <a:off x="6372562" y="2443017"/>
                  <a:ext cx="221749" cy="157586"/>
                </a:xfrm>
                <a:custGeom>
                  <a:avLst/>
                  <a:gdLst>
                    <a:gd name="connsiteX0" fmla="*/ 737226 w 1879129"/>
                    <a:gd name="connsiteY0" fmla="*/ 697230 h 1335405"/>
                    <a:gd name="connsiteX1" fmla="*/ 844859 w 1879129"/>
                    <a:gd name="connsiteY1" fmla="*/ 278130 h 1335405"/>
                    <a:gd name="connsiteX2" fmla="*/ 820094 w 1879129"/>
                    <a:gd name="connsiteY2" fmla="*/ 248602 h 1335405"/>
                    <a:gd name="connsiteX3" fmla="*/ 797234 w 1879129"/>
                    <a:gd name="connsiteY3" fmla="*/ 278130 h 1335405"/>
                    <a:gd name="connsiteX4" fmla="*/ 689601 w 1879129"/>
                    <a:gd name="connsiteY4" fmla="*/ 469582 h 1335405"/>
                    <a:gd name="connsiteX5" fmla="*/ 713414 w 1879129"/>
                    <a:gd name="connsiteY5" fmla="*/ 241935 h 1335405"/>
                    <a:gd name="connsiteX6" fmla="*/ 395279 w 1879129"/>
                    <a:gd name="connsiteY6" fmla="*/ 0 h 1335405"/>
                    <a:gd name="connsiteX7" fmla="*/ 270501 w 1879129"/>
                    <a:gd name="connsiteY7" fmla="*/ 15240 h 1335405"/>
                    <a:gd name="connsiteX8" fmla="*/ 55236 w 1879129"/>
                    <a:gd name="connsiteY8" fmla="*/ 182880 h 1335405"/>
                    <a:gd name="connsiteX9" fmla="*/ 42854 w 1879129"/>
                    <a:gd name="connsiteY9" fmla="*/ 768668 h 1335405"/>
                    <a:gd name="connsiteX10" fmla="*/ 162869 w 1879129"/>
                    <a:gd name="connsiteY10" fmla="*/ 1067753 h 1335405"/>
                    <a:gd name="connsiteX11" fmla="*/ 542916 w 1879129"/>
                    <a:gd name="connsiteY11" fmla="*/ 1333500 h 1335405"/>
                    <a:gd name="connsiteX12" fmla="*/ 641024 w 1879129"/>
                    <a:gd name="connsiteY12" fmla="*/ 1319212 h 1335405"/>
                    <a:gd name="connsiteX13" fmla="*/ 903914 w 1879129"/>
                    <a:gd name="connsiteY13" fmla="*/ 900113 h 1335405"/>
                    <a:gd name="connsiteX14" fmla="*/ 737226 w 1879129"/>
                    <a:gd name="connsiteY14" fmla="*/ 697230 h 1335405"/>
                    <a:gd name="connsiteX15" fmla="*/ 1824029 w 1879129"/>
                    <a:gd name="connsiteY15" fmla="*/ 182880 h 1335405"/>
                    <a:gd name="connsiteX16" fmla="*/ 1608764 w 1879129"/>
                    <a:gd name="connsiteY16" fmla="*/ 15240 h 1335405"/>
                    <a:gd name="connsiteX17" fmla="*/ 1483986 w 1879129"/>
                    <a:gd name="connsiteY17" fmla="*/ 0 h 1335405"/>
                    <a:gd name="connsiteX18" fmla="*/ 1165851 w 1879129"/>
                    <a:gd name="connsiteY18" fmla="*/ 242888 h 1335405"/>
                    <a:gd name="connsiteX19" fmla="*/ 1189664 w 1879129"/>
                    <a:gd name="connsiteY19" fmla="*/ 470535 h 1335405"/>
                    <a:gd name="connsiteX20" fmla="*/ 1082031 w 1879129"/>
                    <a:gd name="connsiteY20" fmla="*/ 279082 h 1335405"/>
                    <a:gd name="connsiteX21" fmla="*/ 1059171 w 1879129"/>
                    <a:gd name="connsiteY21" fmla="*/ 249555 h 1335405"/>
                    <a:gd name="connsiteX22" fmla="*/ 1034406 w 1879129"/>
                    <a:gd name="connsiteY22" fmla="*/ 279082 h 1335405"/>
                    <a:gd name="connsiteX23" fmla="*/ 1142039 w 1879129"/>
                    <a:gd name="connsiteY23" fmla="*/ 698183 h 1335405"/>
                    <a:gd name="connsiteX24" fmla="*/ 974399 w 1879129"/>
                    <a:gd name="connsiteY24" fmla="*/ 902017 h 1335405"/>
                    <a:gd name="connsiteX25" fmla="*/ 1237289 w 1879129"/>
                    <a:gd name="connsiteY25" fmla="*/ 1321118 h 1335405"/>
                    <a:gd name="connsiteX26" fmla="*/ 1335396 w 1879129"/>
                    <a:gd name="connsiteY26" fmla="*/ 1335405 h 1335405"/>
                    <a:gd name="connsiteX27" fmla="*/ 1715444 w 1879129"/>
                    <a:gd name="connsiteY27" fmla="*/ 1070610 h 1335405"/>
                    <a:gd name="connsiteX28" fmla="*/ 1835459 w 1879129"/>
                    <a:gd name="connsiteY28" fmla="*/ 771525 h 1335405"/>
                    <a:gd name="connsiteX29" fmla="*/ 1824029 w 1879129"/>
                    <a:gd name="connsiteY29" fmla="*/ 182880 h 1335405"/>
                    <a:gd name="connsiteX30" fmla="*/ 1697346 w 1879129"/>
                    <a:gd name="connsiteY30" fmla="*/ 555308 h 1335405"/>
                    <a:gd name="connsiteX31" fmla="*/ 1655436 w 1879129"/>
                    <a:gd name="connsiteY31" fmla="*/ 530543 h 1335405"/>
                    <a:gd name="connsiteX32" fmla="*/ 1655436 w 1879129"/>
                    <a:gd name="connsiteY32" fmla="*/ 481965 h 1335405"/>
                    <a:gd name="connsiteX33" fmla="*/ 1697346 w 1879129"/>
                    <a:gd name="connsiteY33" fmla="*/ 457200 h 1335405"/>
                    <a:gd name="connsiteX34" fmla="*/ 1745924 w 1879129"/>
                    <a:gd name="connsiteY34" fmla="*/ 505777 h 1335405"/>
                    <a:gd name="connsiteX35" fmla="*/ 1697346 w 1879129"/>
                    <a:gd name="connsiteY35" fmla="*/ 555308 h 1335405"/>
                    <a:gd name="connsiteX36" fmla="*/ 1747829 w 1879129"/>
                    <a:gd name="connsiteY36" fmla="*/ 381000 h 1335405"/>
                    <a:gd name="connsiteX37" fmla="*/ 1698299 w 1879129"/>
                    <a:gd name="connsiteY37" fmla="*/ 419100 h 1335405"/>
                    <a:gd name="connsiteX38" fmla="*/ 1660199 w 1879129"/>
                    <a:gd name="connsiteY38" fmla="*/ 369570 h 1335405"/>
                    <a:gd name="connsiteX39" fmla="*/ 1571616 w 1879129"/>
                    <a:gd name="connsiteY39" fmla="*/ 212407 h 1335405"/>
                    <a:gd name="connsiteX40" fmla="*/ 1539231 w 1879129"/>
                    <a:gd name="connsiteY40" fmla="*/ 159068 h 1335405"/>
                    <a:gd name="connsiteX41" fmla="*/ 1591619 w 1879129"/>
                    <a:gd name="connsiteY41" fmla="*/ 125730 h 1335405"/>
                    <a:gd name="connsiteX42" fmla="*/ 1747829 w 1879129"/>
                    <a:gd name="connsiteY42" fmla="*/ 381000 h 13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79129" h="1335405">
                      <a:moveTo>
                        <a:pt x="737226" y="697230"/>
                      </a:moveTo>
                      <a:cubicBezTo>
                        <a:pt x="797234" y="613410"/>
                        <a:pt x="892484" y="458153"/>
                        <a:pt x="844859" y="278130"/>
                      </a:cubicBezTo>
                      <a:cubicBezTo>
                        <a:pt x="844859" y="278130"/>
                        <a:pt x="839144" y="248602"/>
                        <a:pt x="820094" y="248602"/>
                      </a:cubicBezTo>
                      <a:cubicBezTo>
                        <a:pt x="793424" y="249555"/>
                        <a:pt x="797234" y="278130"/>
                        <a:pt x="797234" y="278130"/>
                      </a:cubicBezTo>
                      <a:cubicBezTo>
                        <a:pt x="797234" y="385762"/>
                        <a:pt x="737226" y="433387"/>
                        <a:pt x="689601" y="469582"/>
                      </a:cubicBezTo>
                      <a:cubicBezTo>
                        <a:pt x="725796" y="398145"/>
                        <a:pt x="725796" y="314325"/>
                        <a:pt x="713414" y="241935"/>
                      </a:cubicBezTo>
                      <a:cubicBezTo>
                        <a:pt x="687696" y="149542"/>
                        <a:pt x="606734" y="0"/>
                        <a:pt x="395279" y="0"/>
                      </a:cubicBezTo>
                      <a:cubicBezTo>
                        <a:pt x="358131" y="0"/>
                        <a:pt x="317174" y="4762"/>
                        <a:pt x="270501" y="15240"/>
                      </a:cubicBezTo>
                      <a:cubicBezTo>
                        <a:pt x="186681" y="39052"/>
                        <a:pt x="102861" y="99060"/>
                        <a:pt x="55236" y="182880"/>
                      </a:cubicBezTo>
                      <a:cubicBezTo>
                        <a:pt x="-16201" y="314325"/>
                        <a:pt x="-16201" y="541973"/>
                        <a:pt x="42854" y="768668"/>
                      </a:cubicBezTo>
                      <a:cubicBezTo>
                        <a:pt x="66666" y="876300"/>
                        <a:pt x="114291" y="972503"/>
                        <a:pt x="162869" y="1067753"/>
                      </a:cubicBezTo>
                      <a:cubicBezTo>
                        <a:pt x="243831" y="1209675"/>
                        <a:pt x="375276" y="1333500"/>
                        <a:pt x="542916" y="1333500"/>
                      </a:cubicBezTo>
                      <a:cubicBezTo>
                        <a:pt x="574349" y="1333500"/>
                        <a:pt x="607686" y="1328738"/>
                        <a:pt x="641024" y="1319212"/>
                      </a:cubicBezTo>
                      <a:cubicBezTo>
                        <a:pt x="820094" y="1259205"/>
                        <a:pt x="952491" y="1080135"/>
                        <a:pt x="903914" y="900113"/>
                      </a:cubicBezTo>
                      <a:cubicBezTo>
                        <a:pt x="881054" y="841057"/>
                        <a:pt x="850574" y="739140"/>
                        <a:pt x="737226" y="697230"/>
                      </a:cubicBezTo>
                      <a:close/>
                      <a:moveTo>
                        <a:pt x="1824029" y="182880"/>
                      </a:moveTo>
                      <a:cubicBezTo>
                        <a:pt x="1776404" y="99060"/>
                        <a:pt x="1692584" y="39052"/>
                        <a:pt x="1608764" y="15240"/>
                      </a:cubicBezTo>
                      <a:cubicBezTo>
                        <a:pt x="1563044" y="4762"/>
                        <a:pt x="1522086" y="0"/>
                        <a:pt x="1483986" y="0"/>
                      </a:cubicBezTo>
                      <a:cubicBezTo>
                        <a:pt x="1272531" y="0"/>
                        <a:pt x="1191569" y="149542"/>
                        <a:pt x="1165851" y="242888"/>
                      </a:cubicBezTo>
                      <a:cubicBezTo>
                        <a:pt x="1153469" y="314325"/>
                        <a:pt x="1153469" y="398145"/>
                        <a:pt x="1189664" y="470535"/>
                      </a:cubicBezTo>
                      <a:cubicBezTo>
                        <a:pt x="1142039" y="434340"/>
                        <a:pt x="1082031" y="386715"/>
                        <a:pt x="1082031" y="279082"/>
                      </a:cubicBezTo>
                      <a:cubicBezTo>
                        <a:pt x="1082031" y="279082"/>
                        <a:pt x="1085841" y="250508"/>
                        <a:pt x="1059171" y="249555"/>
                      </a:cubicBezTo>
                      <a:cubicBezTo>
                        <a:pt x="1040121" y="249555"/>
                        <a:pt x="1034406" y="279082"/>
                        <a:pt x="1034406" y="279082"/>
                      </a:cubicBezTo>
                      <a:cubicBezTo>
                        <a:pt x="986781" y="458153"/>
                        <a:pt x="1082031" y="614363"/>
                        <a:pt x="1142039" y="698183"/>
                      </a:cubicBezTo>
                      <a:cubicBezTo>
                        <a:pt x="1028691" y="740093"/>
                        <a:pt x="998211" y="842010"/>
                        <a:pt x="974399" y="902017"/>
                      </a:cubicBezTo>
                      <a:cubicBezTo>
                        <a:pt x="926774" y="1081087"/>
                        <a:pt x="1058219" y="1261110"/>
                        <a:pt x="1237289" y="1321118"/>
                      </a:cubicBezTo>
                      <a:cubicBezTo>
                        <a:pt x="1271579" y="1330643"/>
                        <a:pt x="1303964" y="1335405"/>
                        <a:pt x="1335396" y="1335405"/>
                      </a:cubicBezTo>
                      <a:cubicBezTo>
                        <a:pt x="1503989" y="1335405"/>
                        <a:pt x="1635434" y="1211580"/>
                        <a:pt x="1715444" y="1070610"/>
                      </a:cubicBezTo>
                      <a:cubicBezTo>
                        <a:pt x="1763069" y="974407"/>
                        <a:pt x="1811646" y="879158"/>
                        <a:pt x="1835459" y="771525"/>
                      </a:cubicBezTo>
                      <a:cubicBezTo>
                        <a:pt x="1895466" y="541973"/>
                        <a:pt x="1895466" y="314325"/>
                        <a:pt x="1824029" y="182880"/>
                      </a:cubicBezTo>
                      <a:close/>
                      <a:moveTo>
                        <a:pt x="1697346" y="555308"/>
                      </a:moveTo>
                      <a:cubicBezTo>
                        <a:pt x="1680201" y="555308"/>
                        <a:pt x="1664009" y="545783"/>
                        <a:pt x="1655436" y="530543"/>
                      </a:cubicBezTo>
                      <a:cubicBezTo>
                        <a:pt x="1646864" y="515303"/>
                        <a:pt x="1646864" y="497205"/>
                        <a:pt x="1655436" y="481965"/>
                      </a:cubicBezTo>
                      <a:cubicBezTo>
                        <a:pt x="1664009" y="466725"/>
                        <a:pt x="1680201" y="457200"/>
                        <a:pt x="1697346" y="457200"/>
                      </a:cubicBezTo>
                      <a:cubicBezTo>
                        <a:pt x="1724016" y="457200"/>
                        <a:pt x="1745924" y="479107"/>
                        <a:pt x="1745924" y="505777"/>
                      </a:cubicBezTo>
                      <a:cubicBezTo>
                        <a:pt x="1745924" y="533400"/>
                        <a:pt x="1724016" y="555308"/>
                        <a:pt x="1697346" y="555308"/>
                      </a:cubicBezTo>
                      <a:close/>
                      <a:moveTo>
                        <a:pt x="1747829" y="381000"/>
                      </a:moveTo>
                      <a:cubicBezTo>
                        <a:pt x="1744019" y="404813"/>
                        <a:pt x="1722111" y="421957"/>
                        <a:pt x="1698299" y="419100"/>
                      </a:cubicBezTo>
                      <a:cubicBezTo>
                        <a:pt x="1674486" y="415290"/>
                        <a:pt x="1657341" y="393383"/>
                        <a:pt x="1660199" y="369570"/>
                      </a:cubicBezTo>
                      <a:cubicBezTo>
                        <a:pt x="1678296" y="241935"/>
                        <a:pt x="1583046" y="214312"/>
                        <a:pt x="1571616" y="212407"/>
                      </a:cubicBezTo>
                      <a:cubicBezTo>
                        <a:pt x="1547804" y="206693"/>
                        <a:pt x="1533516" y="182880"/>
                        <a:pt x="1539231" y="159068"/>
                      </a:cubicBezTo>
                      <a:cubicBezTo>
                        <a:pt x="1544946" y="135255"/>
                        <a:pt x="1568759" y="120967"/>
                        <a:pt x="1591619" y="125730"/>
                      </a:cubicBezTo>
                      <a:cubicBezTo>
                        <a:pt x="1655436" y="139065"/>
                        <a:pt x="1770689" y="211455"/>
                        <a:pt x="1747829" y="381000"/>
                      </a:cubicBezTo>
                      <a:close/>
                    </a:path>
                  </a:pathLst>
                </a:custGeom>
                <a:solidFill>
                  <a:schemeClr val="accent1"/>
                </a:solidFill>
                <a:ln w="1860" cap="flat">
                  <a:noFill/>
                  <a:prstDash val="solid"/>
                  <a:miter/>
                </a:ln>
              </p:spPr>
              <p:txBody>
                <a:bodyPr rtlCol="0" anchor="ctr"/>
                <a:lstStyle/>
                <a:p>
                  <a:endParaRPr lang="zh-CN" altLang="en-US">
                    <a:cs typeface="+mn-ea"/>
                    <a:sym typeface="+mn-lt"/>
                  </a:endParaRPr>
                </a:p>
              </p:txBody>
            </p:sp>
          </p:grpSp>
        </p:grpSp>
        <p:grpSp>
          <p:nvGrpSpPr>
            <p:cNvPr id="45" name="组合 44"/>
            <p:cNvGrpSpPr/>
            <p:nvPr/>
          </p:nvGrpSpPr>
          <p:grpSpPr>
            <a:xfrm>
              <a:off x="6273780" y="3364367"/>
              <a:ext cx="5444395" cy="1156855"/>
              <a:chOff x="6273780" y="3364367"/>
              <a:chExt cx="5444395" cy="1156855"/>
            </a:xfrm>
          </p:grpSpPr>
          <p:sp>
            <p:nvSpPr>
              <p:cNvPr id="47" name="文本框 46"/>
              <p:cNvSpPr txBox="1"/>
              <p:nvPr/>
            </p:nvSpPr>
            <p:spPr>
              <a:xfrm>
                <a:off x="6824997" y="3364367"/>
                <a:ext cx="4893178" cy="1156855"/>
              </a:xfrm>
              <a:prstGeom prst="rect">
                <a:avLst/>
              </a:prstGeom>
              <a:noFill/>
            </p:spPr>
            <p:txBody>
              <a:bodyPr wrap="square">
                <a:spAutoFit/>
              </a:bodyPr>
              <a:lstStyle/>
              <a:p>
                <a:pPr algn="just">
                  <a:lnSpc>
                    <a:spcPct val="150000"/>
                  </a:lnSpc>
                </a:pPr>
                <a:r>
                  <a:rPr lang="zh-CN" altLang="en-US" sz="1600" dirty="0">
                    <a:cs typeface="+mn-ea"/>
                    <a:sym typeface="+mn-lt"/>
                  </a:rPr>
                  <a:t>在</a:t>
                </a:r>
                <a:r>
                  <a:rPr lang="en-US" altLang="zh-CN" sz="1600" dirty="0">
                    <a:cs typeface="+mn-ea"/>
                    <a:sym typeface="+mn-lt"/>
                  </a:rPr>
                  <a:t>ICU</a:t>
                </a:r>
                <a:r>
                  <a:rPr lang="zh-CN" altLang="en-US" sz="1600" dirty="0">
                    <a:cs typeface="+mn-ea"/>
                    <a:sym typeface="+mn-lt"/>
                  </a:rPr>
                  <a:t>暴露于肾毒性高的药物是发生急性肾损伤的重要危险因素之一。因此，</a:t>
                </a:r>
                <a:r>
                  <a:rPr lang="zh-CN" altLang="en-US" sz="1600" b="1" dirty="0">
                    <a:solidFill>
                      <a:schemeClr val="accent1"/>
                    </a:solidFill>
                    <a:cs typeface="+mn-ea"/>
                    <a:sym typeface="+mn-lt"/>
                  </a:rPr>
                  <a:t>应注意避免使用肾毒性高的药物</a:t>
                </a:r>
                <a:r>
                  <a:rPr lang="zh-CN" altLang="en-US" sz="1600" dirty="0">
                    <a:cs typeface="+mn-ea"/>
                    <a:sym typeface="+mn-lt"/>
                  </a:rPr>
                  <a:t>。</a:t>
                </a:r>
                <a:r>
                  <a:rPr lang="en-US" altLang="zh-CN" sz="1600" baseline="30000" dirty="0">
                    <a:cs typeface="+mn-ea"/>
                    <a:sym typeface="+mn-lt"/>
                  </a:rPr>
                  <a:t>2</a:t>
                </a:r>
                <a:endParaRPr lang="en-US" altLang="zh-CN" sz="1600" baseline="30000" dirty="0">
                  <a:cs typeface="+mn-ea"/>
                  <a:sym typeface="+mn-lt"/>
                </a:endParaRPr>
              </a:p>
            </p:txBody>
          </p:sp>
          <p:grpSp>
            <p:nvGrpSpPr>
              <p:cNvPr id="48" name="组合 47"/>
              <p:cNvGrpSpPr/>
              <p:nvPr/>
            </p:nvGrpSpPr>
            <p:grpSpPr>
              <a:xfrm>
                <a:off x="6273780" y="3534953"/>
                <a:ext cx="467505" cy="419210"/>
                <a:chOff x="6273780" y="3534953"/>
                <a:chExt cx="467505" cy="419210"/>
              </a:xfrm>
            </p:grpSpPr>
            <p:sp>
              <p:nvSpPr>
                <p:cNvPr id="49" name="Freeform 8"/>
                <p:cNvSpPr>
                  <a:spLocks noEditPoints="1"/>
                </p:cNvSpPr>
                <p:nvPr/>
              </p:nvSpPr>
              <p:spPr bwMode="auto">
                <a:xfrm rot="16200000">
                  <a:off x="6273832" y="3534901"/>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0" name="任意多边形: 形状 49"/>
                <p:cNvSpPr/>
                <p:nvPr/>
              </p:nvSpPr>
              <p:spPr bwMode="auto">
                <a:xfrm rot="16200000">
                  <a:off x="6432597" y="3642998"/>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noAutofit/>
                </a:bodyPr>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1" name="Oval 11"/>
                <p:cNvSpPr>
                  <a:spLocks noChangeArrowheads="1"/>
                </p:cNvSpPr>
                <p:nvPr/>
              </p:nvSpPr>
              <p:spPr bwMode="auto">
                <a:xfrm rot="5400000" flipH="1">
                  <a:off x="6316098" y="3577031"/>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en-US" sz="1200" dirty="0">
                    <a:solidFill>
                      <a:schemeClr val="tx1">
                        <a:lumMod val="75000"/>
                        <a:lumOff val="25000"/>
                      </a:schemeClr>
                    </a:solidFill>
                    <a:cs typeface="+mn-ea"/>
                    <a:sym typeface="+mn-lt"/>
                  </a:endParaRPr>
                </a:p>
              </p:txBody>
            </p:sp>
            <p:sp>
              <p:nvSpPr>
                <p:cNvPr id="52" name="图形 66"/>
                <p:cNvSpPr/>
                <p:nvPr/>
              </p:nvSpPr>
              <p:spPr>
                <a:xfrm>
                  <a:off x="6371328" y="3665585"/>
                  <a:ext cx="224217" cy="157943"/>
                </a:xfrm>
                <a:custGeom>
                  <a:avLst/>
                  <a:gdLst>
                    <a:gd name="connsiteX0" fmla="*/ 710251 w 1906247"/>
                    <a:gd name="connsiteY0" fmla="*/ 22882 h 1342801"/>
                    <a:gd name="connsiteX1" fmla="*/ 651650 w 1906247"/>
                    <a:gd name="connsiteY1" fmla="*/ 5581 h 1342801"/>
                    <a:gd name="connsiteX2" fmla="*/ 592677 w 1906247"/>
                    <a:gd name="connsiteY2" fmla="*/ 0 h 1342801"/>
                    <a:gd name="connsiteX3" fmla="*/ 303020 w 1906247"/>
                    <a:gd name="connsiteY3" fmla="*/ 194965 h 1342801"/>
                    <a:gd name="connsiteX4" fmla="*/ 151773 w 1906247"/>
                    <a:gd name="connsiteY4" fmla="*/ 567221 h 1342801"/>
                    <a:gd name="connsiteX5" fmla="*/ 106939 w 1906247"/>
                    <a:gd name="connsiteY5" fmla="*/ 677540 h 1342801"/>
                    <a:gd name="connsiteX6" fmla="*/ 23037 w 1906247"/>
                    <a:gd name="connsiteY6" fmla="*/ 884411 h 1342801"/>
                    <a:gd name="connsiteX7" fmla="*/ 194933 w 1906247"/>
                    <a:gd name="connsiteY7" fmla="*/ 1291642 h 1342801"/>
                    <a:gd name="connsiteX8" fmla="*/ 253534 w 1906247"/>
                    <a:gd name="connsiteY8" fmla="*/ 1308943 h 1342801"/>
                    <a:gd name="connsiteX9" fmla="*/ 312508 w 1906247"/>
                    <a:gd name="connsiteY9" fmla="*/ 1314524 h 1342801"/>
                    <a:gd name="connsiteX10" fmla="*/ 602164 w 1906247"/>
                    <a:gd name="connsiteY10" fmla="*/ 1119560 h 1342801"/>
                    <a:gd name="connsiteX11" fmla="*/ 686252 w 1906247"/>
                    <a:gd name="connsiteY11" fmla="*/ 912688 h 1342801"/>
                    <a:gd name="connsiteX12" fmla="*/ 731087 w 1906247"/>
                    <a:gd name="connsiteY12" fmla="*/ 802370 h 1342801"/>
                    <a:gd name="connsiteX13" fmla="*/ 882333 w 1906247"/>
                    <a:gd name="connsiteY13" fmla="*/ 430113 h 1342801"/>
                    <a:gd name="connsiteX14" fmla="*/ 710251 w 1906247"/>
                    <a:gd name="connsiteY14" fmla="*/ 22882 h 1342801"/>
                    <a:gd name="connsiteX15" fmla="*/ 771828 w 1906247"/>
                    <a:gd name="connsiteY15" fmla="*/ 385279 h 1342801"/>
                    <a:gd name="connsiteX16" fmla="*/ 623372 w 1906247"/>
                    <a:gd name="connsiteY16" fmla="*/ 750652 h 1342801"/>
                    <a:gd name="connsiteX17" fmla="*/ 613699 w 1906247"/>
                    <a:gd name="connsiteY17" fmla="*/ 754745 h 1342801"/>
                    <a:gd name="connsiteX18" fmla="*/ 268975 w 1906247"/>
                    <a:gd name="connsiteY18" fmla="*/ 614660 h 1342801"/>
                    <a:gd name="connsiteX19" fmla="*/ 264883 w 1906247"/>
                    <a:gd name="connsiteY19" fmla="*/ 604986 h 1342801"/>
                    <a:gd name="connsiteX20" fmla="*/ 413339 w 1906247"/>
                    <a:gd name="connsiteY20" fmla="*/ 239613 h 1342801"/>
                    <a:gd name="connsiteX21" fmla="*/ 485706 w 1906247"/>
                    <a:gd name="connsiteY21" fmla="*/ 151061 h 1342801"/>
                    <a:gd name="connsiteX22" fmla="*/ 592677 w 1906247"/>
                    <a:gd name="connsiteY22" fmla="*/ 118876 h 1342801"/>
                    <a:gd name="connsiteX23" fmla="*/ 665416 w 1906247"/>
                    <a:gd name="connsiteY23" fmla="*/ 133201 h 1342801"/>
                    <a:gd name="connsiteX24" fmla="*/ 771828 w 1906247"/>
                    <a:gd name="connsiteY24" fmla="*/ 385279 h 1342801"/>
                    <a:gd name="connsiteX25" fmla="*/ 1814742 w 1906247"/>
                    <a:gd name="connsiteY25" fmla="*/ 282959 h 1342801"/>
                    <a:gd name="connsiteX26" fmla="*/ 1711306 w 1906247"/>
                    <a:gd name="connsiteY26" fmla="*/ 214313 h 1342801"/>
                    <a:gd name="connsiteX27" fmla="*/ 1593732 w 1906247"/>
                    <a:gd name="connsiteY27" fmla="*/ 191430 h 1342801"/>
                    <a:gd name="connsiteX28" fmla="*/ 1372722 w 1906247"/>
                    <a:gd name="connsiteY28" fmla="*/ 282959 h 1342801"/>
                    <a:gd name="connsiteX29" fmla="*/ 1214778 w 1906247"/>
                    <a:gd name="connsiteY29" fmla="*/ 440903 h 1342801"/>
                    <a:gd name="connsiteX30" fmla="*/ 846429 w 1906247"/>
                    <a:gd name="connsiteY30" fmla="*/ 809253 h 1342801"/>
                    <a:gd name="connsiteX31" fmla="*/ 846429 w 1906247"/>
                    <a:gd name="connsiteY31" fmla="*/ 1251273 h 1342801"/>
                    <a:gd name="connsiteX32" fmla="*/ 949864 w 1906247"/>
                    <a:gd name="connsiteY32" fmla="*/ 1319920 h 1342801"/>
                    <a:gd name="connsiteX33" fmla="*/ 1067438 w 1906247"/>
                    <a:gd name="connsiteY33" fmla="*/ 1342802 h 1342801"/>
                    <a:gd name="connsiteX34" fmla="*/ 1288448 w 1906247"/>
                    <a:gd name="connsiteY34" fmla="*/ 1251273 h 1342801"/>
                    <a:gd name="connsiteX35" fmla="*/ 1814556 w 1906247"/>
                    <a:gd name="connsiteY35" fmla="*/ 725165 h 1342801"/>
                    <a:gd name="connsiteX36" fmla="*/ 1814742 w 1906247"/>
                    <a:gd name="connsiteY36" fmla="*/ 282959 h 1342801"/>
                    <a:gd name="connsiteX37" fmla="*/ 1483227 w 1906247"/>
                    <a:gd name="connsiteY37" fmla="*/ 888132 h 1342801"/>
                    <a:gd name="connsiteX38" fmla="*/ 1204360 w 1906247"/>
                    <a:gd name="connsiteY38" fmla="*/ 1166999 h 1342801"/>
                    <a:gd name="connsiteX39" fmla="*/ 1062043 w 1906247"/>
                    <a:gd name="connsiteY39" fmla="*/ 1223553 h 1342801"/>
                    <a:gd name="connsiteX40" fmla="*/ 934423 w 1906247"/>
                    <a:gd name="connsiteY40" fmla="*/ 1170347 h 1342801"/>
                    <a:gd name="connsiteX41" fmla="*/ 930888 w 1906247"/>
                    <a:gd name="connsiteY41" fmla="*/ 893341 h 1342801"/>
                    <a:gd name="connsiteX42" fmla="*/ 1209755 w 1906247"/>
                    <a:gd name="connsiteY42" fmla="*/ 614474 h 1342801"/>
                    <a:gd name="connsiteX43" fmla="*/ 1220359 w 1906247"/>
                    <a:gd name="connsiteY43" fmla="*/ 614474 h 1342801"/>
                    <a:gd name="connsiteX44" fmla="*/ 1483227 w 1906247"/>
                    <a:gd name="connsiteY44" fmla="*/ 877528 h 1342801"/>
                    <a:gd name="connsiteX45" fmla="*/ 1483227 w 1906247"/>
                    <a:gd name="connsiteY45" fmla="*/ 888132 h 13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6247" h="1342801">
                      <a:moveTo>
                        <a:pt x="710251" y="22882"/>
                      </a:moveTo>
                      <a:cubicBezTo>
                        <a:pt x="691089" y="15069"/>
                        <a:pt x="671369" y="9302"/>
                        <a:pt x="651650" y="5581"/>
                      </a:cubicBezTo>
                      <a:cubicBezTo>
                        <a:pt x="631930" y="1860"/>
                        <a:pt x="612210" y="0"/>
                        <a:pt x="592677" y="0"/>
                      </a:cubicBezTo>
                      <a:cubicBezTo>
                        <a:pt x="469335" y="0"/>
                        <a:pt x="352319" y="73670"/>
                        <a:pt x="303020" y="194965"/>
                      </a:cubicBezTo>
                      <a:lnTo>
                        <a:pt x="151773" y="567221"/>
                      </a:lnTo>
                      <a:lnTo>
                        <a:pt x="106939" y="677540"/>
                      </a:lnTo>
                      <a:lnTo>
                        <a:pt x="23037" y="884411"/>
                      </a:lnTo>
                      <a:cubicBezTo>
                        <a:pt x="-41889" y="1044401"/>
                        <a:pt x="35129" y="1226716"/>
                        <a:pt x="194933" y="1291642"/>
                      </a:cubicBezTo>
                      <a:cubicBezTo>
                        <a:pt x="214095" y="1299456"/>
                        <a:pt x="233815" y="1305223"/>
                        <a:pt x="253534" y="1308943"/>
                      </a:cubicBezTo>
                      <a:cubicBezTo>
                        <a:pt x="273254" y="1312664"/>
                        <a:pt x="292974" y="1314524"/>
                        <a:pt x="312508" y="1314524"/>
                      </a:cubicBezTo>
                      <a:cubicBezTo>
                        <a:pt x="435849" y="1314524"/>
                        <a:pt x="552865" y="1240855"/>
                        <a:pt x="602164" y="1119560"/>
                      </a:cubicBezTo>
                      <a:lnTo>
                        <a:pt x="686252" y="912688"/>
                      </a:lnTo>
                      <a:lnTo>
                        <a:pt x="731087" y="802370"/>
                      </a:lnTo>
                      <a:lnTo>
                        <a:pt x="882333" y="430113"/>
                      </a:lnTo>
                      <a:cubicBezTo>
                        <a:pt x="947074" y="270309"/>
                        <a:pt x="870241" y="87995"/>
                        <a:pt x="710251" y="22882"/>
                      </a:cubicBezTo>
                      <a:close/>
                      <a:moveTo>
                        <a:pt x="771828" y="385279"/>
                      </a:moveTo>
                      <a:lnTo>
                        <a:pt x="623372" y="750652"/>
                      </a:lnTo>
                      <a:cubicBezTo>
                        <a:pt x="621884" y="754373"/>
                        <a:pt x="617419" y="756233"/>
                        <a:pt x="613699" y="754745"/>
                      </a:cubicBezTo>
                      <a:lnTo>
                        <a:pt x="268975" y="614660"/>
                      </a:lnTo>
                      <a:cubicBezTo>
                        <a:pt x="265255" y="613172"/>
                        <a:pt x="263394" y="608707"/>
                        <a:pt x="264883" y="604986"/>
                      </a:cubicBezTo>
                      <a:lnTo>
                        <a:pt x="413339" y="239613"/>
                      </a:lnTo>
                      <a:cubicBezTo>
                        <a:pt x="428035" y="203336"/>
                        <a:pt x="453150" y="172641"/>
                        <a:pt x="485706" y="151061"/>
                      </a:cubicBezTo>
                      <a:cubicBezTo>
                        <a:pt x="517704" y="130039"/>
                        <a:pt x="554725" y="118876"/>
                        <a:pt x="592677" y="118876"/>
                      </a:cubicBezTo>
                      <a:cubicBezTo>
                        <a:pt x="617605" y="118876"/>
                        <a:pt x="641976" y="123713"/>
                        <a:pt x="665416" y="133201"/>
                      </a:cubicBezTo>
                      <a:cubicBezTo>
                        <a:pt x="764201" y="173385"/>
                        <a:pt x="812012" y="286494"/>
                        <a:pt x="771828" y="385279"/>
                      </a:cubicBezTo>
                      <a:close/>
                      <a:moveTo>
                        <a:pt x="1814742" y="282959"/>
                      </a:moveTo>
                      <a:cubicBezTo>
                        <a:pt x="1784232" y="252450"/>
                        <a:pt x="1748885" y="229567"/>
                        <a:pt x="1711306" y="214313"/>
                      </a:cubicBezTo>
                      <a:cubicBezTo>
                        <a:pt x="1673727" y="199058"/>
                        <a:pt x="1633729" y="191430"/>
                        <a:pt x="1593732" y="191430"/>
                      </a:cubicBezTo>
                      <a:cubicBezTo>
                        <a:pt x="1513737" y="191430"/>
                        <a:pt x="1433742" y="221940"/>
                        <a:pt x="1372722" y="282959"/>
                      </a:cubicBezTo>
                      <a:lnTo>
                        <a:pt x="1214778" y="440903"/>
                      </a:lnTo>
                      <a:lnTo>
                        <a:pt x="846429" y="809253"/>
                      </a:lnTo>
                      <a:cubicBezTo>
                        <a:pt x="724389" y="931292"/>
                        <a:pt x="724389" y="1129233"/>
                        <a:pt x="846429" y="1251273"/>
                      </a:cubicBezTo>
                      <a:cubicBezTo>
                        <a:pt x="876938" y="1281782"/>
                        <a:pt x="912285" y="1304665"/>
                        <a:pt x="949864" y="1319920"/>
                      </a:cubicBezTo>
                      <a:cubicBezTo>
                        <a:pt x="987443" y="1335174"/>
                        <a:pt x="1027441" y="1342802"/>
                        <a:pt x="1067438" y="1342802"/>
                      </a:cubicBezTo>
                      <a:cubicBezTo>
                        <a:pt x="1147433" y="1342802"/>
                        <a:pt x="1227429" y="1312292"/>
                        <a:pt x="1288448" y="1251273"/>
                      </a:cubicBezTo>
                      <a:lnTo>
                        <a:pt x="1814556" y="725165"/>
                      </a:lnTo>
                      <a:cubicBezTo>
                        <a:pt x="1936781" y="602940"/>
                        <a:pt x="1936781" y="404999"/>
                        <a:pt x="1814742" y="282959"/>
                      </a:cubicBezTo>
                      <a:close/>
                      <a:moveTo>
                        <a:pt x="1483227" y="888132"/>
                      </a:moveTo>
                      <a:lnTo>
                        <a:pt x="1204360" y="1166999"/>
                      </a:lnTo>
                      <a:cubicBezTo>
                        <a:pt x="1166595" y="1204764"/>
                        <a:pt x="1115807" y="1225042"/>
                        <a:pt x="1062043" y="1223553"/>
                      </a:cubicBezTo>
                      <a:cubicBezTo>
                        <a:pt x="1014418" y="1222251"/>
                        <a:pt x="968840" y="1203275"/>
                        <a:pt x="934423" y="1170347"/>
                      </a:cubicBezTo>
                      <a:cubicBezTo>
                        <a:pt x="855358" y="1095189"/>
                        <a:pt x="854242" y="969801"/>
                        <a:pt x="930888" y="893341"/>
                      </a:cubicBezTo>
                      <a:lnTo>
                        <a:pt x="1209755" y="614474"/>
                      </a:lnTo>
                      <a:cubicBezTo>
                        <a:pt x="1212732" y="611498"/>
                        <a:pt x="1217383" y="611498"/>
                        <a:pt x="1220359" y="614474"/>
                      </a:cubicBezTo>
                      <a:lnTo>
                        <a:pt x="1483227" y="877528"/>
                      </a:lnTo>
                      <a:cubicBezTo>
                        <a:pt x="1486204" y="880504"/>
                        <a:pt x="1486204" y="885155"/>
                        <a:pt x="1483227" y="888132"/>
                      </a:cubicBezTo>
                      <a:close/>
                    </a:path>
                  </a:pathLst>
                </a:custGeom>
                <a:solidFill>
                  <a:schemeClr val="accent1"/>
                </a:solidFill>
                <a:ln w="1860" cap="flat">
                  <a:noFill/>
                  <a:prstDash val="solid"/>
                  <a:miter/>
                </a:ln>
              </p:spPr>
              <p:txBody>
                <a:bodyPr rtlCol="0" anchor="ctr"/>
                <a:lstStyle/>
                <a:p>
                  <a:endParaRPr lang="zh-CN" altLang="en-US">
                    <a:cs typeface="+mn-ea"/>
                    <a:sym typeface="+mn-lt"/>
                  </a:endParaRPr>
                </a:p>
              </p:txBody>
            </p:sp>
          </p:grpSp>
        </p:grpSp>
        <p:cxnSp>
          <p:nvCxnSpPr>
            <p:cNvPr id="46" name="直接连接符 45"/>
            <p:cNvCxnSpPr/>
            <p:nvPr/>
          </p:nvCxnSpPr>
          <p:spPr>
            <a:xfrm>
              <a:off x="6922198" y="3217601"/>
              <a:ext cx="4773117" cy="0"/>
            </a:xfrm>
            <a:prstGeom prst="line">
              <a:avLst/>
            </a:prstGeom>
            <a:ln w="9525">
              <a:gradFill>
                <a:gsLst>
                  <a:gs pos="0">
                    <a:schemeClr val="accent1"/>
                  </a:gs>
                  <a:gs pos="100000">
                    <a:schemeClr val="accent1">
                      <a:alpha val="0"/>
                    </a:schemeClr>
                  </a:gs>
                </a:gsLst>
                <a:lin ang="0" scaled="0"/>
              </a:gradFill>
              <a:prstDash val="dash"/>
            </a:ln>
          </p:spPr>
          <p:style>
            <a:lnRef idx="2">
              <a:schemeClr val="accent1"/>
            </a:lnRef>
            <a:fillRef idx="0">
              <a:schemeClr val="accent1"/>
            </a:fillRef>
            <a:effectRef idx="1">
              <a:schemeClr val="accent1"/>
            </a:effectRef>
            <a:fontRef idx="minor">
              <a:schemeClr val="tx1"/>
            </a:fontRef>
          </p:style>
        </p:cxnSp>
      </p:grpSp>
      <p:sp>
        <p:nvSpPr>
          <p:cNvPr id="59" name="矩形: 圆角 58"/>
          <p:cNvSpPr/>
          <p:nvPr/>
        </p:nvSpPr>
        <p:spPr>
          <a:xfrm>
            <a:off x="8052638" y="4744165"/>
            <a:ext cx="1601902" cy="212388"/>
          </a:xfrm>
          <a:prstGeom prst="roundRect">
            <a:avLst>
              <a:gd name="adj" fmla="val 50000"/>
            </a:avLst>
          </a:prstGeom>
          <a:gradFill>
            <a:gsLst>
              <a:gs pos="0">
                <a:schemeClr val="accent1">
                  <a:alpha val="40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矩形: 圆角 59"/>
          <p:cNvSpPr/>
          <p:nvPr/>
        </p:nvSpPr>
        <p:spPr>
          <a:xfrm>
            <a:off x="7036638" y="1315935"/>
            <a:ext cx="1601902" cy="212388"/>
          </a:xfrm>
          <a:prstGeom prst="roundRect">
            <a:avLst>
              <a:gd name="adj" fmla="val 50000"/>
            </a:avLst>
          </a:prstGeom>
          <a:gradFill>
            <a:gsLst>
              <a:gs pos="0">
                <a:schemeClr val="accent1">
                  <a:alpha val="40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任意多边形: 形状 60"/>
          <p:cNvSpPr/>
          <p:nvPr/>
        </p:nvSpPr>
        <p:spPr>
          <a:xfrm flipV="1">
            <a:off x="2163762" y="906570"/>
            <a:ext cx="2103438"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62" name="文本框 61"/>
          <p:cNvSpPr txBox="1"/>
          <p:nvPr/>
        </p:nvSpPr>
        <p:spPr>
          <a:xfrm>
            <a:off x="2619004" y="925297"/>
            <a:ext cx="1192955"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cs typeface="+mn-ea"/>
                <a:sym typeface="+mn-lt"/>
              </a:rPr>
              <a:t>肾毒性风险</a:t>
            </a:r>
            <a:r>
              <a:rPr lang="en-US" altLang="zh-CN" sz="1400" b="1" baseline="30000" dirty="0">
                <a:solidFill>
                  <a:prstClr val="white"/>
                </a:solidFill>
                <a:cs typeface="+mn-ea"/>
                <a:sym typeface="+mn-lt"/>
              </a:rPr>
              <a:t>1</a:t>
            </a:r>
            <a:endParaRPr lang="en-US" altLang="zh-CN" sz="1400" b="1" baseline="30000" dirty="0">
              <a:solidFill>
                <a:prstClr val="white"/>
              </a:solidFill>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594360" y="1116330"/>
            <a:ext cx="5233670" cy="4721225"/>
          </a:xfrm>
          <a:prstGeom prst="rect">
            <a:avLst/>
          </a:prstGeom>
          <a:no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p:nvPr>
            <p:ph type="title" idx="4294967295"/>
          </p:nvPr>
        </p:nvSpPr>
        <p:spPr>
          <a:xfrm>
            <a:off x="555625" y="257810"/>
            <a:ext cx="10828655" cy="558800"/>
          </a:xfrm>
        </p:spPr>
        <p:txBody>
          <a:bodyPr anchor="t" anchorCtr="0">
            <a:noAutofit/>
          </a:bodyPr>
          <a:lstStyle/>
          <a:p>
            <a:pPr marL="0" indent="0" fontAlgn="auto">
              <a:lnSpc>
                <a:spcPct val="100000"/>
              </a:lnSpc>
            </a:pPr>
            <a:r>
              <a:rPr lang="en-US" altLang="zh-CN"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IDSA 2024</a:t>
            </a:r>
            <a:r>
              <a:rPr lang="zh-CN" altLang="en-US"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年最新指南推荐：舒巴坦</a:t>
            </a:r>
            <a:r>
              <a:rPr lang="en-US" altLang="zh-CN"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度洛巴坦为治疗</a:t>
            </a:r>
            <a:r>
              <a:rPr lang="en-US" altLang="zh-CN"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CRAB</a:t>
            </a:r>
            <a:r>
              <a:rPr lang="zh-CN" altLang="en-US"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感染的首选方案</a:t>
            </a:r>
            <a:endParaRPr lang="zh-CN" altLang="en-US" sz="2400"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标题 1"/>
          <p:cNvSpPr txBox="1"/>
          <p:nvPr/>
        </p:nvSpPr>
        <p:spPr>
          <a:xfrm>
            <a:off x="6311900" y="3756660"/>
            <a:ext cx="5628005" cy="91313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sz="2400"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6347460" y="1135380"/>
            <a:ext cx="5178425" cy="4744720"/>
          </a:xfrm>
          <a:prstGeom prst="rect">
            <a:avLst/>
          </a:prstGeom>
          <a:no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66445" y="3104515"/>
            <a:ext cx="4917440" cy="261747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35660" y="1604645"/>
            <a:ext cx="4848225" cy="1435100"/>
          </a:xfrm>
          <a:prstGeom prst="rect">
            <a:avLst/>
          </a:prstGeom>
        </p:spPr>
      </p:pic>
      <p:sp>
        <p:nvSpPr>
          <p:cNvPr id="4" name="矩形 3"/>
          <p:cNvSpPr/>
          <p:nvPr/>
        </p:nvSpPr>
        <p:spPr>
          <a:xfrm>
            <a:off x="6469380" y="1185545"/>
            <a:ext cx="4990465" cy="4536440"/>
          </a:xfrm>
          <a:prstGeom prst="rect">
            <a:avLst/>
          </a:prstGeom>
        </p:spPr>
        <p:txBody>
          <a:bodyPr wrap="square">
            <a:noAutofit/>
          </a:bodyPr>
          <a:lstStyle/>
          <a:p>
            <a:pPr algn="l">
              <a:lnSpc>
                <a:spcPct val="110000"/>
              </a:lnSpc>
            </a:pP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en-US" altLang="zh-CN" b="1" spc="25" dirty="0">
                <a:latin typeface="微软雅黑" panose="020B0503020204020204" pitchFamily="34" charset="-122"/>
                <a:ea typeface="微软雅黑" panose="020B0503020204020204" pitchFamily="34" charset="-122"/>
                <a:cs typeface="微软雅黑" panose="020B0503020204020204" pitchFamily="34" charset="-122"/>
                <a:sym typeface="+mn-ea"/>
              </a:rPr>
              <a:t>5.1</a:t>
            </a: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：治疗</a:t>
            </a:r>
            <a:r>
              <a:rPr lang="en-US" altLang="zh-CN" b="1" spc="25" dirty="0">
                <a:latin typeface="微软雅黑" panose="020B0503020204020204" pitchFamily="34" charset="-122"/>
                <a:ea typeface="微软雅黑" panose="020B0503020204020204" pitchFamily="34" charset="-122"/>
                <a:cs typeface="微软雅黑" panose="020B0503020204020204" pitchFamily="34" charset="-122"/>
                <a:sym typeface="+mn-ea"/>
              </a:rPr>
              <a:t>CRAB</a:t>
            </a: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感染的一般治疗方案是？</a:t>
            </a:r>
            <a:r>
              <a:rPr lang="zh-CN" altLang="en-US" b="1" i="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建议：</a:t>
            </a:r>
            <a:endParaRPr lang="zh-CN" altLang="en-US" b="1" i="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lang="zh-CN" altLang="en-US" sz="1400" b="0" i="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rPr>
              <a:t> </a:t>
            </a:r>
            <a:r>
              <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建议使用包含</a:t>
            </a:r>
            <a:r>
              <a:rPr lang="zh-CN"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舒巴坦</a:t>
            </a:r>
            <a:r>
              <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类药物的抗生素方案治疗 CRAB 感染。</a:t>
            </a:r>
            <a:endPar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rPr>
              <a:t>首选方案是舒巴坦-</a:t>
            </a:r>
            <a:r>
              <a:rPr lang="zh-CN"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rPr>
              <a:t>度洛</a:t>
            </a:r>
            <a:r>
              <a:rPr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rPr>
              <a:t>巴坦联合碳青霉烯类（即亚胺培南-西司他丁或美罗培南）</a:t>
            </a:r>
            <a:r>
              <a:rPr lang="zh-CN"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如果没有</a:t>
            </a:r>
            <a:r>
              <a:rPr sz="16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舒巴坦-</a:t>
            </a:r>
            <a:r>
              <a:rPr lang="zh-CN" sz="16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度洛</a:t>
            </a:r>
            <a:r>
              <a:rPr sz="1600" b="1"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巴坦</a:t>
            </a:r>
            <a:r>
              <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，也可采用大剂量氨苄西林-舒巴坦（舒巴坦日总剂量为 9 克）联合至少一种其他药物（即多粘菌素 B、米诺环素 &gt; 替加环素或头孢地尔）的方案。</a:t>
            </a:r>
            <a:endParaRPr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buClrTx/>
              <a:buSzTx/>
              <a:buFontTx/>
            </a:pPr>
            <a:endParaRPr lang="zh-CN" altLang="en-US" sz="18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10000"/>
              </a:lnSpc>
              <a:buClrTx/>
              <a:buSzTx/>
              <a:buFontTx/>
            </a:pP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问题</a:t>
            </a:r>
            <a:r>
              <a:rPr lang="en-US" altLang="zh-CN" b="1" spc="25" dirty="0">
                <a:latin typeface="微软雅黑" panose="020B0503020204020204" pitchFamily="34" charset="-122"/>
                <a:ea typeface="微软雅黑" panose="020B0503020204020204" pitchFamily="34" charset="-122"/>
                <a:cs typeface="微软雅黑" panose="020B0503020204020204" pitchFamily="34" charset="-122"/>
                <a:sym typeface="+mn-ea"/>
              </a:rPr>
              <a:t>5.2</a:t>
            </a: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舒巴坦-</a:t>
            </a:r>
            <a:r>
              <a:rPr lang="zh-CN"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度洛</a:t>
            </a:r>
            <a:r>
              <a:rPr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巴坦</a:t>
            </a:r>
            <a:r>
              <a:rPr lang="zh-CN" b="1" dirty="0">
                <a:effectLst/>
                <a:latin typeface="微软雅黑" panose="020B0503020204020204" pitchFamily="34" charset="-122"/>
                <a:ea typeface="微软雅黑" panose="020B0503020204020204" pitchFamily="34" charset="-122"/>
                <a:cs typeface="微软雅黑" panose="020B0503020204020204" pitchFamily="34" charset="-122"/>
                <a:sym typeface="+mn-ea"/>
              </a:rPr>
              <a:t>在治疗</a:t>
            </a:r>
            <a:r>
              <a:rPr lang="en-US" altLang="zh-CN" b="1" spc="25" dirty="0">
                <a:latin typeface="微软雅黑" panose="020B0503020204020204" pitchFamily="34" charset="-122"/>
                <a:ea typeface="微软雅黑" panose="020B0503020204020204" pitchFamily="34" charset="-122"/>
                <a:cs typeface="微软雅黑" panose="020B0503020204020204" pitchFamily="34" charset="-122"/>
                <a:sym typeface="+mn-ea"/>
              </a:rPr>
              <a:t>CRAB</a:t>
            </a:r>
            <a:r>
              <a:rPr lang="zh-CN" altLang="en-US" b="1" spc="25" dirty="0">
                <a:latin typeface="微软雅黑" panose="020B0503020204020204" pitchFamily="34" charset="-122"/>
                <a:ea typeface="微软雅黑" panose="020B0503020204020204" pitchFamily="34" charset="-122"/>
                <a:cs typeface="微软雅黑" panose="020B0503020204020204" pitchFamily="34" charset="-122"/>
                <a:sym typeface="+mn-ea"/>
              </a:rPr>
              <a:t>感染中的作用？</a:t>
            </a:r>
            <a:endParaRPr lang="zh-CN" altLang="en-US" b="1" spc="2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buClrTx/>
              <a:buSzTx/>
              <a:buFontTx/>
            </a:pPr>
            <a:r>
              <a:rPr lang="zh-CN" altLang="en-US" sz="1800" b="1"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建议：</a:t>
            </a:r>
            <a:endParaRPr lang="zh-CN" altLang="en-US" sz="1800" b="1" i="0" dirty="0">
              <a:solidFill>
                <a:srgbClr val="000000"/>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10000"/>
              </a:lnSpc>
            </a:pPr>
            <a:r>
              <a:rPr sz="1600" b="1" spc="25" dirty="0">
                <a:solidFill>
                  <a:srgbClr val="0000C9"/>
                </a:solidFill>
                <a:latin typeface="微软雅黑" panose="020B0503020204020204" pitchFamily="34" charset="-122"/>
                <a:ea typeface="微软雅黑" panose="020B0503020204020204" pitchFamily="34" charset="-122"/>
                <a:cs typeface="微软雅黑" panose="020B0503020204020204" pitchFamily="34" charset="-122"/>
                <a:sym typeface="+mn-ea"/>
              </a:rPr>
              <a:t>舒巴坦-</a:t>
            </a:r>
            <a:r>
              <a:rPr lang="zh-CN" sz="1600" b="1"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度洛</a:t>
            </a:r>
            <a:r>
              <a:rPr sz="1600" b="1"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巴坦</a:t>
            </a:r>
            <a:r>
              <a:rPr sz="1600" b="1" spc="25" dirty="0">
                <a:solidFill>
                  <a:srgbClr val="0000C9"/>
                </a:solidFill>
                <a:latin typeface="微软雅黑" panose="020B0503020204020204" pitchFamily="34" charset="-122"/>
                <a:ea typeface="微软雅黑" panose="020B0503020204020204" pitchFamily="34" charset="-122"/>
                <a:cs typeface="微软雅黑" panose="020B0503020204020204" pitchFamily="34" charset="-122"/>
                <a:sym typeface="+mn-ea"/>
              </a:rPr>
              <a:t>是治疗 CRAB 感染的首选药物，建议与亚胺培南-西司他丁或美罗培南联合使用。</a:t>
            </a:r>
            <a:endParaRPr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sz="1600" b="1" i="0" dirty="0">
              <a:solidFill>
                <a:srgbClr val="0000C9"/>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矩形 7"/>
          <p:cNvSpPr/>
          <p:nvPr/>
        </p:nvSpPr>
        <p:spPr>
          <a:xfrm>
            <a:off x="2966085" y="6458585"/>
            <a:ext cx="6096000" cy="213995"/>
          </a:xfrm>
          <a:prstGeom prst="rect">
            <a:avLst/>
          </a:prstGeo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604020202020204" pitchFamily="34" charset="0"/>
              <a:buNone/>
              <a:defRPr sz="800" i="1"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Tamma</a:t>
            </a:r>
            <a:r>
              <a:rPr lang="en-US" dirty="0">
                <a:latin typeface="+mn-lt"/>
                <a:ea typeface="+mn-ea"/>
                <a:sym typeface="+mn-lt"/>
              </a:rPr>
              <a:t> PD, et al. Clin Infect Dis. 2024 Aug 7:ciae403</a:t>
            </a:r>
            <a:r>
              <a:rPr lang="en-US" dirty="0">
                <a:latin typeface="+mn-lt"/>
                <a:ea typeface="+mn-ea"/>
                <a:sym typeface="+mn-lt"/>
              </a:rPr>
              <a:t>. doi</a:t>
            </a:r>
            <a:r>
              <a:rPr lang="en-US" dirty="0">
                <a:latin typeface="+mn-lt"/>
                <a:ea typeface="+mn-ea"/>
                <a:sym typeface="+mn-lt"/>
              </a:rPr>
              <a:t>: </a:t>
            </a:r>
            <a:r>
              <a:rPr lang="en-US" dirty="0">
                <a:latin typeface="+mn-lt"/>
                <a:ea typeface="+mn-ea"/>
                <a:sym typeface="+mn-lt"/>
              </a:rPr>
              <a:t>10.1093/cid</a:t>
            </a:r>
            <a:r>
              <a:rPr lang="en-US" dirty="0">
                <a:latin typeface="+mn-lt"/>
                <a:ea typeface="+mn-ea"/>
                <a:sym typeface="+mn-lt"/>
              </a:rPr>
              <a:t>/ciae403. Online ahead of print</a:t>
            </a:r>
            <a:endParaRPr lang="en-US" dirty="0">
              <a:latin typeface="+mn-lt"/>
              <a:ea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pPr>
              <a:lnSpc>
                <a:spcPct val="100000"/>
              </a:lnSpc>
            </a:pPr>
            <a:r>
              <a:rPr lang="zh-CN" altLang="en-US"/>
              <a:t>依拉环素</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r>
              <a:rPr lang="zh-CN" altLang="en-US"/>
              <a:t>新型四环素类药物：依拉环素</a:t>
            </a:r>
            <a:endParaRPr lang="zh-CN" altLang="en-US"/>
          </a:p>
        </p:txBody>
      </p:sp>
      <p:pic>
        <p:nvPicPr>
          <p:cNvPr id="392" name="picture 392"/>
          <p:cNvPicPr>
            <a:picLocks noChangeAspect="1"/>
          </p:cNvPicPr>
          <p:nvPr/>
        </p:nvPicPr>
        <p:blipFill>
          <a:blip r:embed="rId1"/>
          <a:stretch>
            <a:fillRect/>
          </a:stretch>
        </p:blipFill>
        <p:spPr>
          <a:xfrm rot="21600000">
            <a:off x="981176" y="2392413"/>
            <a:ext cx="4535093" cy="1750961"/>
          </a:xfrm>
          <a:prstGeom prst="rect">
            <a:avLst/>
          </a:prstGeom>
        </p:spPr>
      </p:pic>
      <p:sp>
        <p:nvSpPr>
          <p:cNvPr id="394" name="textbox 394"/>
          <p:cNvSpPr/>
          <p:nvPr/>
        </p:nvSpPr>
        <p:spPr>
          <a:xfrm>
            <a:off x="6170942" y="2621102"/>
            <a:ext cx="4763770" cy="170878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604020202020204"/>
              <a:ea typeface="Arial" panose="020B0604020202020204"/>
              <a:cs typeface="Arial" panose="020B0604020202020204"/>
            </a:endParaRPr>
          </a:p>
          <a:p>
            <a:pPr marL="290195" indent="-278130" algn="l" rtl="0" eaLnBrk="0">
              <a:lnSpc>
                <a:spcPct val="112000"/>
              </a:lnSpc>
            </a:pPr>
            <a:r>
              <a:rPr sz="1500" kern="0" spc="50" dirty="0">
                <a:solidFill>
                  <a:srgbClr val="404040">
                    <a:alpha val="100000"/>
                  </a:srgbClr>
                </a:solidFill>
                <a:latin typeface="Arial" panose="020B0604020202020204"/>
                <a:ea typeface="Arial" panose="020B0604020202020204"/>
                <a:cs typeface="Arial" panose="020B0604020202020204"/>
              </a:rPr>
              <a:t>•</a:t>
            </a:r>
            <a:r>
              <a:rPr sz="1500" kern="0" spc="10" dirty="0">
                <a:solidFill>
                  <a:srgbClr val="404040">
                    <a:alpha val="100000"/>
                  </a:srgbClr>
                </a:solidFill>
                <a:latin typeface="Arial" panose="020B0604020202020204"/>
                <a:ea typeface="Arial" panose="020B0604020202020204"/>
                <a:cs typeface="Arial" panose="020B0604020202020204"/>
              </a:rPr>
              <a:t>    </a:t>
            </a:r>
            <a:r>
              <a:rPr sz="1500" kern="0" spc="5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通过与</a:t>
            </a:r>
            <a:r>
              <a:rPr sz="1500" kern="0" spc="50" dirty="0">
                <a:solidFill>
                  <a:srgbClr val="404040">
                    <a:alpha val="100000"/>
                  </a:srgbClr>
                </a:solidFill>
                <a:latin typeface="Arial" panose="020B0604020202020204"/>
                <a:ea typeface="Arial" panose="020B0604020202020204"/>
                <a:cs typeface="Arial" panose="020B0604020202020204"/>
              </a:rPr>
              <a:t>30S</a:t>
            </a:r>
            <a:r>
              <a:rPr sz="1500" kern="0" spc="5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核糖体亚基结合，</a:t>
            </a:r>
            <a:r>
              <a:rPr sz="1500" kern="0" spc="42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500" b="1" kern="0" spc="5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阻止</a:t>
            </a:r>
            <a:r>
              <a:rPr sz="1500" kern="0" spc="5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氨基酸</a:t>
            </a:r>
            <a:r>
              <a:rPr sz="15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残基整合</a:t>
            </a:r>
            <a:r>
              <a:rPr sz="1500" kern="0" spc="1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入正在延长的肽链，从而</a:t>
            </a:r>
            <a:r>
              <a:rPr sz="1500" b="1" kern="0" spc="9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干扰细菌蛋白质的合成</a:t>
            </a:r>
            <a:endParaRPr sz="1500" dirty="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02000"/>
              </a:lnSpc>
            </a:pPr>
            <a:endParaRPr sz="1000" dirty="0">
              <a:latin typeface="Arial" panose="020B0604020202020204"/>
              <a:ea typeface="Arial" panose="020B0604020202020204"/>
              <a:cs typeface="Arial" panose="020B0604020202020204"/>
            </a:endParaRPr>
          </a:p>
          <a:p>
            <a:pPr algn="l" rtl="0" eaLnBrk="0">
              <a:lnSpc>
                <a:spcPct val="125000"/>
              </a:lnSpc>
            </a:pPr>
            <a:endParaRPr sz="300" dirty="0">
              <a:latin typeface="Arial" panose="020B0604020202020204"/>
              <a:ea typeface="Arial" panose="020B0604020202020204"/>
              <a:cs typeface="Arial" panose="020B0604020202020204"/>
            </a:endParaRPr>
          </a:p>
          <a:p>
            <a:pPr marL="288925" indent="-276225" algn="l" rtl="0" eaLnBrk="0">
              <a:lnSpc>
                <a:spcPct val="117000"/>
              </a:lnSpc>
              <a:spcBef>
                <a:spcPts val="0"/>
              </a:spcBef>
            </a:pPr>
            <a:r>
              <a:rPr sz="1500" kern="0" spc="90" dirty="0">
                <a:solidFill>
                  <a:srgbClr val="000000">
                    <a:alpha val="100000"/>
                  </a:srgbClr>
                </a:solidFill>
                <a:latin typeface="Arial" panose="020B0604020202020204"/>
                <a:ea typeface="Arial" panose="020B0604020202020204"/>
                <a:cs typeface="Arial" panose="020B0604020202020204"/>
              </a:rPr>
              <a:t>•</a:t>
            </a:r>
            <a:r>
              <a:rPr sz="1500" kern="0" spc="10" dirty="0">
                <a:solidFill>
                  <a:srgbClr val="000000">
                    <a:alpha val="100000"/>
                  </a:srgbClr>
                </a:solidFill>
                <a:latin typeface="Arial" panose="020B0604020202020204"/>
                <a:ea typeface="Arial" panose="020B0604020202020204"/>
                <a:cs typeface="Arial" panose="020B0604020202020204"/>
              </a:rPr>
              <a:t>    </a:t>
            </a:r>
            <a:r>
              <a:rPr sz="1500" kern="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依拉环素对革兰阳性菌（例如金黄色葡萄球菌</a:t>
            </a:r>
            <a:r>
              <a:rPr sz="1500" kern="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和粪</a:t>
            </a:r>
            <a:r>
              <a:rPr sz="1500" kern="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肠球菌）具有</a:t>
            </a:r>
            <a:r>
              <a:rPr sz="1500" b="1" kern="0" spc="10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抑菌作用</a:t>
            </a:r>
            <a:r>
              <a:rPr sz="1500" kern="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；但已</a:t>
            </a:r>
            <a:r>
              <a:rPr sz="1500" kern="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证实其对大肠埃希菌</a:t>
            </a:r>
            <a:r>
              <a:rPr sz="1500" kern="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和肺炎克雷伯菌的某些菌株也</a:t>
            </a:r>
            <a:r>
              <a:rPr sz="1500" kern="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具有体外</a:t>
            </a:r>
            <a:r>
              <a:rPr sz="1500" b="1" kern="0" spc="9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杀菌活性</a:t>
            </a:r>
            <a:endParaRPr sz="1500" b="1" kern="0" spc="90" dirty="0">
              <a:solidFill>
                <a:schemeClr val="accent6">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98" name="textbox 398"/>
          <p:cNvSpPr/>
          <p:nvPr/>
        </p:nvSpPr>
        <p:spPr>
          <a:xfrm>
            <a:off x="1566961" y="4517307"/>
            <a:ext cx="3240404" cy="539750"/>
          </a:xfrm>
          <a:prstGeom prst="rect">
            <a:avLst/>
          </a:prstGeom>
          <a:solidFill>
            <a:schemeClr val="accent1"/>
          </a:solidFill>
          <a:ln w="0" cap="flat">
            <a:noFill/>
            <a:prstDash val="solid"/>
            <a:miter lim="0"/>
          </a:ln>
        </p:spPr>
        <p:txBody>
          <a:bodyPr vert="horz" wrap="square" lIns="0" tIns="0" rIns="0" bIns="0"/>
          <a:lstStyle/>
          <a:p>
            <a:pPr algn="l" rtl="0" eaLnBrk="0">
              <a:lnSpc>
                <a:spcPct val="103000"/>
              </a:lnSpc>
            </a:pPr>
            <a:endParaRPr sz="300" dirty="0">
              <a:solidFill>
                <a:schemeClr val="tx1"/>
              </a:solidFill>
              <a:latin typeface="Arial" panose="020B0604020202020204"/>
              <a:ea typeface="Arial" panose="020B0604020202020204"/>
              <a:cs typeface="Arial" panose="020B0604020202020204"/>
            </a:endParaRPr>
          </a:p>
          <a:p>
            <a:pPr marL="622300" algn="l" rtl="0" eaLnBrk="0">
              <a:lnSpc>
                <a:spcPct val="88000"/>
              </a:lnSpc>
              <a:spcBef>
                <a:spcPts val="0"/>
              </a:spcBef>
            </a:pPr>
            <a:r>
              <a:rPr sz="1500" b="1"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注射用盐酸依拉环素</a:t>
            </a:r>
            <a:endParaRPr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58115" algn="l" rtl="0" eaLnBrk="0">
              <a:lnSpc>
                <a:spcPts val="2105"/>
              </a:lnSpc>
              <a:spcBef>
                <a:spcPts val="15"/>
              </a:spcBef>
            </a:pPr>
            <a:r>
              <a:rPr sz="1500" b="1" kern="0" spc="7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1500" b="1" kern="0" spc="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Eravacycline</a:t>
            </a:r>
            <a:r>
              <a:rPr sz="1500" b="1" kern="0" spc="18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500" b="1" kern="0" spc="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Hydrochloride</a:t>
            </a:r>
            <a:r>
              <a:rPr sz="1500" b="1" kern="0" spc="7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sz="1500" b="1" kern="0" spc="7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410"/>
          <p:cNvGraphicFramePr>
            <a:graphicFrameLocks noGrp="1"/>
          </p:cNvGraphicFramePr>
          <p:nvPr/>
        </p:nvGraphicFramePr>
        <p:xfrm>
          <a:off x="443464" y="1333500"/>
          <a:ext cx="11306174" cy="2202814"/>
        </p:xfrm>
        <a:graphic>
          <a:graphicData uri="http://schemas.openxmlformats.org/drawingml/2006/table">
            <a:tbl>
              <a:tblPr/>
              <a:tblGrid>
                <a:gridCol w="1565910"/>
                <a:gridCol w="1746250"/>
                <a:gridCol w="4796154"/>
                <a:gridCol w="1534794"/>
                <a:gridCol w="1663064"/>
              </a:tblGrid>
              <a:tr h="838200">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algn="l" rtl="0" eaLnBrk="0">
                        <a:lnSpc>
                          <a:spcPct val="8000"/>
                        </a:lnSpc>
                      </a:pPr>
                      <a:endParaRPr sz="100" dirty="0">
                        <a:latin typeface="Arial" panose="020B0604020202020204"/>
                        <a:ea typeface="Arial" panose="020B0604020202020204"/>
                        <a:cs typeface="Arial" panose="020B0604020202020204"/>
                      </a:endParaRPr>
                    </a:p>
                    <a:p>
                      <a:pPr marL="379095" algn="l" rtl="0" eaLnBrk="0">
                        <a:lnSpc>
                          <a:spcPct val="87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药物名称</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276225" algn="l" rtl="0" eaLnBrk="0">
                        <a:lnSpc>
                          <a:spcPct val="88000"/>
                        </a:lnSpc>
                      </a:pPr>
                      <a:r>
                        <a:rPr sz="15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中国获批时间</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5000"/>
                        </a:lnSpc>
                      </a:pPr>
                      <a:endParaRPr sz="1000" dirty="0">
                        <a:latin typeface="Arial" panose="020B0604020202020204"/>
                        <a:ea typeface="Arial" panose="020B0604020202020204"/>
                        <a:cs typeface="Arial" panose="020B0604020202020204"/>
                      </a:endParaRPr>
                    </a:p>
                    <a:p>
                      <a:pPr marL="2098675" algn="l" rtl="0" eaLnBrk="0">
                        <a:lnSpc>
                          <a:spcPct val="88000"/>
                        </a:lnSpc>
                        <a:spcBef>
                          <a:spcPts val="5"/>
                        </a:spcBef>
                      </a:pPr>
                      <a:r>
                        <a:rPr sz="15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适应症</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gridSpan="2">
                  <a:txBody>
                    <a:bodyPr/>
                    <a:lstStyle/>
                    <a:p>
                      <a:pPr algn="l" rtl="0" eaLnBrk="0">
                        <a:lnSpc>
                          <a:spcPct val="115000"/>
                        </a:lnSpc>
                      </a:pPr>
                      <a:endParaRPr sz="400" dirty="0">
                        <a:latin typeface="Arial" panose="020B0604020202020204"/>
                        <a:ea typeface="Arial" panose="020B0604020202020204"/>
                        <a:cs typeface="Arial" panose="020B0604020202020204"/>
                      </a:endParaRPr>
                    </a:p>
                    <a:p>
                      <a:pPr marL="1399540" algn="l" rtl="0" eaLnBrk="0">
                        <a:lnSpc>
                          <a:spcPct val="88000"/>
                        </a:lnSpc>
                        <a:spcBef>
                          <a:spcPts val="5"/>
                        </a:spcBef>
                      </a:pPr>
                      <a:r>
                        <a:rPr sz="15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年龄</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15000"/>
                        </a:lnSpc>
                      </a:pPr>
                      <a:endParaRPr sz="1000" dirty="0">
                        <a:latin typeface="Arial" panose="020B0604020202020204"/>
                        <a:ea typeface="Arial" panose="020B0604020202020204"/>
                        <a:cs typeface="Arial" panose="020B0604020202020204"/>
                      </a:endParaRPr>
                    </a:p>
                    <a:p>
                      <a:pPr algn="l" rtl="0" eaLnBrk="0">
                        <a:lnSpc>
                          <a:spcPct val="118000"/>
                        </a:lnSpc>
                      </a:pPr>
                      <a:endParaRPr sz="300" dirty="0">
                        <a:latin typeface="Arial" panose="020B0604020202020204"/>
                        <a:ea typeface="Arial" panose="020B0604020202020204"/>
                        <a:cs typeface="Arial" panose="020B0604020202020204"/>
                      </a:endParaRPr>
                    </a:p>
                    <a:p>
                      <a:pPr marL="589915" algn="l" rtl="0" eaLnBrk="0">
                        <a:lnSpc>
                          <a:spcPct val="87000"/>
                        </a:lnSpc>
                        <a:spcBef>
                          <a:spcPts val="0"/>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成人</a:t>
                      </a: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儿童</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6"/>
                    </a:solidFill>
                  </a:tcPr>
                </a:tc>
                <a:tc hMerge="1">
                  <a:tcPr marL="0" marR="0" marT="0" marB="0" vert="horz">
                    <a:lnL>
                      <a:noFill/>
                    </a:lnL>
                    <a:lnR>
                      <a:noFill/>
                    </a:lnR>
                    <a:lnT>
                      <a:noFill/>
                    </a:lnT>
                    <a:lnB>
                      <a:noFill/>
                    </a:lnB>
                    <a:solidFill>
                      <a:srgbClr val="0095FF"/>
                    </a:solidFill>
                  </a:tcPr>
                </a:tc>
              </a:tr>
              <a:tr h="1364614">
                <a:tc>
                  <a:txBody>
                    <a:bodyPr/>
                    <a:lstStyle/>
                    <a:p>
                      <a:pPr algn="l" rtl="0" eaLnBrk="0">
                        <a:lnSpc>
                          <a:spcPct val="148000"/>
                        </a:lnSpc>
                      </a:pPr>
                      <a:endParaRPr sz="1000" dirty="0">
                        <a:latin typeface="Arial" panose="020B0604020202020204"/>
                        <a:ea typeface="Arial" panose="020B0604020202020204"/>
                        <a:cs typeface="Arial" panose="020B0604020202020204"/>
                      </a:endParaRPr>
                    </a:p>
                    <a:p>
                      <a:pPr algn="l" rtl="0" eaLnBrk="0">
                        <a:lnSpc>
                          <a:spcPct val="148000"/>
                        </a:lnSpc>
                      </a:pPr>
                      <a:endParaRPr sz="1000" dirty="0">
                        <a:latin typeface="Arial" panose="020B0604020202020204"/>
                        <a:ea typeface="Arial" panose="020B0604020202020204"/>
                        <a:cs typeface="Arial" panose="020B0604020202020204"/>
                      </a:endParaRPr>
                    </a:p>
                    <a:p>
                      <a:pPr algn="l" rtl="0" eaLnBrk="0">
                        <a:lnSpc>
                          <a:spcPct val="10000"/>
                        </a:lnSpc>
                      </a:pPr>
                      <a:endParaRPr sz="100" dirty="0">
                        <a:latin typeface="Arial" panose="020B0604020202020204"/>
                        <a:ea typeface="Arial" panose="020B0604020202020204"/>
                        <a:cs typeface="Arial" panose="020B0604020202020204"/>
                      </a:endParaRPr>
                    </a:p>
                    <a:p>
                      <a:pPr marL="93345" algn="l" rtl="0" eaLnBrk="0">
                        <a:lnSpc>
                          <a:spcPct val="109000"/>
                        </a:lnSpc>
                      </a:pP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注射用盐酸依拉</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2100" kern="0" spc="40" baseline="-5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环素</a:t>
                      </a:r>
                      <a:r>
                        <a:rPr sz="1400" kern="0" spc="40" baseline="22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a:t>
                      </a:r>
                      <a:endParaRPr sz="1400" baseline="22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441960" algn="l" rtl="0" eaLnBrk="0">
                        <a:lnSpc>
                          <a:spcPts val="1810"/>
                        </a:lnSpc>
                      </a:pP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2023年3月</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9000"/>
                        </a:lnSpc>
                      </a:pPr>
                      <a:endParaRPr sz="300" dirty="0">
                        <a:latin typeface="Arial" panose="020B0604020202020204"/>
                        <a:ea typeface="Arial" panose="020B0604020202020204"/>
                        <a:cs typeface="Arial" panose="020B0604020202020204"/>
                      </a:endParaRPr>
                    </a:p>
                    <a:p>
                      <a:pPr marL="380365" indent="-279400" algn="l" rtl="0" eaLnBrk="0">
                        <a:lnSpc>
                          <a:spcPct val="114000"/>
                        </a:lnSpc>
                        <a:spcBef>
                          <a:spcPts val="0"/>
                        </a:spcBef>
                      </a:pPr>
                      <a:r>
                        <a:rPr sz="1400" kern="0" spc="10" dirty="0">
                          <a:solidFill>
                            <a:srgbClr val="404040">
                              <a:alpha val="100000"/>
                            </a:srgbClr>
                          </a:solidFill>
                          <a:latin typeface="Arial" panose="020B0604020202020204"/>
                          <a:ea typeface="Arial" panose="020B0604020202020204"/>
                          <a:cs typeface="Arial" panose="020B0604020202020204"/>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仅适用于治疗敏感菌</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株引起的</a:t>
                      </a:r>
                      <a:r>
                        <a:rPr sz="1400" b="1" kern="0" spc="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复杂性腹腔感染（cIAI）</a:t>
                      </a:r>
                      <a:r>
                        <a:rPr sz="1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成人患者</a:t>
                      </a:r>
                      <a:endParaRPr sz="1400" dirty="0">
                        <a:solidFill>
                          <a:schemeClr val="accent5"/>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5000"/>
                        </a:lnSpc>
                      </a:pPr>
                      <a:endParaRPr sz="400" dirty="0">
                        <a:latin typeface="Arial" panose="020B0604020202020204"/>
                        <a:ea typeface="Arial" panose="020B0604020202020204"/>
                        <a:cs typeface="Arial" panose="020B0604020202020204"/>
                      </a:endParaRPr>
                    </a:p>
                    <a:p>
                      <a:pPr marL="379095" indent="-278130" algn="l" rtl="0" eaLnBrk="0">
                        <a:lnSpc>
                          <a:spcPct val="110000"/>
                        </a:lnSpc>
                        <a:spcBef>
                          <a:spcPts val="0"/>
                        </a:spcBef>
                      </a:pPr>
                      <a:r>
                        <a:rPr sz="1400" kern="0" spc="10" dirty="0">
                          <a:solidFill>
                            <a:srgbClr val="404040">
                              <a:alpha val="100000"/>
                            </a:srgbClr>
                          </a:solidFill>
                          <a:latin typeface="Arial" panose="020B0604020202020204"/>
                          <a:ea typeface="Arial" panose="020B0604020202020204"/>
                          <a:cs typeface="Arial" panose="020B0604020202020204"/>
                        </a:rPr>
                        <a:t>•    </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不适用于治疗复杂性尿</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路感染（依拉环素境外开展的两</a:t>
                      </a: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项随机、双盲、阳性对照临床试验未能证明其治疗复杂</a:t>
                      </a: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性尿路感染的有效性）</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715645" algn="l" rtl="0" eaLnBrk="0">
                        <a:lnSpc>
                          <a:spcPts val="1810"/>
                        </a:lnSpc>
                      </a:pP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marL="790575" algn="l" rtl="0" eaLnBrk="0">
                        <a:lnSpc>
                          <a:spcPts val="925"/>
                        </a:lnSpc>
                        <a:spcBef>
                          <a:spcPts val="5"/>
                        </a:spcBef>
                      </a:pPr>
                      <a:r>
                        <a:rPr sz="14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4" name="textbox 414"/>
          <p:cNvSpPr/>
          <p:nvPr/>
        </p:nvSpPr>
        <p:spPr>
          <a:xfrm>
            <a:off x="426777" y="759904"/>
            <a:ext cx="9751059" cy="346709"/>
          </a:xfrm>
          <a:prstGeom prst="rect">
            <a:avLst/>
          </a:prstGeom>
          <a:noFill/>
          <a:ln w="0" cap="flat">
            <a:noFill/>
            <a:prstDash val="solid"/>
            <a:miter lim="0"/>
          </a:ln>
        </p:spPr>
        <p:txBody>
          <a:bodyPr vert="horz" wrap="square" lIns="0" tIns="0" rIns="0" bIns="0"/>
          <a:lstStyle/>
          <a:p>
            <a:pPr algn="l" rtl="0" eaLnBrk="0">
              <a:lnSpc>
                <a:spcPct val="77000"/>
              </a:lnSpc>
            </a:pPr>
            <a:endParaRPr sz="100" dirty="0">
              <a:solidFill>
                <a:schemeClr val="tx1"/>
              </a:solidFill>
              <a:latin typeface="Arial" panose="020B0604020202020204"/>
              <a:ea typeface="Arial" panose="020B0604020202020204"/>
              <a:cs typeface="Arial" panose="020B0604020202020204"/>
            </a:endParaRPr>
          </a:p>
          <a:p>
            <a:pPr marL="12700" algn="l" rtl="0" eaLnBrk="0">
              <a:lnSpc>
                <a:spcPct val="88000"/>
              </a:lnSpc>
            </a:pPr>
            <a:r>
              <a:rPr sz="2400" b="1" kern="0" spc="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注射用盐酸依拉环素在中国仅获批治疗复杂性腹腔感染（c</a:t>
            </a:r>
            <a:r>
              <a:rPr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IAI）成人患者</a:t>
            </a:r>
            <a:endParaRPr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6" name="textbox 416"/>
          <p:cNvSpPr/>
          <p:nvPr/>
        </p:nvSpPr>
        <p:spPr>
          <a:xfrm>
            <a:off x="2891790" y="6482080"/>
            <a:ext cx="6595745" cy="18034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215"/>
              </a:lnSpc>
            </a:pP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注射用盐酸依拉环素说明书</a:t>
            </a:r>
            <a:r>
              <a:rPr sz="800" kern="0" spc="10" dirty="0">
                <a:solidFill>
                  <a:srgbClr val="7F7F7F">
                    <a:alpha val="100000"/>
                  </a:srgbClr>
                </a:solidFill>
                <a:latin typeface="Arial" panose="020B0604020202020204"/>
                <a:ea typeface="Arial" panose="020B0604020202020204"/>
                <a:cs typeface="Arial" panose="020B0604020202020204"/>
              </a:rPr>
              <a:t>.</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10" dirty="0">
                <a:solidFill>
                  <a:srgbClr val="7F7F7F">
                    <a:alpha val="100000"/>
                  </a:srgbClr>
                </a:solidFill>
                <a:latin typeface="Arial" panose="020B0604020202020204"/>
                <a:ea typeface="Arial" panose="020B0604020202020204"/>
                <a:cs typeface="Arial" panose="020B0604020202020204"/>
              </a:rPr>
              <a:t>20</a:t>
            </a:r>
            <a:r>
              <a:rPr sz="800" kern="0" spc="0" dirty="0">
                <a:solidFill>
                  <a:srgbClr val="7F7F7F">
                    <a:alpha val="100000"/>
                  </a:srgbClr>
                </a:solidFill>
                <a:latin typeface="Arial" panose="020B0604020202020204"/>
                <a:ea typeface="Arial" panose="020B0604020202020204"/>
                <a:cs typeface="Arial" panose="020B0604020202020204"/>
              </a:rPr>
              <a:t>23</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5</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rPr>
              <a:t>23</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日）                                                                                                                                                                                                                         </a:t>
            </a:r>
            <a:endParaRPr sz="1200" baseline="4000" dirty="0">
              <a:latin typeface="Arial" panose="020B0604020202020204"/>
              <a:ea typeface="Arial" panose="020B0604020202020204"/>
              <a:cs typeface="Arial" panose="020B0604020202020204"/>
            </a:endParaRPr>
          </a:p>
        </p:txBody>
      </p:sp>
      <p:sp>
        <p:nvSpPr>
          <p:cNvPr id="7" name="文本框 6"/>
          <p:cNvSpPr txBox="1"/>
          <p:nvPr/>
        </p:nvSpPr>
        <p:spPr>
          <a:xfrm>
            <a:off x="443230" y="3603625"/>
            <a:ext cx="11306175" cy="2676525"/>
          </a:xfrm>
          <a:prstGeom prst="rect">
            <a:avLst/>
          </a:prstGeom>
        </p:spPr>
        <p:txBody>
          <a:bodyPr wrap="square" anchor="t" anchorCtr="0">
            <a:spAutoFit/>
          </a:bodyPr>
          <a:p>
            <a:pPr marL="285750" indent="-285750">
              <a:lnSpc>
                <a:spcPct val="150000"/>
              </a:lnSpc>
              <a:buFont typeface="Wingdings" panose="05000000000000000000" charset="0"/>
              <a:buChar char="p"/>
            </a:pPr>
            <a:r>
              <a:rPr lang="zh-CN" altLang="en-US" sz="1600"/>
              <a:t>依拉环素无需负荷剂量，肝肾功能正常成人常规推荐剂量为</a:t>
            </a:r>
            <a:r>
              <a:rPr lang="en-US" altLang="zh-CN" sz="1600"/>
              <a:t>1mg/kg</a:t>
            </a:r>
            <a:r>
              <a:rPr lang="zh-CN" altLang="en-US" sz="1600"/>
              <a:t>，每</a:t>
            </a:r>
            <a:r>
              <a:rPr lang="en-US" altLang="zh-CN" sz="1600"/>
              <a:t>12</a:t>
            </a:r>
            <a:r>
              <a:rPr lang="zh-CN" altLang="en-US" sz="1600"/>
              <a:t>小时</a:t>
            </a:r>
            <a:r>
              <a:rPr lang="en-US" altLang="zh-CN" sz="1600"/>
              <a:t>1</a:t>
            </a:r>
            <a:r>
              <a:rPr lang="zh-CN" altLang="en-US" sz="1600"/>
              <a:t>次，静脉滴注，目前没有口服剂型；</a:t>
            </a:r>
            <a:endParaRPr lang="zh-CN" altLang="en-US" sz="1600"/>
          </a:p>
          <a:p>
            <a:pPr marL="285750" indent="-285750">
              <a:lnSpc>
                <a:spcPct val="150000"/>
              </a:lnSpc>
              <a:buFont typeface="Wingdings" panose="05000000000000000000" charset="0"/>
              <a:buChar char="p"/>
            </a:pPr>
            <a:r>
              <a:rPr lang="zh-CN" altLang="en-US" sz="1600"/>
              <a:t>血药峰浓度为</a:t>
            </a:r>
            <a:r>
              <a:rPr lang="en-US" altLang="zh-CN" sz="1600"/>
              <a:t>1.83mg/L</a:t>
            </a:r>
            <a:r>
              <a:rPr lang="zh-CN" altLang="en-US" sz="1600"/>
              <a:t>，是替加环素的</a:t>
            </a:r>
            <a:r>
              <a:rPr lang="en-US" altLang="zh-CN" sz="1600"/>
              <a:t>2.9</a:t>
            </a:r>
            <a:r>
              <a:rPr lang="zh-CN" altLang="en-US" sz="1600"/>
              <a:t>倍；在体内广泛分布，分布容积为</a:t>
            </a:r>
            <a:r>
              <a:rPr lang="en-US" altLang="zh-CN" sz="1600"/>
              <a:t>321L</a:t>
            </a:r>
            <a:r>
              <a:rPr lang="zh-CN" altLang="en-US" sz="1600"/>
              <a:t>；</a:t>
            </a:r>
            <a:endParaRPr lang="zh-CN" altLang="en-US" sz="1600"/>
          </a:p>
          <a:p>
            <a:pPr marL="285750" indent="-285750">
              <a:lnSpc>
                <a:spcPct val="150000"/>
              </a:lnSpc>
              <a:buFont typeface="Wingdings" panose="05000000000000000000" charset="0"/>
              <a:buChar char="p"/>
            </a:pPr>
            <a:r>
              <a:rPr lang="zh-CN" altLang="en-US" sz="1600"/>
              <a:t>代谢方式与替加环素不同，主要经肝</a:t>
            </a:r>
            <a:r>
              <a:rPr lang="en-US" altLang="zh-CN" sz="1600"/>
              <a:t>CYP3A4</a:t>
            </a:r>
            <a:r>
              <a:rPr lang="zh-CN" altLang="en-US" sz="1600"/>
              <a:t>代谢，与强效</a:t>
            </a:r>
            <a:r>
              <a:rPr lang="en-US" altLang="zh-CN" sz="1600"/>
              <a:t>CYP3A4</a:t>
            </a:r>
            <a:r>
              <a:rPr lang="zh-CN" altLang="en-US" sz="1600"/>
              <a:t>诱导剂合用需要调整剂量；</a:t>
            </a:r>
            <a:endParaRPr lang="zh-CN" altLang="en-US" sz="1600"/>
          </a:p>
          <a:p>
            <a:pPr marL="285750" indent="-285750">
              <a:lnSpc>
                <a:spcPct val="150000"/>
              </a:lnSpc>
              <a:buFont typeface="Wingdings" panose="05000000000000000000" charset="0"/>
              <a:buChar char="p"/>
            </a:pPr>
            <a:r>
              <a:rPr lang="zh-CN" altLang="en-US" sz="1600"/>
              <a:t>蛋白结合率较高，为</a:t>
            </a:r>
            <a:r>
              <a:rPr lang="en-US" altLang="zh-CN" sz="1600"/>
              <a:t>79%~90%</a:t>
            </a:r>
            <a:r>
              <a:rPr lang="zh-CN" altLang="en-US" sz="1600"/>
              <a:t>；</a:t>
            </a:r>
            <a:endParaRPr lang="zh-CN" altLang="en-US" sz="1600"/>
          </a:p>
          <a:p>
            <a:pPr marL="285750" indent="-285750">
              <a:lnSpc>
                <a:spcPct val="150000"/>
              </a:lnSpc>
              <a:buFont typeface="Wingdings" panose="05000000000000000000" charset="0"/>
              <a:buChar char="p"/>
            </a:pPr>
            <a:r>
              <a:rPr lang="zh-CN" altLang="en-US" sz="1600"/>
              <a:t>半衰期为</a:t>
            </a:r>
            <a:r>
              <a:rPr lang="en-US" altLang="zh-CN" sz="1600"/>
              <a:t>20</a:t>
            </a:r>
            <a:r>
              <a:rPr lang="zh-CN" altLang="en-US" sz="1600"/>
              <a:t>小时；</a:t>
            </a:r>
            <a:endParaRPr lang="zh-CN" altLang="en-US" sz="1600"/>
          </a:p>
          <a:p>
            <a:pPr marL="285750" indent="-285750">
              <a:lnSpc>
                <a:spcPct val="150000"/>
              </a:lnSpc>
              <a:buFont typeface="Wingdings" panose="05000000000000000000" charset="0"/>
              <a:buChar char="p"/>
            </a:pPr>
            <a:r>
              <a:rPr lang="zh-CN" altLang="en-US" sz="1600"/>
              <a:t>主要以原型或活性产物形式经胆汁</a:t>
            </a:r>
            <a:r>
              <a:rPr lang="en-US" altLang="zh-CN" sz="1600"/>
              <a:t>/</a:t>
            </a:r>
            <a:r>
              <a:rPr lang="zh-CN" altLang="en-US" sz="1600"/>
              <a:t>粪便排泄，为</a:t>
            </a:r>
            <a:r>
              <a:rPr lang="en-US" altLang="zh-CN" sz="1600"/>
              <a:t>47%</a:t>
            </a:r>
            <a:r>
              <a:rPr lang="zh-CN" altLang="en-US" sz="1600"/>
              <a:t>，尿排泄较少，为</a:t>
            </a:r>
            <a:r>
              <a:rPr lang="en-US" altLang="zh-CN" sz="1600"/>
              <a:t>34%</a:t>
            </a:r>
            <a:r>
              <a:rPr lang="zh-CN" altLang="en-US" sz="1600"/>
              <a:t>。</a:t>
            </a:r>
            <a:endParaRPr lang="zh-CN" altLang="en-US" sz="1600"/>
          </a:p>
          <a:p>
            <a:pPr marL="285750" indent="-285750">
              <a:lnSpc>
                <a:spcPct val="150000"/>
              </a:lnSpc>
              <a:buFont typeface="Wingdings" panose="05000000000000000000" charset="0"/>
              <a:buChar char="p"/>
            </a:pPr>
            <a:r>
              <a:rPr lang="zh-CN" altLang="en-US" sz="1600"/>
              <a:t>不能透过血脑屏障，也不会被血液透析清除，肾功能不全无需调整剂量。</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414"/>
          <p:cNvSpPr/>
          <p:nvPr/>
        </p:nvSpPr>
        <p:spPr>
          <a:xfrm>
            <a:off x="440690" y="145415"/>
            <a:ext cx="11361420" cy="346710"/>
          </a:xfrm>
          <a:prstGeom prst="rect">
            <a:avLst/>
          </a:prstGeom>
          <a:noFill/>
          <a:ln w="0" cap="flat">
            <a:noFill/>
            <a:prstDash val="solid"/>
            <a:miter lim="0"/>
          </a:ln>
        </p:spPr>
        <p:txBody>
          <a:bodyPr vert="horz" wrap="square" lIns="0" tIns="0" rIns="0" bIns="0"/>
          <a:lstStyle/>
          <a:p>
            <a:pPr algn="l" rtl="0" eaLnBrk="0">
              <a:lnSpc>
                <a:spcPct val="150000"/>
              </a:lnSpc>
            </a:pPr>
            <a:endParaRPr sz="200" dirty="0">
              <a:solidFill>
                <a:schemeClr val="tx1"/>
              </a:solidFill>
              <a:latin typeface="Arial" panose="020B0604020202020204"/>
              <a:ea typeface="Arial" panose="020B0604020202020204"/>
              <a:cs typeface="Arial" panose="020B0604020202020204"/>
            </a:endParaRPr>
          </a:p>
          <a:p>
            <a:pPr marL="12700" algn="l" rtl="0" eaLnBrk="0">
              <a:lnSpc>
                <a:spcPct val="150000"/>
              </a:lnSpc>
            </a:pPr>
            <a:r>
              <a:rPr lang="zh-CN" altLang="en-US" sz="28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依拉环素</a:t>
            </a:r>
            <a:endParaRPr lang="zh-CN" altLang="en-US" sz="28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150000"/>
              </a:lnSpc>
            </a:pP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无</a:t>
            </a:r>
            <a:r>
              <a:rPr lang="en-US" altLang="zh-CN"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HAP/VAP</a:t>
            </a: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适应症，其抗菌谱不覆盖铜绿假单胞菌、奇异变形杆菌、普通变形杆菌、摩氏摩根菌、雷氏普罗维登斯菌、斯氏普罗维登斯菌等</a:t>
            </a:r>
            <a:endPar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88000"/>
              </a:lnSpc>
            </a:pPr>
            <a:endPar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6" name="textbox 416"/>
          <p:cNvSpPr/>
          <p:nvPr/>
        </p:nvSpPr>
        <p:spPr>
          <a:xfrm>
            <a:off x="2891790" y="6482080"/>
            <a:ext cx="8147685" cy="18034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215"/>
              </a:lnSpc>
            </a:pP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注射用盐酸依拉环素说明书</a:t>
            </a:r>
            <a:r>
              <a:rPr sz="800" kern="0" spc="10" dirty="0">
                <a:solidFill>
                  <a:srgbClr val="7F7F7F">
                    <a:alpha val="100000"/>
                  </a:srgbClr>
                </a:solidFill>
                <a:latin typeface="Arial" panose="020B0604020202020204"/>
                <a:ea typeface="Arial" panose="020B0604020202020204"/>
                <a:cs typeface="Arial" panose="020B0604020202020204"/>
              </a:rPr>
              <a:t>.</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10" dirty="0">
                <a:solidFill>
                  <a:srgbClr val="7F7F7F">
                    <a:alpha val="100000"/>
                  </a:srgbClr>
                </a:solidFill>
                <a:latin typeface="Arial" panose="020B0604020202020204"/>
                <a:ea typeface="Arial" panose="020B0604020202020204"/>
                <a:cs typeface="Arial" panose="020B0604020202020204"/>
              </a:rPr>
              <a:t>20</a:t>
            </a:r>
            <a:r>
              <a:rPr sz="800" kern="0" spc="0" dirty="0">
                <a:solidFill>
                  <a:srgbClr val="7F7F7F">
                    <a:alpha val="100000"/>
                  </a:srgbClr>
                </a:solidFill>
                <a:latin typeface="Arial" panose="020B0604020202020204"/>
                <a:ea typeface="Arial" panose="020B0604020202020204"/>
                <a:cs typeface="Arial" panose="020B0604020202020204"/>
              </a:rPr>
              <a:t>23</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5</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rPr>
              <a:t>23</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日）                                                                                                                                                                                                                 </a:t>
            </a:r>
            <a:endParaRPr sz="1200" baseline="4000" dirty="0">
              <a:latin typeface="Arial" panose="020B0604020202020204"/>
              <a:ea typeface="Arial" panose="020B0604020202020204"/>
              <a:cs typeface="Arial" panose="020B0604020202020204"/>
            </a:endParaRPr>
          </a:p>
        </p:txBody>
      </p:sp>
      <p:graphicFrame>
        <p:nvGraphicFramePr>
          <p:cNvPr id="2" name="table 426"/>
          <p:cNvGraphicFramePr>
            <a:graphicFrameLocks noGrp="1"/>
          </p:cNvGraphicFramePr>
          <p:nvPr/>
        </p:nvGraphicFramePr>
        <p:xfrm>
          <a:off x="386314" y="2346243"/>
          <a:ext cx="11304905" cy="3484880"/>
        </p:xfrm>
        <a:graphic>
          <a:graphicData uri="http://schemas.openxmlformats.org/drawingml/2006/table">
            <a:tbl>
              <a:tblPr/>
              <a:tblGrid>
                <a:gridCol w="3083560"/>
                <a:gridCol w="2165985"/>
                <a:gridCol w="2035810"/>
                <a:gridCol w="1962150"/>
                <a:gridCol w="1968500"/>
              </a:tblGrid>
              <a:tr h="309879">
                <a:tc rowSpan="2">
                  <a:txBody>
                    <a:bodyPr/>
                    <a:lstStyle/>
                    <a:p>
                      <a:pPr algn="l" rtl="0" eaLnBrk="0">
                        <a:lnSpc>
                          <a:spcPct val="148000"/>
                        </a:lnSpc>
                      </a:pPr>
                      <a:endParaRPr sz="1000" dirty="0">
                        <a:latin typeface="Arial" panose="020B0604020202020204"/>
                        <a:ea typeface="Arial" panose="020B0604020202020204"/>
                        <a:cs typeface="Arial" panose="020B0604020202020204"/>
                      </a:endParaRPr>
                    </a:p>
                    <a:p>
                      <a:pPr marL="1372870" algn="l" rtl="0" eaLnBrk="0">
                        <a:lnSpc>
                          <a:spcPct val="86000"/>
                        </a:lnSpc>
                        <a:spcBef>
                          <a:spcPts val="5"/>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药品</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gridSpan="2">
                  <a:txBody>
                    <a:bodyPr/>
                    <a:lstStyle/>
                    <a:p>
                      <a:pPr algn="l" rtl="0" eaLnBrk="0">
                        <a:lnSpc>
                          <a:spcPct val="119000"/>
                        </a:lnSpc>
                      </a:pPr>
                      <a:endParaRPr sz="400" dirty="0">
                        <a:latin typeface="Arial" panose="020B0604020202020204"/>
                        <a:ea typeface="Arial" panose="020B0604020202020204"/>
                        <a:cs typeface="Arial" panose="020B0604020202020204"/>
                      </a:endParaRPr>
                    </a:p>
                    <a:p>
                      <a:pPr marL="1880870" algn="l" rtl="0" eaLnBrk="0">
                        <a:lnSpc>
                          <a:spcPct val="87000"/>
                        </a:lnSpc>
                        <a:spcBef>
                          <a:spcPts val="0"/>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需氧菌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c gridSpan="2">
                  <a:txBody>
                    <a:bodyPr/>
                    <a:lstStyle/>
                    <a:p>
                      <a:pPr algn="l" rtl="0" eaLnBrk="0">
                        <a:lnSpc>
                          <a:spcPct val="117000"/>
                        </a:lnSpc>
                      </a:pPr>
                      <a:endParaRPr sz="400" dirty="0">
                        <a:latin typeface="Arial" panose="020B0604020202020204"/>
                        <a:ea typeface="Arial" panose="020B0604020202020204"/>
                        <a:cs typeface="Arial" panose="020B0604020202020204"/>
                      </a:endParaRPr>
                    </a:p>
                    <a:p>
                      <a:pPr marL="1690370" algn="l" rtl="0" eaLnBrk="0">
                        <a:lnSpc>
                          <a:spcPct val="87000"/>
                        </a:lnSpc>
                        <a:spcBef>
                          <a:spcPts val="5"/>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厌氧菌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r>
              <a:tr h="303529">
                <a:tc vMerge="1">
                  <a:tcPr marL="0" marR="0" marT="0" marB="0" vert="horz">
                    <a:lnL>
                      <a:noFill/>
                    </a:lnL>
                    <a:lnR>
                      <a:noFill/>
                    </a:lnR>
                    <a:lnT w="12700" cap="flat" cmpd="sng" algn="ctr">
                      <a:solidFill>
                        <a:srgbClr val="FFFFFF"/>
                      </a:solidFill>
                      <a:prstDash val="solid"/>
                      <a:round/>
                      <a:headEnd type="none" w="med" len="med"/>
                      <a:tailEnd type="none" w="med" len="med"/>
                    </a:lnT>
                    <a:lnB>
                      <a:noFill/>
                    </a:lnB>
                  </a:tcPr>
                </a:tc>
                <a:tc>
                  <a:txBody>
                    <a:bodyPr/>
                    <a:lstStyle/>
                    <a:p>
                      <a:pPr algn="l" rtl="0" eaLnBrk="0">
                        <a:lnSpc>
                          <a:spcPct val="110000"/>
                        </a:lnSpc>
                      </a:pPr>
                      <a:endParaRPr sz="400" dirty="0">
                        <a:latin typeface="Arial" panose="020B0604020202020204"/>
                        <a:ea typeface="Arial" panose="020B0604020202020204"/>
                        <a:cs typeface="Arial" panose="020B0604020202020204"/>
                      </a:endParaRPr>
                    </a:p>
                    <a:p>
                      <a:pPr marL="561975" algn="l" rtl="0" eaLnBrk="0">
                        <a:lnSpc>
                          <a:spcPct val="87000"/>
                        </a:lnSpc>
                        <a:spcBef>
                          <a:spcPts val="0"/>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革兰氏阳性菌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604020202020204"/>
                        <a:ea typeface="Arial" panose="020B0604020202020204"/>
                        <a:cs typeface="Arial" panose="020B0604020202020204"/>
                      </a:endParaRPr>
                    </a:p>
                    <a:p>
                      <a:pPr marL="532130" algn="l" rtl="0" eaLnBrk="0">
                        <a:lnSpc>
                          <a:spcPct val="87000"/>
                        </a:lnSpc>
                        <a:spcBef>
                          <a:spcPts val="5"/>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革兰氏阴性菌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604020202020204"/>
                        <a:ea typeface="Arial" panose="020B0604020202020204"/>
                        <a:cs typeface="Arial" panose="020B0604020202020204"/>
                      </a:endParaRPr>
                    </a:p>
                    <a:p>
                      <a:pPr marL="441325" algn="l" rtl="0" eaLnBrk="0">
                        <a:lnSpc>
                          <a:spcPct val="87000"/>
                        </a:lnSpc>
                        <a:spcBef>
                          <a:spcPts val="0"/>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革兰氏阳性菌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604020202020204"/>
                        <a:ea typeface="Arial" panose="020B0604020202020204"/>
                        <a:cs typeface="Arial" panose="020B0604020202020204"/>
                      </a:endParaRPr>
                    </a:p>
                    <a:p>
                      <a:pPr marL="446405" algn="l" rtl="0" eaLnBrk="0">
                        <a:lnSpc>
                          <a:spcPct val="87000"/>
                        </a:lnSpc>
                        <a:spcBef>
                          <a:spcPts val="5"/>
                        </a:spcBef>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革兰氏阴性菌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solidFill>
                      <a:schemeClr val="accent5"/>
                    </a:solidFill>
                  </a:tcPr>
                </a:tc>
              </a:tr>
              <a:tr h="2871470">
                <a:tc>
                  <a:txBody>
                    <a:bodyPr/>
                    <a:lstStyle/>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2000"/>
                        </a:lnSpc>
                      </a:pPr>
                      <a:endParaRPr sz="1000" dirty="0">
                        <a:latin typeface="Arial" panose="020B0604020202020204"/>
                        <a:ea typeface="Arial" panose="020B0604020202020204"/>
                        <a:cs typeface="Arial" panose="020B0604020202020204"/>
                      </a:endParaRPr>
                    </a:p>
                    <a:p>
                      <a:pPr marL="748030" algn="l" rtl="0" eaLnBrk="0">
                        <a:lnSpc>
                          <a:spcPct val="87000"/>
                        </a:lnSpc>
                        <a:spcBef>
                          <a:spcPts val="5"/>
                        </a:spcBef>
                      </a:pP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注射用盐酸依拉环素</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700" dirty="0">
                        <a:latin typeface="Arial" panose="020B0604020202020204"/>
                        <a:ea typeface="Arial" panose="020B0604020202020204"/>
                        <a:cs typeface="Arial" panose="020B0604020202020204"/>
                      </a:endParaRPr>
                    </a:p>
                    <a:p>
                      <a:pPr marL="108585" algn="l" rtl="0" eaLnBrk="0">
                        <a:lnSpc>
                          <a:spcPct val="85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5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粪肠球菌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108585" algn="l" rtl="0" eaLnBrk="0">
                        <a:lnSpc>
                          <a:spcPct val="85000"/>
                        </a:lnSpc>
                        <a:spcBef>
                          <a:spcPts val="135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5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屎肠球菌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108585" algn="l" rtl="0" eaLnBrk="0">
                        <a:lnSpc>
                          <a:spcPct val="87000"/>
                        </a:lnSpc>
                        <a:spcBef>
                          <a:spcPts val="1335"/>
                        </a:spcBef>
                      </a:pPr>
                      <a:r>
                        <a:rPr sz="1400" kern="0" spc="-10" dirty="0">
                          <a:solidFill>
                            <a:srgbClr val="000000">
                              <a:alpha val="100000"/>
                            </a:srgbClr>
                          </a:solidFill>
                          <a:latin typeface="Arial" panose="020B0604020202020204"/>
                          <a:ea typeface="Arial" panose="020B0604020202020204"/>
                          <a:cs typeface="Arial" panose="020B0604020202020204"/>
                        </a:rPr>
                        <a:t>•</a:t>
                      </a:r>
                      <a:r>
                        <a:rPr sz="1400" kern="0" spc="5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金黄色葡萄球菌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0000"/>
                        </a:lnSpc>
                      </a:pPr>
                      <a:endParaRPr sz="1100" dirty="0">
                        <a:latin typeface="Arial" panose="020B0604020202020204"/>
                        <a:ea typeface="Arial" panose="020B0604020202020204"/>
                        <a:cs typeface="Arial" panose="020B0604020202020204"/>
                      </a:endParaRPr>
                    </a:p>
                    <a:p>
                      <a:pPr marL="108585" algn="l" rtl="0" eaLnBrk="0">
                        <a:lnSpc>
                          <a:spcPct val="87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咽峡炎链球菌群</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604020202020204"/>
                        <a:ea typeface="Arial" panose="020B0604020202020204"/>
                        <a:cs typeface="Arial" panose="020B0604020202020204"/>
                      </a:endParaRPr>
                    </a:p>
                    <a:p>
                      <a:pPr marL="25400" algn="l" rtl="0" eaLnBrk="0">
                        <a:lnSpc>
                          <a:spcPct val="87000"/>
                        </a:lnSpc>
                        <a:spcBef>
                          <a:spcPts val="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8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弗劳地枸橼酸杆菌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5400" algn="l" rtl="0" eaLnBrk="0">
                        <a:lnSpc>
                          <a:spcPct val="86000"/>
                        </a:lnSpc>
                        <a:spcBef>
                          <a:spcPts val="1330"/>
                        </a:spcBef>
                      </a:pPr>
                      <a:r>
                        <a:rPr sz="1400" kern="0" spc="-30" dirty="0">
                          <a:solidFill>
                            <a:srgbClr val="000000">
                              <a:alpha val="100000"/>
                            </a:srgbClr>
                          </a:solidFill>
                          <a:latin typeface="Arial" panose="020B0604020202020204"/>
                          <a:ea typeface="Arial" panose="020B0604020202020204"/>
                          <a:cs typeface="Arial" panose="020B0604020202020204"/>
                        </a:rPr>
                        <a:t>•</a:t>
                      </a:r>
                      <a:r>
                        <a:rPr sz="1400" kern="0" spc="80" dirty="0">
                          <a:solidFill>
                            <a:srgbClr val="000000">
                              <a:alpha val="100000"/>
                            </a:srgbClr>
                          </a:solidFill>
                          <a:latin typeface="Arial" panose="020B0604020202020204"/>
                          <a:ea typeface="Arial" panose="020B0604020202020204"/>
                          <a:cs typeface="Arial" panose="020B0604020202020204"/>
                        </a:rPr>
                        <a:t>    </a:t>
                      </a:r>
                      <a:r>
                        <a:rPr sz="1400"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阴沟肠杆菌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5400" algn="l" rtl="0" eaLnBrk="0">
                        <a:lnSpc>
                          <a:spcPct val="87000"/>
                        </a:lnSpc>
                        <a:spcBef>
                          <a:spcPts val="133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5400" algn="l" rtl="0" eaLnBrk="0">
                        <a:lnSpc>
                          <a:spcPct val="87000"/>
                        </a:lnSpc>
                        <a:spcBef>
                          <a:spcPts val="132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产酸克雷伯菌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0000"/>
                        </a:lnSpc>
                      </a:pPr>
                      <a:endParaRPr sz="1100" dirty="0">
                        <a:latin typeface="Arial" panose="020B0604020202020204"/>
                        <a:ea typeface="Arial" panose="020B0604020202020204"/>
                        <a:cs typeface="Arial" panose="020B0604020202020204"/>
                      </a:endParaRPr>
                    </a:p>
                    <a:p>
                      <a:pPr marL="25400" algn="l" rtl="0" eaLnBrk="0">
                        <a:lnSpc>
                          <a:spcPct val="87000"/>
                        </a:lnSpc>
                        <a:spcBef>
                          <a:spcPts val="5"/>
                        </a:spcBef>
                      </a:pPr>
                      <a:r>
                        <a:rPr sz="1400" kern="0" spc="-10" dirty="0">
                          <a:solidFill>
                            <a:srgbClr val="000000">
                              <a:alpha val="100000"/>
                            </a:srgbClr>
                          </a:solidFill>
                          <a:latin typeface="Arial" panose="020B0604020202020204"/>
                          <a:ea typeface="Arial" panose="020B0604020202020204"/>
                          <a:cs typeface="Arial" panose="020B0604020202020204"/>
                        </a:rPr>
                        <a:t>•</a:t>
                      </a:r>
                      <a:r>
                        <a:rPr sz="1400" kern="0" spc="5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604020202020204"/>
                        <a:ea typeface="Arial" panose="020B0604020202020204"/>
                        <a:cs typeface="Arial" panose="020B0604020202020204"/>
                      </a:endParaRPr>
                    </a:p>
                    <a:p>
                      <a:pPr marL="90805" algn="l" rtl="0" eaLnBrk="0">
                        <a:lnSpc>
                          <a:spcPct val="87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产气荚膜梭菌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604020202020204"/>
                        <a:ea typeface="Arial" panose="020B0604020202020204"/>
                        <a:cs typeface="Arial" panose="020B0604020202020204"/>
                      </a:endParaRPr>
                    </a:p>
                    <a:p>
                      <a:pPr marL="95885" algn="l" rtl="0" eaLnBrk="0">
                        <a:lnSpc>
                          <a:spcPct val="87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5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粪拟杆菌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95885" algn="l" rtl="0" eaLnBrk="0">
                        <a:lnSpc>
                          <a:spcPct val="86000"/>
                        </a:lnSpc>
                        <a:spcBef>
                          <a:spcPts val="133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脆弱拟杆菌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95885" algn="l" rtl="0" eaLnBrk="0">
                        <a:lnSpc>
                          <a:spcPct val="87000"/>
                        </a:lnSpc>
                        <a:spcBef>
                          <a:spcPts val="133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卵形拟杆菌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95885" algn="l" rtl="0" eaLnBrk="0">
                        <a:lnSpc>
                          <a:spcPct val="87000"/>
                        </a:lnSpc>
                        <a:spcBef>
                          <a:spcPts val="133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多形拟杆菌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95885" algn="l" rtl="0" eaLnBrk="0">
                        <a:lnSpc>
                          <a:spcPct val="87000"/>
                        </a:lnSpc>
                        <a:spcBef>
                          <a:spcPts val="1320"/>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单形拟杆菌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95885" algn="l" rtl="0" eaLnBrk="0">
                        <a:lnSpc>
                          <a:spcPct val="87000"/>
                        </a:lnSpc>
                        <a:spcBef>
                          <a:spcPts val="132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普通拟杆菌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9000"/>
                        </a:lnSpc>
                      </a:pPr>
                      <a:endParaRPr sz="1000" dirty="0">
                        <a:latin typeface="Arial" panose="020B0604020202020204"/>
                        <a:ea typeface="Arial" panose="020B0604020202020204"/>
                        <a:cs typeface="Arial" panose="020B0604020202020204"/>
                      </a:endParaRPr>
                    </a:p>
                    <a:p>
                      <a:pPr algn="l" rtl="0" eaLnBrk="0">
                        <a:lnSpc>
                          <a:spcPct val="9000"/>
                        </a:lnSpc>
                      </a:pPr>
                      <a:endParaRPr sz="100" dirty="0">
                        <a:latin typeface="Arial" panose="020B0604020202020204"/>
                        <a:ea typeface="Arial" panose="020B0604020202020204"/>
                        <a:cs typeface="Arial" panose="020B0604020202020204"/>
                      </a:endParaRPr>
                    </a:p>
                    <a:p>
                      <a:pPr marL="95885" algn="l" rtl="0" eaLnBrk="0">
                        <a:lnSpc>
                          <a:spcPct val="87000"/>
                        </a:lnSpc>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狄氏副拟杆菌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414"/>
          <p:cNvSpPr/>
          <p:nvPr/>
        </p:nvSpPr>
        <p:spPr>
          <a:xfrm>
            <a:off x="426777" y="759904"/>
            <a:ext cx="9751059" cy="346709"/>
          </a:xfrm>
          <a:prstGeom prst="rect">
            <a:avLst/>
          </a:prstGeom>
          <a:noFill/>
          <a:ln w="0" cap="flat">
            <a:noFill/>
            <a:prstDash val="solid"/>
            <a:miter lim="0"/>
          </a:ln>
        </p:spPr>
        <p:txBody>
          <a:bodyPr vert="horz" wrap="square" lIns="0" tIns="0" rIns="0" bIns="0"/>
          <a:lstStyle/>
          <a:p>
            <a:pPr algn="l" rtl="0" eaLnBrk="0">
              <a:lnSpc>
                <a:spcPct val="77000"/>
              </a:lnSpc>
            </a:pPr>
            <a:endParaRPr sz="100" dirty="0">
              <a:solidFill>
                <a:schemeClr val="tx1"/>
              </a:solidFill>
              <a:latin typeface="Arial" panose="020B0604020202020204"/>
              <a:ea typeface="Arial" panose="020B0604020202020204"/>
              <a:cs typeface="Arial" panose="020B0604020202020204"/>
            </a:endParaRPr>
          </a:p>
          <a:p>
            <a:pPr marL="12700" algn="l" rtl="0" eaLnBrk="0">
              <a:lnSpc>
                <a:spcPct val="88000"/>
              </a:lnSpc>
            </a:pP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依拉环素两项</a:t>
            </a:r>
            <a:r>
              <a:rPr lang="en-US" altLang="zh-CN"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cIAI</a:t>
            </a: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的</a:t>
            </a:r>
            <a:r>
              <a:rPr lang="en-US"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Ⅲ</a:t>
            </a: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期临床研究（</a:t>
            </a:r>
            <a:r>
              <a:rPr lang="en-US" altLang="zh-CN"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IGNITE 1</a:t>
            </a: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a:graphicFrameLocks noGrp="1"/>
          </p:cNvGraphicFramePr>
          <p:nvPr/>
        </p:nvGraphicFramePr>
        <p:xfrm>
          <a:off x="441324" y="1393863"/>
          <a:ext cx="11306175" cy="4461510"/>
        </p:xfrm>
        <a:graphic>
          <a:graphicData uri="http://schemas.openxmlformats.org/drawingml/2006/table">
            <a:tbl>
              <a:tblPr firstRow="1" bandRow="1">
                <a:tableStyleId>{5C22544A-7EE6-4342-B048-85BDC9FD1C3A}</a:tableStyleId>
              </a:tblPr>
              <a:tblGrid>
                <a:gridCol w="1417936"/>
                <a:gridCol w="1972439"/>
                <a:gridCol w="6096072"/>
                <a:gridCol w="1819728"/>
              </a:tblGrid>
              <a:tr h="305038">
                <a:tc>
                  <a:txBody>
                    <a:bodyPr/>
                    <a:lstStyle/>
                    <a:p>
                      <a:pPr algn="ctr"/>
                      <a:r>
                        <a:rPr lang="en-US" altLang="zh-CN" sz="1400" dirty="0">
                          <a:latin typeface="+mn-lt"/>
                          <a:ea typeface="+mn-ea"/>
                        </a:rPr>
                        <a:t>Ⅲ</a:t>
                      </a:r>
                      <a:r>
                        <a:rPr lang="zh-CN" altLang="en-US" sz="1400" dirty="0">
                          <a:latin typeface="+mn-lt"/>
                          <a:ea typeface="+mn-ea"/>
                        </a:rPr>
                        <a:t>期研究</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研究设计</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研究结果</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备注</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r>
              <a:tr h="2159877">
                <a:tc>
                  <a:txBody>
                    <a:bodyPr/>
                    <a:lstStyle/>
                    <a:p>
                      <a:pPr marL="0" marR="0" lvl="0" indent="0" algn="ctr" defTabSz="914400" rtl="0" eaLnBrk="1" fontAlgn="auto" latinLnBrk="0" hangingPunct="1">
                        <a:lnSpc>
                          <a:spcPct val="120000"/>
                        </a:lnSpc>
                        <a:spcBef>
                          <a:spcPts val="0"/>
                        </a:spcBef>
                        <a:spcAft>
                          <a:spcPts val="600"/>
                        </a:spcAft>
                        <a:buClrTx/>
                        <a:buSzTx/>
                        <a:buFontTx/>
                        <a:buNone/>
                        <a:defRPr/>
                      </a:pPr>
                      <a:r>
                        <a:rPr lang="en-US" altLang="zh-CN" sz="1200" b="1" i="0" u="none" strike="noStrike" baseline="0" dirty="0">
                          <a:solidFill>
                            <a:schemeClr val="tx1"/>
                          </a:solidFill>
                          <a:latin typeface="+mn-lt"/>
                          <a:ea typeface="+mn-ea"/>
                        </a:rPr>
                        <a:t>IGNITE 1</a:t>
                      </a:r>
                      <a:endParaRPr lang="en-US" altLang="zh-CN" sz="1200" b="1" i="0" u="none" strike="noStrike" baseline="0" dirty="0">
                        <a:solidFill>
                          <a:schemeClr val="tx1"/>
                        </a:solidFill>
                        <a:latin typeface="+mn-lt"/>
                        <a:ea typeface="+mn-ea"/>
                      </a:endParaRPr>
                    </a:p>
                    <a:p>
                      <a:pPr marL="0" marR="0" lvl="0" indent="0" algn="ctr" defTabSz="914400" rtl="0" eaLnBrk="1" fontAlgn="auto" latinLnBrk="0" hangingPunct="1">
                        <a:lnSpc>
                          <a:spcPct val="120000"/>
                        </a:lnSpc>
                        <a:spcBef>
                          <a:spcPts val="0"/>
                        </a:spcBef>
                        <a:spcAft>
                          <a:spcPts val="600"/>
                        </a:spcAft>
                        <a:buClrTx/>
                        <a:buSzTx/>
                        <a:buFontTx/>
                        <a:buNone/>
                        <a:defRPr/>
                      </a:pPr>
                      <a:r>
                        <a:rPr lang="zh-CN" altLang="en-US" sz="1200" b="1" i="0" u="none" strike="noStrike" baseline="0" dirty="0">
                          <a:solidFill>
                            <a:schemeClr val="tx1"/>
                          </a:solidFill>
                          <a:latin typeface="+mn-lt"/>
                          <a:ea typeface="+mn-ea"/>
                        </a:rPr>
                        <a:t>（</a:t>
                      </a:r>
                      <a:r>
                        <a:rPr lang="en-US" altLang="zh-CN" sz="1200" b="1" i="0" u="none" strike="noStrike" baseline="0" dirty="0">
                          <a:solidFill>
                            <a:schemeClr val="tx1"/>
                          </a:solidFill>
                          <a:latin typeface="+mn-lt"/>
                          <a:ea typeface="+mn-ea"/>
                        </a:rPr>
                        <a:t>N=541</a:t>
                      </a:r>
                      <a:r>
                        <a:rPr lang="zh-CN" altLang="en-US" sz="1200" b="1" i="0" u="none" strike="noStrike" baseline="0" dirty="0">
                          <a:solidFill>
                            <a:schemeClr val="tx1"/>
                          </a:solidFill>
                          <a:latin typeface="+mn-lt"/>
                          <a:ea typeface="+mn-ea"/>
                        </a:rPr>
                        <a:t>）</a:t>
                      </a:r>
                      <a:r>
                        <a:rPr lang="en-US" altLang="zh-CN" sz="1200" b="1" i="0" u="none" strike="noStrike" baseline="30000" dirty="0">
                          <a:solidFill>
                            <a:schemeClr val="tx1"/>
                          </a:solidFill>
                          <a:latin typeface="+mn-lt"/>
                          <a:ea typeface="+mn-ea"/>
                        </a:rPr>
                        <a:t>1</a:t>
                      </a:r>
                      <a:endParaRPr lang="en-US" altLang="zh-CN" sz="1200" b="1" i="0" u="none" strike="noStrike" baseline="30000" dirty="0">
                        <a:solidFill>
                          <a:schemeClr val="tx1"/>
                        </a:solidFill>
                        <a:latin typeface="+mn-lt"/>
                        <a:ea typeface="+mn-ea"/>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试验组（</a:t>
                      </a:r>
                      <a:r>
                        <a:rPr lang="en-US" altLang="zh-CN" sz="1200" b="1" kern="1200" dirty="0">
                          <a:solidFill>
                            <a:schemeClr val="tx1"/>
                          </a:solidFill>
                          <a:latin typeface="+mn-lt"/>
                          <a:ea typeface="+mn-ea"/>
                          <a:cs typeface="+mn-cs"/>
                        </a:rPr>
                        <a:t>n=270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：依拉环素 </a:t>
                      </a:r>
                      <a:r>
                        <a:rPr lang="en-US" altLang="zh-CN" sz="1200" b="0" kern="1200" dirty="0">
                          <a:solidFill>
                            <a:schemeClr val="tx1"/>
                          </a:solidFill>
                          <a:latin typeface="+mn-lt"/>
                          <a:ea typeface="+mn-ea"/>
                          <a:cs typeface="+mn-cs"/>
                        </a:rPr>
                        <a:t>1.0mg/kg q12h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对照组（</a:t>
                      </a:r>
                      <a:r>
                        <a:rPr lang="en-US" altLang="zh-CN" sz="1200" b="1" kern="1200" dirty="0">
                          <a:solidFill>
                            <a:schemeClr val="tx1"/>
                          </a:solidFill>
                          <a:latin typeface="+mn-lt"/>
                          <a:ea typeface="+mn-ea"/>
                          <a:cs typeface="+mn-cs"/>
                        </a:rPr>
                        <a:t>n=271</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：厄他培南 </a:t>
                      </a:r>
                      <a:r>
                        <a:rPr lang="en-US" altLang="zh-CN" sz="1200" b="0" kern="1200" dirty="0">
                          <a:solidFill>
                            <a:schemeClr val="tx1"/>
                          </a:solidFill>
                          <a:latin typeface="+mn-lt"/>
                          <a:ea typeface="+mn-ea"/>
                          <a:cs typeface="+mn-cs"/>
                        </a:rPr>
                        <a:t>1.0g q24h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治疗时间</a:t>
                      </a:r>
                      <a:r>
                        <a:rPr lang="zh-CN" altLang="en-US" sz="1200" b="0" kern="1200" dirty="0">
                          <a:solidFill>
                            <a:schemeClr val="tx1"/>
                          </a:solidFill>
                          <a:latin typeface="+mn-lt"/>
                          <a:ea typeface="+mn-ea"/>
                          <a:cs typeface="+mn-cs"/>
                        </a:rPr>
                        <a:t>：至少</a:t>
                      </a:r>
                      <a:r>
                        <a:rPr lang="en-US" altLang="zh-CN" sz="1200" b="0" kern="1200" dirty="0">
                          <a:solidFill>
                            <a:schemeClr val="tx1"/>
                          </a:solidFill>
                          <a:latin typeface="+mn-lt"/>
                          <a:ea typeface="+mn-ea"/>
                          <a:cs typeface="+mn-cs"/>
                        </a:rPr>
                        <a:t>4</a:t>
                      </a:r>
                      <a:r>
                        <a:rPr lang="zh-CN" altLang="en-US" sz="1200" b="0" kern="1200" dirty="0">
                          <a:solidFill>
                            <a:schemeClr val="tx1"/>
                          </a:solidFill>
                          <a:latin typeface="+mn-lt"/>
                          <a:ea typeface="+mn-ea"/>
                          <a:cs typeface="+mn-cs"/>
                        </a:rPr>
                        <a:t>个</a:t>
                      </a:r>
                      <a:r>
                        <a:rPr lang="en-US" altLang="zh-CN" sz="1200" b="0" kern="1200" dirty="0">
                          <a:solidFill>
                            <a:schemeClr val="tx1"/>
                          </a:solidFill>
                          <a:latin typeface="+mn-lt"/>
                          <a:ea typeface="+mn-ea"/>
                          <a:cs typeface="+mn-cs"/>
                        </a:rPr>
                        <a:t>24</a:t>
                      </a:r>
                      <a:r>
                        <a:rPr lang="zh-CN" altLang="en-US" sz="1200" b="0" kern="1200" dirty="0">
                          <a:solidFill>
                            <a:schemeClr val="tx1"/>
                          </a:solidFill>
                          <a:latin typeface="+mn-lt"/>
                          <a:ea typeface="+mn-ea"/>
                          <a:cs typeface="+mn-cs"/>
                        </a:rPr>
                        <a:t>小时剂量周期</a:t>
                      </a:r>
                      <a:endParaRPr lang="zh-CN" altLang="en-US" sz="1200" b="0" kern="1200" dirty="0">
                        <a:solidFill>
                          <a:schemeClr val="tx1"/>
                        </a:solidFill>
                        <a:latin typeface="+mn-lt"/>
                        <a:ea typeface="+mn-ea"/>
                        <a:cs typeface="+mn-cs"/>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dirty="0">
                          <a:solidFill>
                            <a:schemeClr val="tx1"/>
                          </a:solidFill>
                          <a:latin typeface="+mn-lt"/>
                          <a:ea typeface="+mn-ea"/>
                          <a:cs typeface="+mn-ea"/>
                        </a:rPr>
                        <a:t>主要终点：</a:t>
                      </a:r>
                      <a:r>
                        <a:rPr lang="en-US" altLang="zh-CN" sz="1200" b="1" dirty="0">
                          <a:solidFill>
                            <a:schemeClr val="tx1"/>
                          </a:solidFill>
                          <a:latin typeface="+mn-lt"/>
                          <a:ea typeface="+mn-ea"/>
                          <a:cs typeface="+mn-ea"/>
                        </a:rPr>
                        <a:t>TOC</a:t>
                      </a:r>
                      <a:r>
                        <a:rPr lang="zh-CN" altLang="en-US" sz="1200" b="1" dirty="0">
                          <a:solidFill>
                            <a:schemeClr val="tx1"/>
                          </a:solidFill>
                          <a:latin typeface="+mn-lt"/>
                          <a:ea typeface="+mn-ea"/>
                          <a:cs typeface="+mn-ea"/>
                        </a:rPr>
                        <a:t>访视时</a:t>
                      </a:r>
                      <a:r>
                        <a:rPr lang="en-US" altLang="zh-CN" sz="1200" b="1" dirty="0">
                          <a:solidFill>
                            <a:schemeClr val="tx1"/>
                          </a:solidFill>
                          <a:latin typeface="+mn-lt"/>
                          <a:ea typeface="+mn-ea"/>
                          <a:cs typeface="+mn-ea"/>
                        </a:rPr>
                        <a:t>micro-ITT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86.8%</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87.6%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dirty="0">
                          <a:solidFill>
                            <a:schemeClr val="tx1"/>
                          </a:solidFill>
                          <a:latin typeface="+mn-lt"/>
                          <a:ea typeface="+mn-ea"/>
                          <a:cs typeface="+mn-ea"/>
                        </a:rPr>
                        <a:t>次要终点：</a:t>
                      </a:r>
                      <a:r>
                        <a:rPr lang="en-US" altLang="zh-CN" sz="1200" b="1" dirty="0">
                          <a:solidFill>
                            <a:schemeClr val="tx1"/>
                          </a:solidFill>
                          <a:latin typeface="+mn-lt"/>
                          <a:ea typeface="+mn-ea"/>
                          <a:cs typeface="+mn-ea"/>
                        </a:rPr>
                        <a:t>MITT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87.0%</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88.8%</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CE</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92.9%</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94.5%</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ME</a:t>
                      </a:r>
                      <a:r>
                        <a:rPr lang="zh-CN" altLang="en-US" sz="1200" b="1" dirty="0">
                          <a:solidFill>
                            <a:schemeClr val="tx1"/>
                          </a:solidFill>
                          <a:latin typeface="+mn-lt"/>
                          <a:ea typeface="+mn-ea"/>
                          <a:cs typeface="+mn-ea"/>
                        </a:rPr>
                        <a:t>人群临床治愈率：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91.4%</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95.0%</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indent="-172720">
                        <a:lnSpc>
                          <a:spcPct val="120000"/>
                        </a:lnSpc>
                        <a:spcBef>
                          <a:spcPts val="0"/>
                        </a:spcBef>
                        <a:spcAft>
                          <a:spcPts val="600"/>
                        </a:spcAft>
                        <a:buFont typeface="Arial" panose="020B0604020202020204" pitchFamily="34" charset="0"/>
                        <a:buChar char="•"/>
                      </a:pPr>
                      <a:r>
                        <a:rPr lang="zh-CN" altLang="en-US" sz="1200" b="1" dirty="0">
                          <a:solidFill>
                            <a:schemeClr val="tx1"/>
                          </a:solidFill>
                          <a:latin typeface="+mn-lt"/>
                          <a:ea typeface="+mn-ea"/>
                          <a:cs typeface="+mn-ea"/>
                        </a:rPr>
                        <a:t>安全性：总体不良反应发生情况</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113/270</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75/268</a:t>
                      </a:r>
                      <a:r>
                        <a:rPr lang="zh-CN" altLang="en-US" sz="1200" b="0" dirty="0">
                          <a:solidFill>
                            <a:schemeClr val="tx1"/>
                          </a:solidFill>
                          <a:latin typeface="+mn-lt"/>
                          <a:ea typeface="+mn-ea"/>
                          <a:cs typeface="+mn-ea"/>
                        </a:rPr>
                        <a:t>）；</a:t>
                      </a:r>
                      <a:r>
                        <a:rPr lang="zh-CN" altLang="en-US" sz="1200" b="1" dirty="0">
                          <a:solidFill>
                            <a:schemeClr val="tx1"/>
                          </a:solidFill>
                          <a:latin typeface="+mn-lt"/>
                          <a:ea typeface="+mn-ea"/>
                          <a:cs typeface="+mn-ea"/>
                        </a:rPr>
                        <a:t>严重不良事件发生率：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5.6%</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6.0%</a:t>
                      </a:r>
                      <a:r>
                        <a:rPr lang="zh-CN" altLang="en-US" sz="1200" b="0" dirty="0">
                          <a:solidFill>
                            <a:schemeClr val="tx1"/>
                          </a:solidFill>
                          <a:latin typeface="+mn-lt"/>
                          <a:ea typeface="+mn-ea"/>
                          <a:cs typeface="+mn-ea"/>
                        </a:rPr>
                        <a:t>）；两组常见不良反应呕吐、贫血、发热和腹泻发生情况相似；</a:t>
                      </a:r>
                      <a:r>
                        <a:rPr lang="zh-CN" altLang="en-US" sz="1200" b="1" dirty="0">
                          <a:solidFill>
                            <a:schemeClr val="accent1"/>
                          </a:solidFill>
                          <a:latin typeface="+mn-lt"/>
                          <a:ea typeface="+mn-ea"/>
                          <a:cs typeface="+mn-ea"/>
                        </a:rPr>
                        <a:t>依拉环素组</a:t>
                      </a:r>
                      <a:r>
                        <a:rPr lang="en-US" altLang="zh-CN" sz="1200" b="1" dirty="0">
                          <a:solidFill>
                            <a:schemeClr val="accent1"/>
                          </a:solidFill>
                          <a:latin typeface="+mn-lt"/>
                          <a:ea typeface="+mn-ea"/>
                          <a:cs typeface="+mn-ea"/>
                        </a:rPr>
                        <a:t>15</a:t>
                      </a:r>
                      <a:r>
                        <a:rPr lang="zh-CN" altLang="en-US" sz="1200" b="1" dirty="0">
                          <a:solidFill>
                            <a:schemeClr val="accent1"/>
                          </a:solidFill>
                          <a:latin typeface="+mn-lt"/>
                          <a:ea typeface="+mn-ea"/>
                          <a:cs typeface="+mn-ea"/>
                        </a:rPr>
                        <a:t>例患者发生伤口感染</a:t>
                      </a:r>
                      <a:endParaRPr lang="en-US" altLang="zh-CN" sz="1200" b="1" dirty="0">
                        <a:solidFill>
                          <a:schemeClr val="accent1"/>
                        </a:solidFill>
                        <a:latin typeface="+mn-lt"/>
                        <a:ea typeface="+mn-ea"/>
                        <a:cs typeface="+mn-ea"/>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0" i="0" u="none" strike="noStrike" kern="1200" baseline="0" dirty="0">
                          <a:solidFill>
                            <a:schemeClr val="tx1"/>
                          </a:solidFill>
                          <a:latin typeface="+mn-lt"/>
                          <a:ea typeface="+mn-ea"/>
                          <a:cs typeface="+mn-cs"/>
                        </a:rPr>
                        <a:t>主要终点达到非劣效，试验组良好微生物学应答率的绝对值略低于对照组</a:t>
                      </a:r>
                      <a:endParaRPr lang="en-US" altLang="zh-CN" sz="1200" b="0" i="0" u="none" strike="noStrike" kern="1200" baseline="0" dirty="0">
                        <a:solidFill>
                          <a:schemeClr val="tx1"/>
                        </a:solidFill>
                        <a:latin typeface="+mn-lt"/>
                        <a:ea typeface="+mn-ea"/>
                        <a:cs typeface="+mn-cs"/>
                      </a:endParaRPr>
                    </a:p>
                  </a:txBody>
                  <a:tcPr anchor="ctr">
                    <a:lnL>
                      <a:noFill/>
                    </a:lnL>
                    <a:lnR>
                      <a:noFill/>
                    </a:lnR>
                    <a:lnT>
                      <a:noFill/>
                    </a:lnT>
                    <a:lnB>
                      <a:noFill/>
                    </a:lnB>
                    <a:lnTlToBr>
                      <a:noFill/>
                    </a:lnTlToBr>
                    <a:lnBlToTr>
                      <a:noFill/>
                    </a:lnBlToTr>
                    <a:noFill/>
                  </a:tcPr>
                </a:tc>
              </a:tr>
              <a:tr h="1926939">
                <a:tc>
                  <a:txBody>
                    <a:bodyPr/>
                    <a:lstStyle/>
                    <a:p>
                      <a:pPr marL="0" marR="0" lvl="0" indent="0" algn="ctr" defTabSz="914400" rtl="0" eaLnBrk="1" fontAlgn="auto" latinLnBrk="0" hangingPunct="1">
                        <a:lnSpc>
                          <a:spcPct val="120000"/>
                        </a:lnSpc>
                        <a:spcBef>
                          <a:spcPts val="0"/>
                        </a:spcBef>
                        <a:spcAft>
                          <a:spcPts val="600"/>
                        </a:spcAft>
                        <a:buClrTx/>
                        <a:buSzTx/>
                        <a:buFontTx/>
                        <a:buNone/>
                        <a:defRPr/>
                      </a:pPr>
                      <a:r>
                        <a:rPr lang="en-US" altLang="zh-CN" sz="1200" b="1" dirty="0">
                          <a:solidFill>
                            <a:schemeClr val="tx1"/>
                          </a:solidFill>
                          <a:latin typeface="+mn-lt"/>
                          <a:ea typeface="+mn-ea"/>
                        </a:rPr>
                        <a:t>IGNITE 4</a:t>
                      </a:r>
                      <a:endParaRPr lang="en-US" altLang="zh-CN" sz="1200" b="1" dirty="0">
                        <a:solidFill>
                          <a:schemeClr val="tx1"/>
                        </a:solidFill>
                        <a:latin typeface="+mn-lt"/>
                        <a:ea typeface="+mn-ea"/>
                      </a:endParaRPr>
                    </a:p>
                    <a:p>
                      <a:pPr marL="0" marR="0" lvl="0" indent="0" algn="ctr" defTabSz="914400" rtl="0" eaLnBrk="1" fontAlgn="auto" latinLnBrk="0" hangingPunct="1">
                        <a:lnSpc>
                          <a:spcPct val="120000"/>
                        </a:lnSpc>
                        <a:spcBef>
                          <a:spcPts val="0"/>
                        </a:spcBef>
                        <a:spcAft>
                          <a:spcPts val="600"/>
                        </a:spcAft>
                        <a:buClrTx/>
                        <a:buSzTx/>
                        <a:buFontTx/>
                        <a:buNone/>
                        <a:defRPr/>
                      </a:pPr>
                      <a:r>
                        <a:rPr lang="zh-CN" altLang="en-US" sz="1200" b="1" dirty="0">
                          <a:solidFill>
                            <a:schemeClr val="tx1"/>
                          </a:solidFill>
                          <a:latin typeface="+mn-lt"/>
                          <a:ea typeface="+mn-ea"/>
                        </a:rPr>
                        <a:t>（</a:t>
                      </a:r>
                      <a:r>
                        <a:rPr lang="en-US" altLang="zh-CN" sz="1200" b="1" dirty="0">
                          <a:solidFill>
                            <a:schemeClr val="tx1"/>
                          </a:solidFill>
                          <a:latin typeface="+mn-lt"/>
                          <a:ea typeface="+mn-ea"/>
                        </a:rPr>
                        <a:t>N=500</a:t>
                      </a:r>
                      <a:r>
                        <a:rPr lang="zh-CN" altLang="en-US" sz="1200" b="1" dirty="0">
                          <a:solidFill>
                            <a:schemeClr val="tx1"/>
                          </a:solidFill>
                          <a:latin typeface="+mn-lt"/>
                          <a:ea typeface="+mn-ea"/>
                        </a:rPr>
                        <a:t>）</a:t>
                      </a:r>
                      <a:r>
                        <a:rPr lang="en-US" altLang="zh-CN" sz="1200" b="1" i="0" u="none" strike="noStrike" baseline="30000" dirty="0">
                          <a:solidFill>
                            <a:schemeClr val="tx1"/>
                          </a:solidFill>
                          <a:latin typeface="+mn-lt"/>
                          <a:ea typeface="+mn-ea"/>
                        </a:rPr>
                        <a:t>2</a:t>
                      </a:r>
                      <a:endParaRPr lang="en-US" altLang="zh-CN" sz="1200" b="1" dirty="0">
                        <a:solidFill>
                          <a:schemeClr val="tx1"/>
                        </a:solidFill>
                        <a:latin typeface="+mn-lt"/>
                        <a:ea typeface="+mn-ea"/>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试验组（</a:t>
                      </a:r>
                      <a:r>
                        <a:rPr lang="en-US" altLang="zh-CN" sz="1200" b="1" kern="1200" dirty="0">
                          <a:solidFill>
                            <a:schemeClr val="tx1"/>
                          </a:solidFill>
                          <a:latin typeface="+mn-lt"/>
                          <a:ea typeface="+mn-ea"/>
                          <a:cs typeface="+mn-cs"/>
                        </a:rPr>
                        <a:t>n=250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：依拉环素 </a:t>
                      </a:r>
                      <a:r>
                        <a:rPr lang="en-US" altLang="zh-CN" sz="1200" b="0" kern="1200" dirty="0">
                          <a:solidFill>
                            <a:schemeClr val="tx1"/>
                          </a:solidFill>
                          <a:latin typeface="+mn-lt"/>
                          <a:ea typeface="+mn-ea"/>
                          <a:cs typeface="+mn-cs"/>
                        </a:rPr>
                        <a:t>1.0mg/kg q12h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对照组</a:t>
                      </a:r>
                      <a:r>
                        <a:rPr lang="en-US" altLang="zh-CN" sz="1200" b="1" kern="1200" dirty="0">
                          <a:solidFill>
                            <a:schemeClr val="tx1"/>
                          </a:solidFill>
                          <a:latin typeface="+mn-lt"/>
                          <a:ea typeface="+mn-ea"/>
                          <a:cs typeface="+mn-cs"/>
                        </a:rPr>
                        <a:t>n=250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：美罗培南 </a:t>
                      </a:r>
                      <a:r>
                        <a:rPr lang="en-US" altLang="zh-CN" sz="1200" b="0" kern="1200" dirty="0">
                          <a:solidFill>
                            <a:schemeClr val="tx1"/>
                          </a:solidFill>
                          <a:latin typeface="+mn-lt"/>
                          <a:ea typeface="+mn-ea"/>
                          <a:cs typeface="+mn-cs"/>
                        </a:rPr>
                        <a:t>1.0g q8h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kern="1200" dirty="0">
                          <a:solidFill>
                            <a:schemeClr val="tx1"/>
                          </a:solidFill>
                          <a:latin typeface="+mn-lt"/>
                          <a:ea typeface="+mn-ea"/>
                          <a:cs typeface="+mn-cs"/>
                        </a:rPr>
                        <a:t>治疗时间</a:t>
                      </a:r>
                      <a:r>
                        <a:rPr lang="zh-CN" altLang="en-US" sz="1200" b="0" kern="1200" dirty="0">
                          <a:solidFill>
                            <a:schemeClr val="tx1"/>
                          </a:solidFill>
                          <a:latin typeface="+mn-lt"/>
                          <a:ea typeface="+mn-ea"/>
                          <a:cs typeface="+mn-cs"/>
                        </a:rPr>
                        <a:t>：</a:t>
                      </a:r>
                      <a:r>
                        <a:rPr lang="en-US" altLang="zh-CN" sz="1200" b="0" kern="1200" dirty="0">
                          <a:solidFill>
                            <a:schemeClr val="tx1"/>
                          </a:solidFill>
                          <a:latin typeface="+mn-lt"/>
                          <a:ea typeface="+mn-ea"/>
                          <a:cs typeface="+mn-cs"/>
                        </a:rPr>
                        <a:t>4~14</a:t>
                      </a:r>
                      <a:r>
                        <a:rPr lang="zh-CN" altLang="en-US" sz="1200" b="0" kern="1200" dirty="0">
                          <a:solidFill>
                            <a:schemeClr val="tx1"/>
                          </a:solidFill>
                          <a:latin typeface="+mn-lt"/>
                          <a:ea typeface="+mn-ea"/>
                          <a:cs typeface="+mn-cs"/>
                        </a:rPr>
                        <a:t>天</a:t>
                      </a:r>
                      <a:endParaRPr lang="zh-CN" altLang="en-US" sz="1200" b="0" kern="1200" dirty="0">
                        <a:solidFill>
                          <a:schemeClr val="tx1"/>
                        </a:solidFill>
                        <a:latin typeface="+mn-lt"/>
                        <a:ea typeface="+mn-ea"/>
                        <a:cs typeface="+mn-cs"/>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dirty="0">
                          <a:solidFill>
                            <a:schemeClr val="tx1"/>
                          </a:solidFill>
                          <a:latin typeface="+mn-lt"/>
                          <a:ea typeface="+mn-ea"/>
                          <a:cs typeface="+mn-ea"/>
                        </a:rPr>
                        <a:t>主要终点：</a:t>
                      </a:r>
                      <a:r>
                        <a:rPr lang="en-US" altLang="zh-CN" sz="1200" b="1" dirty="0">
                          <a:solidFill>
                            <a:schemeClr val="tx1"/>
                          </a:solidFill>
                          <a:latin typeface="+mn-lt"/>
                          <a:ea typeface="+mn-ea"/>
                          <a:cs typeface="+mn-ea"/>
                        </a:rPr>
                        <a:t>TOC</a:t>
                      </a:r>
                      <a:r>
                        <a:rPr lang="zh-CN" altLang="en-US" sz="1200" b="1" dirty="0">
                          <a:solidFill>
                            <a:schemeClr val="tx1"/>
                          </a:solidFill>
                          <a:latin typeface="+mn-lt"/>
                          <a:ea typeface="+mn-ea"/>
                          <a:cs typeface="+mn-ea"/>
                        </a:rPr>
                        <a:t>访视时</a:t>
                      </a:r>
                      <a:r>
                        <a:rPr lang="en-US" altLang="zh-CN" sz="1200" b="1" dirty="0">
                          <a:solidFill>
                            <a:schemeClr val="tx1"/>
                          </a:solidFill>
                          <a:latin typeface="+mn-lt"/>
                          <a:ea typeface="+mn-ea"/>
                          <a:cs typeface="+mn-ea"/>
                        </a:rPr>
                        <a:t>micro-ITT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90.8%</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91.2%</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indent="-172720">
                        <a:lnSpc>
                          <a:spcPct val="120000"/>
                        </a:lnSpc>
                        <a:spcBef>
                          <a:spcPts val="0"/>
                        </a:spcBef>
                        <a:spcAft>
                          <a:spcPts val="600"/>
                        </a:spcAft>
                        <a:buFont typeface="Arial" panose="020B0604020202020204" pitchFamily="34" charset="0"/>
                        <a:buChar char="•"/>
                      </a:pPr>
                      <a:r>
                        <a:rPr lang="zh-CN" altLang="en-US" sz="1200" b="1" dirty="0">
                          <a:solidFill>
                            <a:schemeClr val="tx1"/>
                          </a:solidFill>
                          <a:latin typeface="+mn-lt"/>
                          <a:ea typeface="+mn-ea"/>
                          <a:cs typeface="+mn-ea"/>
                        </a:rPr>
                        <a:t>次要终点</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MITT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92.4%</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91.6%</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CE</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96.9%</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96.1%</a:t>
                      </a:r>
                      <a:r>
                        <a:rPr lang="zh-CN" altLang="en-US" sz="1200" b="0" dirty="0">
                          <a:solidFill>
                            <a:schemeClr val="tx1"/>
                          </a:solidFill>
                          <a:latin typeface="+mn-lt"/>
                          <a:ea typeface="+mn-ea"/>
                          <a:cs typeface="+mn-ea"/>
                        </a:rPr>
                        <a:t>）；产</a:t>
                      </a:r>
                      <a:r>
                        <a:rPr lang="en-US" altLang="zh-CN" sz="1200" b="0" dirty="0">
                          <a:solidFill>
                            <a:schemeClr val="tx1"/>
                          </a:solidFill>
                          <a:latin typeface="+mn-lt"/>
                          <a:ea typeface="+mn-ea"/>
                          <a:cs typeface="+mn-ea"/>
                        </a:rPr>
                        <a:t>ESBL</a:t>
                      </a:r>
                      <a:r>
                        <a:rPr lang="zh-CN" altLang="en-US" sz="1200" b="0" dirty="0">
                          <a:solidFill>
                            <a:schemeClr val="tx1"/>
                          </a:solidFill>
                          <a:latin typeface="+mn-lt"/>
                          <a:ea typeface="+mn-ea"/>
                          <a:cs typeface="+mn-ea"/>
                        </a:rPr>
                        <a:t>肠杆菌感染患者</a:t>
                      </a:r>
                      <a:r>
                        <a:rPr lang="zh-CN" altLang="en-US" sz="1200" b="1" dirty="0">
                          <a:solidFill>
                            <a:schemeClr val="tx1"/>
                          </a:solidFill>
                          <a:latin typeface="+mn-lt"/>
                          <a:ea typeface="+mn-ea"/>
                          <a:cs typeface="+mn-ea"/>
                        </a:rPr>
                        <a:t>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87.5%</a:t>
                      </a:r>
                      <a:r>
                        <a:rPr lang="zh-CN" altLang="en-US" sz="1200" b="1" dirty="0">
                          <a:solidFill>
                            <a:schemeClr val="tx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84.6%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1" dirty="0">
                          <a:solidFill>
                            <a:schemeClr val="tx1">
                              <a:lumMod val="75000"/>
                              <a:lumOff val="25000"/>
                            </a:schemeClr>
                          </a:solidFill>
                          <a:latin typeface="+mn-lt"/>
                          <a:ea typeface="+mn-ea"/>
                          <a:cs typeface="+mn-ea"/>
                        </a:rPr>
                        <a:t>安全性：</a:t>
                      </a:r>
                      <a:r>
                        <a:rPr lang="en-US" altLang="zh-CN" sz="1200" b="0" dirty="0">
                          <a:solidFill>
                            <a:schemeClr val="tx1"/>
                          </a:solidFill>
                          <a:latin typeface="+mn-lt"/>
                          <a:ea typeface="+mn-ea"/>
                          <a:cs typeface="+mn-ea"/>
                        </a:rPr>
                        <a:t>TEAE</a:t>
                      </a:r>
                      <a:r>
                        <a:rPr lang="zh-CN" altLang="en-US" sz="1200" b="0" dirty="0">
                          <a:solidFill>
                            <a:schemeClr val="tx1"/>
                          </a:solidFill>
                          <a:latin typeface="+mn-lt"/>
                          <a:ea typeface="+mn-ea"/>
                          <a:cs typeface="+mn-ea"/>
                        </a:rPr>
                        <a:t>发生率：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37.2%</a:t>
                      </a:r>
                      <a:r>
                        <a:rPr lang="zh-CN" altLang="en-US" sz="1200" b="1" dirty="0">
                          <a:solidFill>
                            <a:schemeClr val="tx1"/>
                          </a:solidFill>
                          <a:latin typeface="+mn-lt"/>
                          <a:ea typeface="+mn-ea"/>
                          <a:cs typeface="+mn-ea"/>
                        </a:rPr>
                        <a:t>），</a:t>
                      </a:r>
                      <a:r>
                        <a:rPr lang="zh-CN" altLang="en-US" sz="1200" b="0" dirty="0">
                          <a:solidFill>
                            <a:schemeClr val="tx1"/>
                          </a:solidFill>
                          <a:latin typeface="+mn-lt"/>
                          <a:ea typeface="+mn-ea"/>
                          <a:cs typeface="+mn-ea"/>
                        </a:rPr>
                        <a:t>主要为</a:t>
                      </a:r>
                      <a:r>
                        <a:rPr lang="zh-CN" altLang="en-US" sz="1200" b="1" dirty="0">
                          <a:solidFill>
                            <a:schemeClr val="accent1"/>
                          </a:solidFill>
                          <a:latin typeface="+mn-lt"/>
                          <a:ea typeface="+mn-ea"/>
                          <a:cs typeface="+mn-ea"/>
                        </a:rPr>
                        <a:t>恶心（</a:t>
                      </a:r>
                      <a:r>
                        <a:rPr lang="en-US" altLang="zh-CN" sz="1200" b="1" dirty="0">
                          <a:solidFill>
                            <a:schemeClr val="accent1"/>
                          </a:solidFill>
                          <a:latin typeface="+mn-lt"/>
                          <a:ea typeface="+mn-ea"/>
                          <a:cs typeface="+mn-ea"/>
                        </a:rPr>
                        <a:t>4.8%</a:t>
                      </a:r>
                      <a:r>
                        <a:rPr lang="zh-CN" altLang="en-US" sz="1200" b="1" dirty="0">
                          <a:solidFill>
                            <a:schemeClr val="accent1"/>
                          </a:solidFill>
                          <a:latin typeface="+mn-lt"/>
                          <a:ea typeface="+mn-ea"/>
                          <a:cs typeface="+mn-ea"/>
                        </a:rPr>
                        <a:t>）、静脉炎（</a:t>
                      </a:r>
                      <a:r>
                        <a:rPr lang="en-US" altLang="zh-CN" sz="1200" b="1" dirty="0">
                          <a:solidFill>
                            <a:schemeClr val="accent1"/>
                          </a:solidFill>
                          <a:latin typeface="+mn-lt"/>
                          <a:ea typeface="+mn-ea"/>
                          <a:cs typeface="+mn-ea"/>
                        </a:rPr>
                        <a:t>3.2%</a:t>
                      </a:r>
                      <a:r>
                        <a:rPr lang="zh-CN" altLang="en-US" sz="1200" b="1" dirty="0">
                          <a:solidFill>
                            <a:schemeClr val="accent1"/>
                          </a:solidFill>
                          <a:latin typeface="+mn-lt"/>
                          <a:ea typeface="+mn-ea"/>
                          <a:cs typeface="+mn-ea"/>
                        </a:rPr>
                        <a:t>）、呕吐（</a:t>
                      </a:r>
                      <a:r>
                        <a:rPr lang="en-US" altLang="zh-CN" sz="1200" b="1" dirty="0">
                          <a:solidFill>
                            <a:schemeClr val="accent1"/>
                          </a:solidFill>
                          <a:latin typeface="+mn-lt"/>
                          <a:ea typeface="+mn-ea"/>
                          <a:cs typeface="+mn-ea"/>
                        </a:rPr>
                        <a:t>3.6%</a:t>
                      </a:r>
                      <a:r>
                        <a:rPr lang="zh-CN" altLang="en-US" sz="1200" b="1" dirty="0">
                          <a:solidFill>
                            <a:schemeClr val="accent1"/>
                          </a:solidFill>
                          <a:latin typeface="+mn-lt"/>
                          <a:ea typeface="+mn-ea"/>
                          <a:cs typeface="+mn-ea"/>
                        </a:rPr>
                        <a:t>）、伤口感染（</a:t>
                      </a:r>
                      <a:r>
                        <a:rPr lang="en-US" altLang="zh-CN" sz="1200" b="1" dirty="0">
                          <a:solidFill>
                            <a:schemeClr val="accent1"/>
                          </a:solidFill>
                          <a:latin typeface="+mn-lt"/>
                          <a:ea typeface="+mn-ea"/>
                          <a:cs typeface="+mn-ea"/>
                        </a:rPr>
                        <a:t>2.8%</a:t>
                      </a:r>
                      <a:r>
                        <a:rPr lang="zh-CN" altLang="en-US" sz="1200" b="1" dirty="0">
                          <a:solidFill>
                            <a:schemeClr val="accent1"/>
                          </a:solidFill>
                          <a:latin typeface="+mn-lt"/>
                          <a:ea typeface="+mn-ea"/>
                          <a:cs typeface="+mn-ea"/>
                        </a:rPr>
                        <a:t>）</a:t>
                      </a:r>
                      <a:r>
                        <a:rPr lang="zh-CN" altLang="en-US" sz="1200" b="0" dirty="0">
                          <a:solidFill>
                            <a:schemeClr val="tx1"/>
                          </a:solidFill>
                          <a:latin typeface="+mn-lt"/>
                          <a:ea typeface="+mn-ea"/>
                          <a:cs typeface="+mn-ea"/>
                        </a:rPr>
                        <a:t>；</a:t>
                      </a:r>
                      <a:r>
                        <a:rPr lang="en-US" altLang="zh-CN" sz="1200" b="0" dirty="0">
                          <a:solidFill>
                            <a:schemeClr val="tx1"/>
                          </a:solidFill>
                          <a:latin typeface="+mn-lt"/>
                          <a:ea typeface="+mn-ea"/>
                          <a:cs typeface="+mn-ea"/>
                        </a:rPr>
                        <a:t>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30.9%</a:t>
                      </a:r>
                      <a:r>
                        <a:rPr lang="zh-CN" altLang="en-US" sz="1200" b="0" dirty="0">
                          <a:solidFill>
                            <a:schemeClr val="tx1"/>
                          </a:solidFill>
                          <a:latin typeface="+mn-lt"/>
                          <a:ea typeface="+mn-ea"/>
                          <a:cs typeface="+mn-ea"/>
                        </a:rPr>
                        <a:t>），主要为恶心（</a:t>
                      </a:r>
                      <a:r>
                        <a:rPr lang="en-US" altLang="zh-CN" sz="1200" b="0" dirty="0">
                          <a:solidFill>
                            <a:schemeClr val="tx1"/>
                          </a:solidFill>
                          <a:latin typeface="+mn-lt"/>
                          <a:ea typeface="+mn-ea"/>
                          <a:cs typeface="+mn-ea"/>
                        </a:rPr>
                        <a:t>0.8%</a:t>
                      </a:r>
                      <a:r>
                        <a:rPr lang="zh-CN" altLang="en-US" sz="1200" b="0" dirty="0">
                          <a:solidFill>
                            <a:schemeClr val="tx1"/>
                          </a:solidFill>
                          <a:latin typeface="+mn-lt"/>
                          <a:ea typeface="+mn-ea"/>
                          <a:cs typeface="+mn-ea"/>
                        </a:rPr>
                        <a:t>）、静脉炎（</a:t>
                      </a:r>
                      <a:r>
                        <a:rPr lang="en-US" altLang="zh-CN" sz="1200" b="0" dirty="0">
                          <a:solidFill>
                            <a:schemeClr val="tx1"/>
                          </a:solidFill>
                          <a:latin typeface="+mn-lt"/>
                          <a:ea typeface="+mn-ea"/>
                          <a:cs typeface="+mn-ea"/>
                        </a:rPr>
                        <a:t>0.4%</a:t>
                      </a:r>
                      <a:r>
                        <a:rPr lang="zh-CN" altLang="en-US" sz="1200" b="0" dirty="0">
                          <a:solidFill>
                            <a:schemeClr val="tx1"/>
                          </a:solidFill>
                          <a:latin typeface="+mn-lt"/>
                          <a:ea typeface="+mn-ea"/>
                          <a:cs typeface="+mn-ea"/>
                        </a:rPr>
                        <a:t>）、呕吐（</a:t>
                      </a:r>
                      <a:r>
                        <a:rPr lang="en-US" altLang="zh-CN" sz="1200" b="0" dirty="0">
                          <a:solidFill>
                            <a:schemeClr val="tx1"/>
                          </a:solidFill>
                          <a:latin typeface="+mn-lt"/>
                          <a:ea typeface="+mn-ea"/>
                          <a:cs typeface="+mn-ea"/>
                        </a:rPr>
                        <a:t>2.0%</a:t>
                      </a:r>
                      <a:r>
                        <a:rPr lang="zh-CN" altLang="en-US" sz="1200" b="0" dirty="0">
                          <a:solidFill>
                            <a:schemeClr val="tx1"/>
                          </a:solidFill>
                          <a:latin typeface="+mn-lt"/>
                          <a:ea typeface="+mn-ea"/>
                          <a:cs typeface="+mn-ea"/>
                        </a:rPr>
                        <a:t>）、伤口感染（</a:t>
                      </a:r>
                      <a:r>
                        <a:rPr lang="en-US" altLang="zh-CN" sz="1200" b="0" dirty="0">
                          <a:solidFill>
                            <a:schemeClr val="tx1"/>
                          </a:solidFill>
                          <a:latin typeface="+mn-lt"/>
                          <a:ea typeface="+mn-ea"/>
                          <a:cs typeface="+mn-ea"/>
                        </a:rPr>
                        <a:t>1.6%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604020202020204" pitchFamily="34" charset="0"/>
                        <a:buChar char="•"/>
                        <a:defRPr/>
                      </a:pPr>
                      <a:r>
                        <a:rPr lang="zh-CN" altLang="en-US" sz="1200" b="0" i="0" u="none" strike="noStrike" kern="1200" baseline="0" dirty="0">
                          <a:solidFill>
                            <a:schemeClr val="tx1"/>
                          </a:solidFill>
                          <a:latin typeface="+mn-lt"/>
                          <a:ea typeface="+mn-ea"/>
                          <a:cs typeface="+mn-cs"/>
                        </a:rPr>
                        <a:t>研究纳入的</a:t>
                      </a:r>
                      <a:r>
                        <a:rPr lang="en-US" altLang="zh-CN" sz="1200" b="0" i="0" u="none" strike="noStrike" kern="1200" baseline="0" dirty="0">
                          <a:solidFill>
                            <a:schemeClr val="tx1"/>
                          </a:solidFill>
                          <a:latin typeface="+mn-lt"/>
                          <a:ea typeface="+mn-ea"/>
                          <a:cs typeface="+mn-cs"/>
                        </a:rPr>
                        <a:t>CRE</a:t>
                      </a:r>
                      <a:r>
                        <a:rPr lang="zh-CN" altLang="en-US" sz="1200" b="0" i="0" u="none" strike="noStrike" kern="1200" baseline="0" dirty="0">
                          <a:solidFill>
                            <a:schemeClr val="tx1"/>
                          </a:solidFill>
                          <a:latin typeface="+mn-lt"/>
                          <a:ea typeface="+mn-ea"/>
                          <a:cs typeface="+mn-cs"/>
                        </a:rPr>
                        <a:t>患者仅</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例</a:t>
                      </a:r>
                      <a:endParaRPr lang="en-US" altLang="zh-CN" sz="1200" b="0" i="0" u="none" strike="noStrike" kern="1200" baseline="0" dirty="0">
                        <a:solidFill>
                          <a:schemeClr val="tx1"/>
                        </a:solidFill>
                        <a:latin typeface="+mn-lt"/>
                        <a:ea typeface="+mn-ea"/>
                        <a:cs typeface="+mn-cs"/>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r>
            </a:tbl>
          </a:graphicData>
        </a:graphic>
      </p:graphicFrame>
      <p:sp>
        <p:nvSpPr>
          <p:cNvPr id="9" name="文本框 8"/>
          <p:cNvSpPr txBox="1"/>
          <p:nvPr/>
        </p:nvSpPr>
        <p:spPr bwMode="gray">
          <a:xfrm>
            <a:off x="2296160" y="6421636"/>
            <a:ext cx="8595360" cy="338554"/>
          </a:xfrm>
          <a:prstGeom prst="rect">
            <a:avLst/>
          </a:prstGeom>
          <a:noFill/>
        </p:spPr>
        <p:txBody>
          <a:bodyPr wrap="square">
            <a:spAutoFit/>
          </a:bodyPr>
          <a:lstStyle/>
          <a:p>
            <a:r>
              <a:rPr lang="en-US" altLang="zh-CN" sz="800" dirty="0">
                <a:solidFill>
                  <a:schemeClr val="bg1">
                    <a:lumMod val="50000"/>
                  </a:schemeClr>
                </a:solidFill>
              </a:rPr>
              <a:t>1. </a:t>
            </a:r>
            <a:r>
              <a:rPr lang="en-US" altLang="zh-CN" sz="800" dirty="0" err="1">
                <a:solidFill>
                  <a:schemeClr val="bg1">
                    <a:lumMod val="50000"/>
                  </a:schemeClr>
                </a:solidFill>
              </a:rPr>
              <a:t>Solomkin</a:t>
            </a:r>
            <a:r>
              <a:rPr lang="en-US" altLang="zh-CN" sz="800" dirty="0">
                <a:solidFill>
                  <a:schemeClr val="bg1">
                    <a:lumMod val="50000"/>
                  </a:schemeClr>
                </a:solidFill>
              </a:rPr>
              <a:t> J, et al. JAMA Surg. 2017;152(3):224–232. </a:t>
            </a:r>
            <a:endParaRPr lang="en-US" altLang="zh-CN" sz="800" dirty="0">
              <a:solidFill>
                <a:schemeClr val="bg1">
                  <a:lumMod val="50000"/>
                </a:schemeClr>
              </a:solidFill>
            </a:endParaRPr>
          </a:p>
          <a:p>
            <a:r>
              <a:rPr lang="en-US" altLang="zh-CN" sz="800" dirty="0">
                <a:solidFill>
                  <a:schemeClr val="bg1">
                    <a:lumMod val="50000"/>
                  </a:schemeClr>
                </a:solidFill>
              </a:rPr>
              <a:t>2. </a:t>
            </a:r>
            <a:r>
              <a:rPr lang="en-US" altLang="zh-CN" sz="800" dirty="0" err="1">
                <a:solidFill>
                  <a:schemeClr val="bg1">
                    <a:lumMod val="50000"/>
                  </a:schemeClr>
                </a:solidFill>
              </a:rPr>
              <a:t>Solomkin</a:t>
            </a:r>
            <a:r>
              <a:rPr lang="en-US" altLang="zh-CN" sz="800" dirty="0">
                <a:solidFill>
                  <a:schemeClr val="bg1">
                    <a:lumMod val="50000"/>
                  </a:schemeClr>
                </a:solidFill>
              </a:rPr>
              <a:t> JS, et al. Clin Infect Dis. 2019 Aug 30;69(6):921-929.</a:t>
            </a:r>
            <a:endParaRPr lang="en-US" altLang="zh-CN" sz="800" dirty="0">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vert="horz" wrap="square" lIns="91440" tIns="45720" rIns="91440" bIns="45720" anchor="b" anchorCtr="0">
            <a:normAutofit/>
          </a:bodyPr>
          <a:lstStyle/>
          <a:p>
            <a:pPr defTabSz="914400">
              <a:buNone/>
            </a:pPr>
            <a:r>
              <a:rPr lang="zh-CN" altLang="en-US" sz="3600" b="1" kern="1200" dirty="0">
                <a:latin typeface="微软雅黑" panose="020B0503020204020204" pitchFamily="34" charset="-122"/>
                <a:ea typeface="微软雅黑" panose="020B0503020204020204" pitchFamily="34" charset="-122"/>
                <a:cs typeface="+mj-cs"/>
              </a:rPr>
              <a:t>耐碳青霉烯类细菌（</a:t>
            </a:r>
            <a:r>
              <a:rPr lang="en-US" altLang="zh-CN" sz="3600" b="1" kern="1200" dirty="0">
                <a:latin typeface="微软雅黑" panose="020B0503020204020204" pitchFamily="34" charset="-122"/>
                <a:ea typeface="微软雅黑" panose="020B0503020204020204" pitchFamily="34" charset="-122"/>
                <a:cs typeface="+mj-cs"/>
              </a:rPr>
              <a:t>CRO</a:t>
            </a:r>
            <a:r>
              <a:rPr lang="zh-CN" altLang="en-US" sz="3600" b="1" kern="1200" dirty="0">
                <a:latin typeface="微软雅黑" panose="020B0503020204020204" pitchFamily="34" charset="-122"/>
                <a:ea typeface="微软雅黑" panose="020B0503020204020204" pitchFamily="34" charset="-122"/>
                <a:cs typeface="+mj-cs"/>
              </a:rPr>
              <a:t>）</a:t>
            </a:r>
            <a:endParaRPr lang="zh-CN" altLang="en-US" sz="3600" b="1" kern="1200" dirty="0">
              <a:latin typeface="微软雅黑" panose="020B0503020204020204" pitchFamily="34" charset="-122"/>
              <a:ea typeface="微软雅黑" panose="020B0503020204020204" pitchFamily="34" charset="-122"/>
              <a:cs typeface="+mj-cs"/>
            </a:endParaRPr>
          </a:p>
        </p:txBody>
      </p:sp>
      <p:sp>
        <p:nvSpPr>
          <p:cNvPr id="38914" name="矩形 3"/>
          <p:cNvSpPr/>
          <p:nvPr/>
        </p:nvSpPr>
        <p:spPr>
          <a:xfrm>
            <a:off x="1009650" y="1389063"/>
            <a:ext cx="9852025" cy="2584450"/>
          </a:xfrm>
          <a:prstGeom prst="rect">
            <a:avLst/>
          </a:prstGeom>
          <a:noFill/>
          <a:ln w="9525">
            <a:noFill/>
          </a:ln>
        </p:spPr>
        <p:txBody>
          <a:bodyPr>
            <a:spAutoFit/>
          </a:bodyPr>
          <a:lstStyle/>
          <a:p>
            <a:pPr marL="285750" indent="-285750" eaLnBrk="1" hangingPunct="1">
              <a:lnSpc>
                <a:spcPct val="150000"/>
              </a:lnSpc>
              <a:buFont typeface="Wingdings" panose="05000000000000000000" charset="0"/>
              <a:buChar char=""/>
            </a:pPr>
            <a:r>
              <a:rPr lang="zh-CN" altLang="en-US">
                <a:latin typeface="微软雅黑" panose="020B0503020204020204" pitchFamily="34" charset="-122"/>
                <a:ea typeface="微软雅黑" panose="020B0503020204020204" pitchFamily="34" charset="-122"/>
              </a:rPr>
              <a:t>肠杆菌科细菌满足以下任一条件，</a:t>
            </a:r>
            <a:endParaRPr lang="en-US" altLang="zh-CN">
              <a:latin typeface="微软雅黑" panose="020B0503020204020204" pitchFamily="34" charset="-122"/>
              <a:ea typeface="微软雅黑" panose="020B0503020204020204" pitchFamily="34" charset="-122"/>
            </a:endParaRPr>
          </a:p>
          <a:p>
            <a:pPr marL="600075" lvl="1" indent="-257175" eaLnBrk="1" hangingPunct="1">
              <a:lnSpc>
                <a:spcPct val="150000"/>
              </a:lnSpc>
              <a:buFont typeface="微软雅黑" panose="020B0503020204020204" pitchFamily="34" charset="-122"/>
              <a:buAutoNum type="circleNumDbPlain"/>
            </a:pPr>
            <a:r>
              <a:rPr lang="zh-CN" altLang="en-US">
                <a:solidFill>
                  <a:schemeClr val="tx1"/>
                </a:solidFill>
                <a:latin typeface="微软雅黑" panose="020B0503020204020204" pitchFamily="34" charset="-122"/>
                <a:ea typeface="微软雅黑" panose="020B0503020204020204" pitchFamily="34" charset="-122"/>
              </a:rPr>
              <a:t>对</a:t>
            </a:r>
            <a:r>
              <a:rPr lang="zh-CN" altLang="en-US" b="1">
                <a:solidFill>
                  <a:schemeClr val="tx1"/>
                </a:solidFill>
                <a:latin typeface="微软雅黑" panose="020B0503020204020204" pitchFamily="34" charset="-122"/>
                <a:ea typeface="微软雅黑" panose="020B0503020204020204" pitchFamily="34" charset="-122"/>
              </a:rPr>
              <a:t>任一碳青霉烯类抗菌药物耐药</a:t>
            </a:r>
            <a:r>
              <a:rPr lang="zh-CN" altLang="en-US">
                <a:solidFill>
                  <a:schemeClr val="tx1"/>
                </a:solidFill>
                <a:latin typeface="微软雅黑" panose="020B0503020204020204" pitchFamily="34" charset="-122"/>
                <a:ea typeface="微软雅黑" panose="020B0503020204020204" pitchFamily="34" charset="-122"/>
              </a:rPr>
              <a:t>，亚胺培南美罗培南或多立培南的最低抑菌浓度（</a:t>
            </a:r>
            <a:r>
              <a:rPr lang="en-US" altLang="zh-CN">
                <a:solidFill>
                  <a:schemeClr val="tx1"/>
                </a:solidFill>
                <a:latin typeface="微软雅黑" panose="020B0503020204020204" pitchFamily="34" charset="-122"/>
                <a:ea typeface="微软雅黑" panose="020B0503020204020204" pitchFamily="34" charset="-122"/>
              </a:rPr>
              <a:t>MIC</a:t>
            </a:r>
            <a:r>
              <a:rPr lang="zh-CN" altLang="en-US">
                <a:solidFill>
                  <a:schemeClr val="tx1"/>
                </a:solidFill>
                <a:latin typeface="微软雅黑" panose="020B0503020204020204" pitchFamily="34" charset="-122"/>
                <a:ea typeface="微软雅黑" panose="020B0503020204020204" pitchFamily="34" charset="-122"/>
              </a:rPr>
              <a:t>）≥</a:t>
            </a:r>
            <a:r>
              <a:rPr lang="en-US" altLang="zh-CN">
                <a:solidFill>
                  <a:schemeClr val="tx1"/>
                </a:solidFill>
                <a:latin typeface="微软雅黑" panose="020B0503020204020204" pitchFamily="34" charset="-122"/>
                <a:ea typeface="微软雅黑" panose="020B0503020204020204" pitchFamily="34" charset="-122"/>
              </a:rPr>
              <a:t>4mg/L</a:t>
            </a:r>
            <a:r>
              <a:rPr lang="zh-CN" altLang="en-US">
                <a:solidFill>
                  <a:schemeClr val="tx1"/>
                </a:solidFill>
                <a:latin typeface="微软雅黑" panose="020B0503020204020204" pitchFamily="34" charset="-122"/>
                <a:ea typeface="微软雅黑" panose="020B0503020204020204" pitchFamily="34" charset="-122"/>
              </a:rPr>
              <a:t>，或厄他培南</a:t>
            </a:r>
            <a:r>
              <a:rPr lang="en-US" altLang="zh-CN">
                <a:solidFill>
                  <a:schemeClr val="tx1"/>
                </a:solidFill>
                <a:latin typeface="微软雅黑" panose="020B0503020204020204" pitchFamily="34" charset="-122"/>
                <a:ea typeface="微软雅黑" panose="020B0503020204020204" pitchFamily="34" charset="-122"/>
              </a:rPr>
              <a:t>MIC</a:t>
            </a:r>
            <a:r>
              <a:rPr lang="zh-CN" altLang="en-US">
                <a:solidFill>
                  <a:schemeClr val="tx1"/>
                </a:solidFill>
                <a:latin typeface="微软雅黑" panose="020B0503020204020204" pitchFamily="34" charset="-122"/>
                <a:ea typeface="微软雅黑" panose="020B0503020204020204" pitchFamily="34" charset="-122"/>
              </a:rPr>
              <a:t>≥</a:t>
            </a:r>
            <a:r>
              <a:rPr lang="en-US" altLang="zh-CN">
                <a:solidFill>
                  <a:schemeClr val="tx1"/>
                </a:solidFill>
                <a:latin typeface="微软雅黑" panose="020B0503020204020204" pitchFamily="34" charset="-122"/>
                <a:ea typeface="微软雅黑" panose="020B0503020204020204" pitchFamily="34" charset="-122"/>
              </a:rPr>
              <a:t>2mg/L;</a:t>
            </a:r>
            <a:endParaRPr lang="en-US" altLang="zh-CN">
              <a:solidFill>
                <a:schemeClr val="tx1"/>
              </a:solidFill>
              <a:latin typeface="微软雅黑" panose="020B0503020204020204" pitchFamily="34" charset="-122"/>
              <a:ea typeface="微软雅黑" panose="020B0503020204020204" pitchFamily="34" charset="-122"/>
            </a:endParaRPr>
          </a:p>
          <a:p>
            <a:pPr marL="600075" lvl="1" indent="-257175" eaLnBrk="1" hangingPunct="1">
              <a:lnSpc>
                <a:spcPct val="150000"/>
              </a:lnSpc>
              <a:buFont typeface="微软雅黑" panose="020B0503020204020204" pitchFamily="34" charset="-122"/>
              <a:buAutoNum type="circleNumDbPlain"/>
            </a:pPr>
            <a:r>
              <a:rPr lang="zh-CN" altLang="en-US" b="1">
                <a:solidFill>
                  <a:schemeClr val="tx1"/>
                </a:solidFill>
                <a:latin typeface="微软雅黑" panose="020B0503020204020204" pitchFamily="34" charset="-122"/>
                <a:ea typeface="微软雅黑" panose="020B0503020204020204" pitchFamily="34" charset="-122"/>
              </a:rPr>
              <a:t>产生碳青霉烯酶</a:t>
            </a:r>
            <a:endParaRPr lang="en-US" altLang="zh-CN" b="1">
              <a:solidFill>
                <a:schemeClr val="tx1"/>
              </a:solidFill>
              <a:latin typeface="微软雅黑" panose="020B0503020204020204" pitchFamily="34" charset="-122"/>
              <a:ea typeface="微软雅黑" panose="020B0503020204020204" pitchFamily="34" charset="-122"/>
            </a:endParaRPr>
          </a:p>
          <a:p>
            <a:pPr marL="600075" lvl="1" indent="-257175" eaLnBrk="1" hangingPunct="1">
              <a:lnSpc>
                <a:spcPct val="150000"/>
              </a:lnSpc>
              <a:buFont typeface="微软雅黑" panose="020B0503020204020204" pitchFamily="34" charset="-122"/>
              <a:buAutoNum type="circleNumDbPlain"/>
            </a:pPr>
            <a:r>
              <a:rPr lang="zh-CN" altLang="en-US">
                <a:solidFill>
                  <a:schemeClr val="tx1"/>
                </a:solidFill>
                <a:latin typeface="微软雅黑" panose="020B0503020204020204" pitchFamily="34" charset="-122"/>
                <a:ea typeface="微软雅黑" panose="020B0503020204020204" pitchFamily="34" charset="-122"/>
              </a:rPr>
              <a:t>对于</a:t>
            </a:r>
            <a:r>
              <a:rPr lang="zh-CN" altLang="en-US" b="1">
                <a:solidFill>
                  <a:schemeClr val="tx1"/>
                </a:solidFill>
                <a:latin typeface="微软雅黑" panose="020B0503020204020204" pitchFamily="34" charset="-122"/>
                <a:ea typeface="微软雅黑" panose="020B0503020204020204" pitchFamily="34" charset="-122"/>
              </a:rPr>
              <a:t>天然</a:t>
            </a:r>
            <a:r>
              <a:rPr lang="zh-CN" altLang="en-US">
                <a:solidFill>
                  <a:schemeClr val="tx1"/>
                </a:solidFill>
                <a:latin typeface="微软雅黑" panose="020B0503020204020204" pitchFamily="34" charset="-122"/>
                <a:ea typeface="微软雅黑" panose="020B0503020204020204" pitchFamily="34" charset="-122"/>
              </a:rPr>
              <a:t>对亚胺培南</a:t>
            </a:r>
            <a:r>
              <a:rPr lang="zh-CN" altLang="en-US" b="1">
                <a:solidFill>
                  <a:schemeClr val="tx1"/>
                </a:solidFill>
                <a:latin typeface="微软雅黑" panose="020B0503020204020204" pitchFamily="34" charset="-122"/>
                <a:ea typeface="微软雅黑" panose="020B0503020204020204" pitchFamily="34" charset="-122"/>
              </a:rPr>
              <a:t>非敏感细菌</a:t>
            </a:r>
            <a:r>
              <a:rPr lang="zh-CN" altLang="en-US">
                <a:latin typeface="微软雅黑" panose="020B0503020204020204" pitchFamily="34" charset="-122"/>
                <a:ea typeface="微软雅黑" panose="020B0503020204020204" pitchFamily="34" charset="-122"/>
              </a:rPr>
              <a:t>（如摩根摩根菌、变形杆菌属、普罗威登菌属），需参考除亚胺培南外的其他碳青霉烯类抗菌药物的</a:t>
            </a:r>
            <a:r>
              <a:rPr lang="en-US" altLang="zh-CN">
                <a:latin typeface="微软雅黑" panose="020B0503020204020204" pitchFamily="34" charset="-122"/>
                <a:ea typeface="微软雅黑" panose="020B0503020204020204" pitchFamily="34" charset="-122"/>
              </a:rPr>
              <a:t>MIC</a:t>
            </a:r>
            <a:endParaRPr lang="en-US" altLang="zh-CN">
              <a:latin typeface="微软雅黑" panose="020B0503020204020204" pitchFamily="34" charset="-122"/>
              <a:ea typeface="微软雅黑" panose="020B0503020204020204" pitchFamily="34" charset="-122"/>
            </a:endParaRPr>
          </a:p>
        </p:txBody>
      </p:sp>
      <p:sp>
        <p:nvSpPr>
          <p:cNvPr id="38916" name="矩形 5"/>
          <p:cNvSpPr/>
          <p:nvPr/>
        </p:nvSpPr>
        <p:spPr>
          <a:xfrm>
            <a:off x="1104583" y="5920740"/>
            <a:ext cx="8983662" cy="307975"/>
          </a:xfrm>
          <a:prstGeom prst="rect">
            <a:avLst/>
          </a:prstGeom>
          <a:noFill/>
          <a:ln w="9525">
            <a:noFill/>
          </a:ln>
        </p:spPr>
        <p:txBody>
          <a:bodyPr wrap="none">
            <a:spAutoFit/>
          </a:bodyPr>
          <a:lstStyle/>
          <a:p>
            <a:pPr eaLnBrk="1" hangingPunct="1"/>
            <a:r>
              <a:rPr lang="zh-CN" altLang="en-US" sz="1400">
                <a:solidFill>
                  <a:srgbClr val="000000"/>
                </a:solidFill>
                <a:latin typeface="微软雅黑" panose="020B0503020204020204" pitchFamily="34" charset="-122"/>
                <a:ea typeface="微软雅黑" panose="020B0503020204020204" pitchFamily="34" charset="-122"/>
              </a:rPr>
              <a:t>*</a:t>
            </a:r>
            <a:r>
              <a:rPr lang="en-US" altLang="zh-CN" sz="1400">
                <a:solidFill>
                  <a:srgbClr val="000000"/>
                </a:solidFill>
                <a:latin typeface="微软雅黑" panose="020B0503020204020204" pitchFamily="34" charset="-122"/>
                <a:ea typeface="微软雅黑" panose="020B0503020204020204" pitchFamily="34" charset="-122"/>
              </a:rPr>
              <a:t>CRE</a:t>
            </a:r>
            <a:r>
              <a:rPr lang="zh-CN" altLang="zh-CN" sz="1400">
                <a:solidFill>
                  <a:srgbClr val="000000"/>
                </a:solidFill>
                <a:latin typeface="微软雅黑" panose="020B0503020204020204" pitchFamily="34" charset="-122"/>
                <a:ea typeface="微软雅黑" panose="020B0503020204020204" pitchFamily="34" charset="-122"/>
              </a:rPr>
              <a:t>包括一组具有多种潜在耐药机制的异质性病原菌，大致分为</a:t>
            </a:r>
            <a:r>
              <a:rPr lang="zh-CN" altLang="zh-CN" sz="1400">
                <a:solidFill>
                  <a:schemeClr val="tx1"/>
                </a:solidFill>
                <a:latin typeface="微软雅黑" panose="020B0503020204020204" pitchFamily="34" charset="-122"/>
                <a:ea typeface="微软雅黑" panose="020B0503020204020204" pitchFamily="34" charset="-122"/>
              </a:rPr>
              <a:t>产碳青霉烯酶的</a:t>
            </a:r>
            <a:r>
              <a:rPr lang="en-US" altLang="zh-CN" sz="1400">
                <a:solidFill>
                  <a:schemeClr val="tx1"/>
                </a:solidFill>
                <a:latin typeface="微软雅黑" panose="020B0503020204020204" pitchFamily="34" charset="-122"/>
                <a:ea typeface="微软雅黑" panose="020B0503020204020204" pitchFamily="34" charset="-122"/>
              </a:rPr>
              <a:t>CRE</a:t>
            </a:r>
            <a:r>
              <a:rPr lang="zh-CN" altLang="zh-CN" sz="1400">
                <a:solidFill>
                  <a:schemeClr val="tx1"/>
                </a:solidFill>
                <a:latin typeface="微软雅黑" panose="020B0503020204020204" pitchFamily="34" charset="-122"/>
                <a:ea typeface="微软雅黑" panose="020B0503020204020204" pitchFamily="34" charset="-122"/>
              </a:rPr>
              <a:t>和不产碳青霉烯酶的</a:t>
            </a:r>
            <a:r>
              <a:rPr lang="en-US" altLang="zh-CN" sz="1400">
                <a:solidFill>
                  <a:schemeClr val="tx1"/>
                </a:solidFill>
                <a:latin typeface="微软雅黑" panose="020B0503020204020204" pitchFamily="34" charset="-122"/>
                <a:ea typeface="微软雅黑" panose="020B0503020204020204" pitchFamily="34" charset="-122"/>
              </a:rPr>
              <a:t>CRE</a:t>
            </a:r>
            <a:endParaRPr lang="en-US" altLang="zh-CN" sz="1400">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009650" y="4101465"/>
            <a:ext cx="9657715" cy="1352550"/>
          </a:xfrm>
          <a:prstGeom prst="rect">
            <a:avLst/>
          </a:prstGeom>
          <a:noFill/>
        </p:spPr>
        <p:txBody>
          <a:bodyPr wrap="square" rtlCol="0" anchor="t">
            <a:noAutofit/>
          </a:bodyPr>
          <a:lstStyle/>
          <a:p>
            <a:pPr marL="285750" indent="-285750">
              <a:lnSpc>
                <a:spcPct val="200000"/>
              </a:lnSpc>
              <a:buClr>
                <a:srgbClr val="B01721"/>
              </a:buClr>
              <a:buFont typeface="Wingdings" panose="05000000000000000000" pitchFamily="2" charset="2"/>
              <a:buChar char="l"/>
            </a:pP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碳青霉烯类耐药铜绿假单胞菌（CRPA）</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zh-CN" altLang="en-US" sz="1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碳青霉烯类耐药鲍曼不动杆菌（CRAB）</a:t>
            </a: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定义为对亚胺培南、美罗培南或多利培南任何一种碳青霉烯类抗菌药物耐药者。</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fontScale="90000"/>
          </a:bodyPr>
          <a:p>
            <a:pPr>
              <a:lnSpc>
                <a:spcPct val="100000"/>
              </a:lnSpc>
            </a:pPr>
            <a:r>
              <a:rPr lang="zh-CN" altLang="en-US"/>
              <a:t>头孢地尔</a:t>
            </a:r>
            <a:br>
              <a:rPr lang="zh-CN" altLang="en-US"/>
            </a:br>
            <a:r>
              <a:rPr lang="zh-CN" altLang="en-US"/>
              <a:t>（头孢德罗）</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r>
              <a:rPr kern="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新型铁载体头孢菌素：头孢</a:t>
            </a:r>
            <a:r>
              <a:rPr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地尔</a:t>
            </a:r>
            <a:endPar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20" name="picture 620"/>
          <p:cNvPicPr>
            <a:picLocks noChangeAspect="1"/>
          </p:cNvPicPr>
          <p:nvPr/>
        </p:nvPicPr>
        <p:blipFill>
          <a:blip r:embed="rId1"/>
          <a:stretch>
            <a:fillRect/>
          </a:stretch>
        </p:blipFill>
        <p:spPr>
          <a:xfrm rot="21600000">
            <a:off x="555434" y="1576425"/>
            <a:ext cx="8875743" cy="1946774"/>
          </a:xfrm>
          <a:prstGeom prst="rect">
            <a:avLst/>
          </a:prstGeom>
        </p:spPr>
      </p:pic>
      <p:sp>
        <p:nvSpPr>
          <p:cNvPr id="622" name="textbox 622"/>
          <p:cNvSpPr/>
          <p:nvPr/>
        </p:nvSpPr>
        <p:spPr>
          <a:xfrm>
            <a:off x="515774" y="4609387"/>
            <a:ext cx="10986769" cy="832485"/>
          </a:xfrm>
          <a:prstGeom prst="rect">
            <a:avLst/>
          </a:prstGeom>
          <a:noFill/>
          <a:ln w="0" cap="flat">
            <a:noFill/>
            <a:prstDash val="solid"/>
            <a:miter lim="0"/>
          </a:ln>
        </p:spPr>
        <p:txBody>
          <a:bodyPr vert="horz" wrap="square" lIns="0" tIns="0" rIns="0" bIns="0"/>
          <a:lstStyle/>
          <a:p>
            <a:pPr marL="171450" indent="-171450" algn="l" rtl="0" eaLnBrk="0">
              <a:lnSpc>
                <a:spcPct val="150000"/>
              </a:lnSpc>
              <a:buFont typeface="Wingdings" panose="05000000000000000000" charset="0"/>
              <a:buChar char="p"/>
            </a:pPr>
            <a:endParaRPr sz="100" dirty="0">
              <a:latin typeface="Arial" panose="020B0604020202020204"/>
              <a:ea typeface="Arial" panose="020B0604020202020204"/>
              <a:cs typeface="Arial" panose="020B0604020202020204"/>
            </a:endParaRPr>
          </a:p>
          <a:p>
            <a:pPr marL="298450" indent="-285750" algn="l" rtl="0" eaLnBrk="0">
              <a:lnSpc>
                <a:spcPct val="150000"/>
              </a:lnSpc>
              <a:buFont typeface="Wingdings" panose="05000000000000000000" charset="0"/>
              <a:buChar char="p"/>
            </a:pPr>
            <a:r>
              <a:rPr sz="1500" kern="0" spc="1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头孢地尔是一种对革兰氏阴性需氧菌有效的头孢菌素类抗菌药物。头孢地尔作为一种</a:t>
            </a:r>
            <a:r>
              <a:rPr sz="1500" b="1" kern="0" spc="10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铁载体</a:t>
            </a:r>
            <a:r>
              <a:rPr sz="1500" kern="0" spc="1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能够与细胞外的游离铁（三价</a:t>
            </a:r>
            <a:r>
              <a:rPr sz="1500" kern="0" spc="1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铁）结合。除了通过孔蛋白通道的被动扩散外，头孢地尔还通过细菌</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a:t>
            </a:r>
            <a:r>
              <a:rPr sz="1500" b="1" kern="0" spc="9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铁载体铁摄取机制</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500" kern="0" spc="-3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被主动运输穿过细菌的外膜进入</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周质空间。头孢地尔通过与青霉素结合蛋白（</a:t>
            </a:r>
            <a:r>
              <a:rPr sz="1500" kern="0" spc="0" dirty="0">
                <a:solidFill>
                  <a:srgbClr val="404040">
                    <a:alpha val="100000"/>
                  </a:srgbClr>
                </a:solidFill>
                <a:latin typeface="Arial" panose="020B0604020202020204"/>
                <a:ea typeface="Arial" panose="020B0604020202020204"/>
                <a:cs typeface="Arial" panose="020B0604020202020204"/>
              </a:rPr>
              <a:t>PBPs</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）结合， </a:t>
            </a:r>
            <a:r>
              <a:rPr sz="1500" b="1" kern="0" spc="9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抑制细胞壁生物合成</a:t>
            </a:r>
            <a:r>
              <a:rPr sz="1500" kern="0" spc="9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，从而</a:t>
            </a:r>
            <a:r>
              <a:rPr sz="1500" kern="0" spc="8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发挥</a:t>
            </a:r>
            <a:r>
              <a:rPr sz="1500" b="1" kern="0" spc="8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杀菌</a:t>
            </a:r>
            <a:r>
              <a:rPr sz="1500" kern="0" spc="8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作用。</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6" name="textbox 626"/>
          <p:cNvSpPr/>
          <p:nvPr/>
        </p:nvSpPr>
        <p:spPr>
          <a:xfrm>
            <a:off x="4474468" y="3667961"/>
            <a:ext cx="3240404" cy="539750"/>
          </a:xfrm>
          <a:prstGeom prst="rect">
            <a:avLst/>
          </a:prstGeom>
          <a:solidFill>
            <a:schemeClr val="accent3"/>
          </a:solidFill>
          <a:ln w="0" cap="flat">
            <a:noFill/>
            <a:prstDash val="solid"/>
            <a:miter lim="0"/>
          </a:ln>
        </p:spPr>
        <p:txBody>
          <a:bodyPr vert="horz" wrap="square" lIns="0" tIns="0" rIns="0" bIns="0"/>
          <a:lstStyle/>
          <a:p>
            <a:pPr algn="l" rtl="0" eaLnBrk="0">
              <a:lnSpc>
                <a:spcPct val="105000"/>
              </a:lnSpc>
            </a:pPr>
            <a:endParaRPr sz="300" dirty="0">
              <a:solidFill>
                <a:schemeClr val="bg1"/>
              </a:solidFill>
              <a:latin typeface="Arial" panose="020B0604020202020204"/>
              <a:ea typeface="Arial" panose="020B0604020202020204"/>
              <a:cs typeface="Arial" panose="020B0604020202020204"/>
            </a:endParaRPr>
          </a:p>
          <a:p>
            <a:pPr marL="913130" algn="l" rtl="0" eaLnBrk="0">
              <a:lnSpc>
                <a:spcPct val="88000"/>
              </a:lnSpc>
              <a:spcBef>
                <a:spcPts val="0"/>
              </a:spcBef>
            </a:pPr>
            <a:r>
              <a:rPr sz="1500" b="1"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注射用头孢地尔</a:t>
            </a:r>
            <a:endParaRPr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23850" algn="l" rtl="0" eaLnBrk="0">
              <a:lnSpc>
                <a:spcPts val="2105"/>
              </a:lnSpc>
              <a:spcBef>
                <a:spcPts val="10"/>
              </a:spcBef>
            </a:pPr>
            <a:r>
              <a:rPr sz="1500" b="1" kern="0" spc="1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sz="1500" b="1" kern="0" spc="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cefiderocol</a:t>
            </a:r>
            <a:r>
              <a:rPr sz="1500" b="1" kern="0" spc="1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500" b="1" kern="0" spc="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for</a:t>
            </a:r>
            <a:r>
              <a:rPr sz="1500" b="1" kern="0" spc="13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500" b="1" kern="0" spc="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injection</a:t>
            </a:r>
            <a:r>
              <a:rPr sz="1500" b="1" kern="0" spc="1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sz="1500" b="1" kern="0" spc="1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28" name="textbox 628"/>
          <p:cNvSpPr/>
          <p:nvPr/>
        </p:nvSpPr>
        <p:spPr>
          <a:xfrm>
            <a:off x="423424" y="486498"/>
            <a:ext cx="4291965" cy="342265"/>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604020202020204"/>
              <a:ea typeface="Arial" panose="020B0604020202020204"/>
              <a:cs typeface="Arial" panose="020B0604020202020204"/>
            </a:endParaRPr>
          </a:p>
          <a:p>
            <a:pPr marL="12700" algn="l" rtl="0" eaLnBrk="0">
              <a:lnSpc>
                <a:spcPct val="86000"/>
              </a:lnSpc>
            </a:pP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604020202020204"/>
                <a:ea typeface="Arial" panose="020B0604020202020204"/>
                <a:cs typeface="Arial" panose="020B0604020202020204"/>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注射用头孢地尔说明书</a:t>
            </a:r>
            <a:r>
              <a:rPr sz="800" kern="0" spc="0" dirty="0">
                <a:solidFill>
                  <a:srgbClr val="7F7F7F">
                    <a:alpha val="100000"/>
                  </a:srgbClr>
                </a:solidFill>
                <a:latin typeface="Arial" panose="020B0604020202020204"/>
                <a:ea typeface="Arial" panose="020B0604020202020204"/>
                <a:cs typeface="Arial" panose="020B0604020202020204"/>
              </a:rPr>
              <a:t>.</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0" dirty="0">
                <a:solidFill>
                  <a:srgbClr val="7F7F7F">
                    <a:alpha val="100000"/>
                  </a:srgbClr>
                </a:solidFill>
                <a:latin typeface="Arial" panose="020B0604020202020204"/>
                <a:ea typeface="Arial" panose="020B0604020202020204"/>
                <a:cs typeface="Arial" panose="020B0604020202020204"/>
              </a:rPr>
              <a:t>2024</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8</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hlinkClick r:id="rId2">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https://www.shionogi.com/content/dam/shionogi/si/products/pdf/</a:t>
            </a:r>
            <a:r>
              <a:rPr sz="800" kern="0" spc="-10" dirty="0">
                <a:solidFill>
                  <a:srgbClr val="7F7F7F">
                    <a:alpha val="100000"/>
                  </a:srgbClr>
                </a:solidFill>
                <a:latin typeface="Arial" panose="020B0604020202020204"/>
                <a:ea typeface="Arial" panose="020B0604020202020204"/>
                <a:cs typeface="Arial" panose="020B0604020202020204"/>
                <a:hlinkClick r:id="rId2">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fetroja.pdf</a:t>
            </a:r>
            <a:endParaRPr sz="800" dirty="0">
              <a:latin typeface="Arial" panose="020B0604020202020204"/>
              <a:ea typeface="Arial" panose="020B0604020202020204"/>
              <a:cs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604020202020204"/>
                <a:ea typeface="Arial" panose="020B0604020202020204"/>
                <a:cs typeface="Arial" panose="020B0604020202020204"/>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注射用头孢地尔说明书</a:t>
            </a:r>
            <a:r>
              <a:rPr sz="800" kern="0" spc="0" dirty="0">
                <a:solidFill>
                  <a:srgbClr val="7F7F7F">
                    <a:alpha val="100000"/>
                  </a:srgbClr>
                </a:solidFill>
                <a:latin typeface="Arial" panose="020B0604020202020204"/>
                <a:ea typeface="Arial" panose="020B0604020202020204"/>
                <a:cs typeface="Arial" panose="020B0604020202020204"/>
              </a:rPr>
              <a:t>.</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0" dirty="0">
                <a:solidFill>
                  <a:srgbClr val="7F7F7F">
                    <a:alpha val="100000"/>
                  </a:srgbClr>
                </a:solidFill>
                <a:latin typeface="Arial" panose="020B0604020202020204"/>
                <a:ea typeface="Arial" panose="020B0604020202020204"/>
                <a:cs typeface="Arial" panose="020B0604020202020204"/>
              </a:rPr>
              <a:t>2024</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8</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hlinkClick r:id="rId1">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https://www.shionogi.com/content/dam/shionogi/si/products/pdf/</a:t>
            </a:r>
            <a:r>
              <a:rPr sz="800" kern="0" spc="-10" dirty="0">
                <a:solidFill>
                  <a:srgbClr val="7F7F7F">
                    <a:alpha val="100000"/>
                  </a:srgbClr>
                </a:solidFill>
                <a:latin typeface="Arial" panose="020B0604020202020204"/>
                <a:ea typeface="Arial" panose="020B0604020202020204"/>
                <a:cs typeface="Arial" panose="020B0604020202020204"/>
                <a:hlinkClick r:id="rId1">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fetroja.pdf</a:t>
            </a:r>
            <a:endParaRPr sz="800" dirty="0">
              <a:latin typeface="Arial" panose="020B0604020202020204"/>
              <a:ea typeface="Arial" panose="020B0604020202020204"/>
              <a:cs typeface="Arial" panose="020B0604020202020204"/>
            </a:endParaRPr>
          </a:p>
        </p:txBody>
      </p:sp>
      <p:graphicFrame>
        <p:nvGraphicFramePr>
          <p:cNvPr id="640" name="table 640"/>
          <p:cNvGraphicFramePr>
            <a:graphicFrameLocks noGrp="1"/>
          </p:cNvGraphicFramePr>
          <p:nvPr>
            <p:custDataLst>
              <p:tags r:id="rId2"/>
            </p:custDataLst>
          </p:nvPr>
        </p:nvGraphicFramePr>
        <p:xfrm>
          <a:off x="426720" y="1081405"/>
          <a:ext cx="11198225" cy="1750060"/>
        </p:xfrm>
        <a:graphic>
          <a:graphicData uri="http://schemas.openxmlformats.org/drawingml/2006/table">
            <a:tbl>
              <a:tblPr/>
              <a:tblGrid>
                <a:gridCol w="2165985"/>
                <a:gridCol w="1369695"/>
                <a:gridCol w="7662545"/>
              </a:tblGrid>
              <a:tr h="264795">
                <a:tc>
                  <a:txBody>
                    <a:bodyPr/>
                    <a:lstStyle/>
                    <a:p>
                      <a:pPr algn="ctr" rtl="0" eaLnBrk="0">
                        <a:lnSpc>
                          <a:spcPct val="100000"/>
                        </a:lnSpc>
                      </a:pPr>
                      <a:r>
                        <a:rPr sz="12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药物名称</a:t>
                      </a:r>
                      <a:endParaRPr sz="12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2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获批时间</a:t>
                      </a:r>
                      <a:r>
                        <a:rPr sz="1200" b="1" kern="0" spc="70" dirty="0">
                          <a:solidFill>
                            <a:srgbClr val="FFFFFF">
                              <a:alpha val="100000"/>
                            </a:srgbClr>
                          </a:solidFill>
                          <a:latin typeface="Arial" panose="020B0604020202020204"/>
                          <a:ea typeface="Arial" panose="020B0604020202020204"/>
                          <a:cs typeface="Arial" panose="020B0604020202020204"/>
                        </a:rPr>
                        <a:t>*</a:t>
                      </a:r>
                      <a:endParaRPr sz="12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适应症</a:t>
                      </a:r>
                      <a:endPar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238250">
                <a:tc>
                  <a:txBody>
                    <a:bodyPr/>
                    <a:lstStyle/>
                    <a:p>
                      <a:pPr algn="ctr" rtl="0" eaLnBrk="0">
                        <a:lnSpc>
                          <a:spcPct val="100000"/>
                        </a:lnSpc>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注射用头孢地尔</a:t>
                      </a:r>
                      <a:endPar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FDA：2019年</a:t>
                      </a:r>
                      <a:endPar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marL="285750" indent="-285750" algn="ctr" rtl="0" eaLnBrk="0">
                        <a:lnSpc>
                          <a:spcPct val="100000"/>
                        </a:lnSpc>
                        <a:buFont typeface="Arial" panose="020B0604020202020204" pitchFamily="34" charset="0"/>
                        <a:buChar char="•"/>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用于</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18岁及以上</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的患</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者，用于治疗由以下易感革兰氏阴性菌引起的</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复杂性尿路感染（cUTI</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包括肾盂肾炎：大肠杆菌、肺炎克雷伯菌、奇异变</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形</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杆菌、铜绿假单胞菌和肠杆菌属复合体</a:t>
                      </a:r>
                      <a:endPar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ctr" rtl="0" eaLnBrk="0">
                        <a:lnSpc>
                          <a:spcPct val="100000"/>
                        </a:lnSpc>
                        <a:buFont typeface="Arial" panose="020B0604020202020204" pitchFamily="34" charset="0"/>
                        <a:buChar char="•"/>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用于</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18岁及以上</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的患</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者，用于治疗由以下易感革兰氏阴性菌引起的</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医院获得性细菌性肺炎</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呼吸机相关性细菌性肺炎(HABP/VAB</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P)</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：鲍曼不动杆 </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菌复合体、大肠杆菌、肠杆菌属复合体、肺炎克雷伯菌、铜绿假单胞菌和 </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粘质沙雷菌</a:t>
                      </a:r>
                      <a:endParaRPr sz="1200" kern="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r>
              <a:tr h="247015">
                <a:tc>
                  <a:txBody>
                    <a:bodyPr/>
                    <a:lstStyle/>
                    <a:p>
                      <a:pPr algn="ctr" rtl="0" eaLnBrk="0">
                        <a:lnSpc>
                          <a:spcPct val="100000"/>
                        </a:lnSpc>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注射用头孢地尔</a:t>
                      </a:r>
                      <a:endPar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EMA：2020年</a:t>
                      </a:r>
                      <a:endPar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marL="285750" indent="-285750" algn="ctr" rtl="0" eaLnBrk="0">
                        <a:lnSpc>
                          <a:spcPct val="100000"/>
                        </a:lnSpc>
                        <a:buFont typeface="Arial" panose="020B0604020202020204" pitchFamily="34" charset="0"/>
                        <a:buChar char="•"/>
                      </a:pP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适用于治疗</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需氧型革兰氏</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阴性菌感染的、治疗选择有限的</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成人患者</a:t>
                      </a:r>
                      <a:endParaRPr sz="1200" kern="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r>
            </a:tbl>
          </a:graphicData>
        </a:graphic>
      </p:graphicFrame>
      <p:sp>
        <p:nvSpPr>
          <p:cNvPr id="642" name="textbox 642"/>
          <p:cNvSpPr/>
          <p:nvPr/>
        </p:nvSpPr>
        <p:spPr>
          <a:xfrm>
            <a:off x="426777" y="485889"/>
            <a:ext cx="10765790"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604020202020204"/>
              <a:ea typeface="Arial" panose="020B0604020202020204"/>
              <a:cs typeface="Arial" panose="020B0604020202020204"/>
            </a:endParaRPr>
          </a:p>
          <a:p>
            <a:pPr marL="12700" algn="l" rtl="0" eaLnBrk="0">
              <a:lnSpc>
                <a:spcPct val="88000"/>
              </a:lnSpc>
            </a:pPr>
            <a:r>
              <a:rPr sz="2400" b="1" kern="0" spc="-4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注射用头孢地尔在美国获批治疗cUTI、</a:t>
            </a:r>
            <a:r>
              <a:rPr sz="2400" b="1" kern="0" spc="-5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HABP/VABP成人患者（中国尚未获批）</a:t>
            </a:r>
            <a:endParaRPr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386715" y="3159125"/>
            <a:ext cx="11008995" cy="2814955"/>
          </a:xfrm>
          <a:prstGeom prst="rect">
            <a:avLst/>
          </a:prstGeom>
          <a:noFill/>
        </p:spPr>
        <p:txBody>
          <a:bodyPr wrap="square">
            <a:noAutofit/>
          </a:bodyPr>
          <a:lstStyle/>
          <a:p>
            <a:pPr marL="285750" indent="-285750">
              <a:lnSpc>
                <a:spcPct val="150000"/>
              </a:lnSpc>
              <a:buFont typeface="Wingdings" panose="05000000000000000000" charset="0"/>
              <a:buChar char="p"/>
            </a:pPr>
            <a:r>
              <a:rPr lang="zh-CN" altLang="en-US" sz="1400" dirty="0">
                <a:solidFill>
                  <a:srgbClr val="231F20"/>
                </a:solidFill>
                <a:effectLst/>
                <a:latin typeface="方正书宋_GBK"/>
              </a:rPr>
              <a:t>大约 </a:t>
            </a:r>
            <a:r>
              <a:rPr lang="en-US" altLang="zh-CN" sz="1400" b="1" dirty="0">
                <a:solidFill>
                  <a:srgbClr val="C00000"/>
                </a:solidFill>
                <a:effectLst/>
                <a:latin typeface="Times New Roman" panose="02020603050405020304" charset="0"/>
              </a:rPr>
              <a:t>60% ~ 70% </a:t>
            </a:r>
            <a:r>
              <a:rPr lang="zh-CN" altLang="en-US" sz="1400" b="1" dirty="0">
                <a:solidFill>
                  <a:srgbClr val="C00000"/>
                </a:solidFill>
                <a:effectLst/>
                <a:latin typeface="方正书宋_GBK"/>
              </a:rPr>
              <a:t>的头孢地尔以原形从肾脏排泄</a:t>
            </a:r>
            <a:r>
              <a:rPr lang="zh-CN" altLang="en-US" sz="1400" dirty="0">
                <a:solidFill>
                  <a:srgbClr val="231F20"/>
                </a:solidFill>
                <a:effectLst/>
                <a:latin typeface="方正书宋_GBK"/>
              </a:rPr>
              <a:t>，仅有小于 </a:t>
            </a:r>
            <a:r>
              <a:rPr lang="en-US" altLang="zh-CN" sz="1400" dirty="0">
                <a:solidFill>
                  <a:srgbClr val="231F20"/>
                </a:solidFill>
                <a:effectLst/>
                <a:latin typeface="Times New Roman" panose="02020603050405020304" charset="0"/>
              </a:rPr>
              <a:t>10% </a:t>
            </a:r>
            <a:r>
              <a:rPr lang="zh-CN" altLang="en-US" sz="1400" dirty="0">
                <a:solidFill>
                  <a:srgbClr val="231F20"/>
                </a:solidFill>
                <a:effectLst/>
                <a:latin typeface="方正书宋_GBK"/>
              </a:rPr>
              <a:t>的头孢地尔以代谢产物的 形式排泄。对于中重度肾功能不全及终末期肾病患者，需要合理调整剂量</a:t>
            </a:r>
            <a:endParaRPr lang="en-US" altLang="zh-CN" sz="140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latin typeface="微软雅黑" panose="020B0503020204020204" pitchFamily="34" charset="-122"/>
                <a:ea typeface="微软雅黑" panose="020B0503020204020204" pitchFamily="34" charset="-122"/>
              </a:rPr>
              <a:t>对于肌 酐清除率</a:t>
            </a:r>
            <a:r>
              <a:rPr lang="en-US" altLang="zh-CN" sz="1400" dirty="0">
                <a:solidFill>
                  <a:srgbClr val="000000"/>
                </a:solidFill>
                <a:effectLst/>
                <a:latin typeface="微软雅黑" panose="020B0503020204020204" pitchFamily="34" charset="-122"/>
                <a:ea typeface="微软雅黑" panose="020B0503020204020204" pitchFamily="34" charset="-122"/>
              </a:rPr>
              <a:t>(</a:t>
            </a:r>
            <a:r>
              <a:rPr lang="en-GB" altLang="zh-CN" sz="1400" dirty="0" err="1">
                <a:solidFill>
                  <a:srgbClr val="000000"/>
                </a:solidFill>
                <a:effectLst/>
                <a:latin typeface="微软雅黑" panose="020B0503020204020204" pitchFamily="34" charset="-122"/>
                <a:ea typeface="微软雅黑" panose="020B0503020204020204" pitchFamily="34" charset="-122"/>
              </a:rPr>
              <a:t>Ccr</a:t>
            </a:r>
            <a:r>
              <a:rPr lang="en-GB" altLang="zh-CN" sz="140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effectLst/>
                <a:latin typeface="微软雅黑" panose="020B0503020204020204" pitchFamily="34" charset="-122"/>
                <a:ea typeface="微软雅黑" panose="020B0503020204020204" pitchFamily="34" charset="-122"/>
              </a:rPr>
              <a:t>为</a:t>
            </a:r>
            <a:r>
              <a:rPr lang="en-US" altLang="zh-CN" sz="1400" dirty="0">
                <a:solidFill>
                  <a:srgbClr val="000000"/>
                </a:solidFill>
                <a:effectLst/>
                <a:latin typeface="微软雅黑" panose="020B0503020204020204" pitchFamily="34" charset="-122"/>
                <a:ea typeface="微软雅黑" panose="020B0503020204020204" pitchFamily="34" charset="-122"/>
              </a:rPr>
              <a:t>60</a:t>
            </a:r>
            <a:r>
              <a:rPr lang="zh-CN" altLang="en-US" sz="1400" dirty="0">
                <a:solidFill>
                  <a:srgbClr val="000000"/>
                </a:solidFill>
                <a:effectLst/>
                <a:latin typeface="微软雅黑" panose="020B0503020204020204" pitchFamily="34" charset="-122"/>
                <a:ea typeface="微软雅黑" panose="020B0503020204020204" pitchFamily="34" charset="-122"/>
              </a:rPr>
              <a:t>～</a:t>
            </a:r>
            <a:r>
              <a:rPr lang="en-US" altLang="zh-CN" sz="1400" dirty="0">
                <a:solidFill>
                  <a:srgbClr val="000000"/>
                </a:solidFill>
                <a:effectLst/>
                <a:latin typeface="微软雅黑" panose="020B0503020204020204" pitchFamily="34" charset="-122"/>
                <a:ea typeface="微软雅黑" panose="020B0503020204020204" pitchFamily="34" charset="-122"/>
              </a:rPr>
              <a:t>119</a:t>
            </a:r>
            <a:r>
              <a:rPr lang="en-GB" altLang="zh-CN" sz="1400" dirty="0">
                <a:solidFill>
                  <a:srgbClr val="000000"/>
                </a:solidFill>
                <a:effectLst/>
                <a:latin typeface="微软雅黑" panose="020B0503020204020204" pitchFamily="34" charset="-122"/>
                <a:ea typeface="微软雅黑" panose="020B0503020204020204" pitchFamily="34" charset="-122"/>
              </a:rPr>
              <a:t>mL</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en-GB" altLang="zh-CN" sz="1400" dirty="0">
                <a:solidFill>
                  <a:srgbClr val="000000"/>
                </a:solidFill>
                <a:effectLst/>
                <a:latin typeface="微软雅黑" panose="020B0503020204020204" pitchFamily="34" charset="-122"/>
                <a:ea typeface="微软雅黑" panose="020B0503020204020204" pitchFamily="34" charset="-122"/>
              </a:rPr>
              <a:t>min</a:t>
            </a:r>
            <a:r>
              <a:rPr lang="zh-CN" altLang="en-US" sz="1400" dirty="0">
                <a:solidFill>
                  <a:srgbClr val="000000"/>
                </a:solidFill>
                <a:effectLst/>
                <a:latin typeface="微软雅黑" panose="020B0503020204020204" pitchFamily="34" charset="-122"/>
                <a:ea typeface="微软雅黑" panose="020B0503020204020204" pitchFamily="34" charset="-122"/>
              </a:rPr>
              <a:t>成人患者，推荐剂量为头孢地尔注射液</a:t>
            </a:r>
            <a:r>
              <a:rPr lang="en-US" altLang="zh-CN" sz="1400" b="1" dirty="0">
                <a:solidFill>
                  <a:srgbClr val="C00000"/>
                </a:solidFill>
                <a:effectLst/>
                <a:latin typeface="微软雅黑" panose="020B0503020204020204" pitchFamily="34" charset="-122"/>
                <a:ea typeface="微软雅黑" panose="020B0503020204020204" pitchFamily="34" charset="-122"/>
              </a:rPr>
              <a:t>2</a:t>
            </a:r>
            <a:r>
              <a:rPr lang="en-GB" altLang="zh-CN" sz="1400" b="1" dirty="0">
                <a:solidFill>
                  <a:srgbClr val="C00000"/>
                </a:solidFill>
                <a:effectLst/>
                <a:latin typeface="微软雅黑" panose="020B0503020204020204" pitchFamily="34" charset="-122"/>
                <a:ea typeface="微软雅黑" panose="020B0503020204020204" pitchFamily="34" charset="-122"/>
              </a:rPr>
              <a:t>g</a:t>
            </a:r>
            <a:r>
              <a:rPr lang="zh-CN" altLang="en-US" sz="1400" b="1" dirty="0">
                <a:solidFill>
                  <a:srgbClr val="C00000"/>
                </a:solidFill>
                <a:effectLst/>
                <a:latin typeface="微软雅黑" panose="020B0503020204020204" pitchFamily="34" charset="-122"/>
                <a:ea typeface="微软雅黑" panose="020B0503020204020204" pitchFamily="34" charset="-122"/>
              </a:rPr>
              <a:t> </a:t>
            </a:r>
            <a:r>
              <a:rPr lang="en-US" altLang="zh-CN" sz="1400" b="1" dirty="0">
                <a:solidFill>
                  <a:srgbClr val="C00000"/>
                </a:solidFill>
                <a:latin typeface="微软雅黑" panose="020B0503020204020204" pitchFamily="34" charset="-122"/>
                <a:ea typeface="微软雅黑" panose="020B0503020204020204" pitchFamily="34" charset="-122"/>
              </a:rPr>
              <a:t>q8h</a:t>
            </a:r>
            <a:r>
              <a:rPr lang="zh-CN" altLang="en-GB" sz="1400" b="1" dirty="0">
                <a:solidFill>
                  <a:srgbClr val="C00000"/>
                </a:solidFill>
                <a:effectLst/>
                <a:latin typeface="微软雅黑" panose="020B0503020204020204" pitchFamily="34" charset="-122"/>
                <a:ea typeface="微软雅黑" panose="020B0503020204020204" pitchFamily="34" charset="-122"/>
              </a:rPr>
              <a:t>，</a:t>
            </a:r>
            <a:r>
              <a:rPr lang="zh-CN" altLang="en-US" sz="1400" b="1" dirty="0">
                <a:solidFill>
                  <a:srgbClr val="C00000"/>
                </a:solidFill>
                <a:effectLst/>
                <a:latin typeface="微软雅黑" panose="020B0503020204020204" pitchFamily="34" charset="-122"/>
                <a:ea typeface="微软雅黑" panose="020B0503020204020204" pitchFamily="34" charset="-122"/>
              </a:rPr>
              <a:t>每次输注需</a:t>
            </a:r>
            <a:r>
              <a:rPr lang="en-US" altLang="zh-CN" sz="1400" b="1" dirty="0">
                <a:solidFill>
                  <a:srgbClr val="C00000"/>
                </a:solidFill>
                <a:effectLst/>
                <a:latin typeface="微软雅黑" panose="020B0503020204020204" pitchFamily="34" charset="-122"/>
                <a:ea typeface="微软雅黑" panose="020B0503020204020204" pitchFamily="34" charset="-122"/>
              </a:rPr>
              <a:t>&gt;3</a:t>
            </a:r>
            <a:r>
              <a:rPr lang="en-GB" altLang="zh-CN" sz="1400" b="1" dirty="0">
                <a:solidFill>
                  <a:srgbClr val="C00000"/>
                </a:solidFill>
                <a:effectLst/>
                <a:latin typeface="微软雅黑" panose="020B0503020204020204" pitchFamily="34" charset="-122"/>
                <a:ea typeface="微软雅黑" panose="020B0503020204020204" pitchFamily="34" charset="-122"/>
              </a:rPr>
              <a:t>h</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effectLst/>
                <a:latin typeface="微软雅黑" panose="020B0503020204020204" pitchFamily="34" charset="-122"/>
                <a:ea typeface="微软雅黑" panose="020B0503020204020204" pitchFamily="34" charset="-122"/>
              </a:rPr>
              <a:t>治疗</a:t>
            </a:r>
            <a:r>
              <a:rPr lang="en-US" altLang="zh-CN" sz="1400" dirty="0">
                <a:solidFill>
                  <a:srgbClr val="000000"/>
                </a:solidFill>
                <a:effectLst/>
                <a:latin typeface="微软雅黑" panose="020B0503020204020204" pitchFamily="34" charset="-122"/>
                <a:ea typeface="微软雅黑" panose="020B0503020204020204" pitchFamily="34" charset="-122"/>
              </a:rPr>
              <a:t>7</a:t>
            </a:r>
            <a:r>
              <a:rPr lang="zh-CN" altLang="en-US" sz="1400" dirty="0">
                <a:solidFill>
                  <a:srgbClr val="000000"/>
                </a:solidFill>
                <a:effectLst/>
                <a:latin typeface="微软雅黑" panose="020B0503020204020204" pitchFamily="34" charset="-122"/>
                <a:ea typeface="微软雅黑" panose="020B0503020204020204" pitchFamily="34" charset="-122"/>
              </a:rPr>
              <a:t>～</a:t>
            </a:r>
            <a:r>
              <a:rPr lang="en-US" altLang="zh-CN" sz="1400" dirty="0">
                <a:solidFill>
                  <a:srgbClr val="000000"/>
                </a:solidFill>
                <a:effectLst/>
                <a:latin typeface="微软雅黑" panose="020B0503020204020204" pitchFamily="34" charset="-122"/>
                <a:ea typeface="微软雅黑" panose="020B0503020204020204" pitchFamily="34" charset="-122"/>
              </a:rPr>
              <a:t>14 </a:t>
            </a:r>
            <a:r>
              <a:rPr lang="en-GB" altLang="zh-CN" sz="1400" dirty="0">
                <a:solidFill>
                  <a:srgbClr val="000000"/>
                </a:solidFill>
                <a:effectLst/>
                <a:latin typeface="微软雅黑" panose="020B0503020204020204" pitchFamily="34" charset="-122"/>
                <a:ea typeface="微软雅黑" panose="020B0503020204020204" pitchFamily="34" charset="-122"/>
              </a:rPr>
              <a:t>d</a:t>
            </a:r>
            <a:r>
              <a:rPr lang="zh-CN" altLang="en-GB" sz="1400" dirty="0">
                <a:solidFill>
                  <a:srgbClr val="000000"/>
                </a:solidFill>
                <a:effectLst/>
                <a:latin typeface="微软雅黑" panose="020B0503020204020204" pitchFamily="34" charset="-122"/>
                <a:ea typeface="微软雅黑" panose="020B0503020204020204" pitchFamily="34" charset="-122"/>
              </a:rPr>
              <a:t>。</a:t>
            </a:r>
            <a:endParaRPr lang="en-US" altLang="zh-CN" sz="140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rPr>
              <a:t>对于</a:t>
            </a:r>
            <a:r>
              <a:rPr lang="en-US" altLang="zh-CN" sz="1400" dirty="0">
                <a:solidFill>
                  <a:srgbClr val="000000"/>
                </a:solidFill>
                <a:effectLst/>
              </a:rPr>
              <a:t>18</a:t>
            </a:r>
            <a:r>
              <a:rPr lang="zh-CN" altLang="en-US" sz="1400" dirty="0">
                <a:solidFill>
                  <a:srgbClr val="000000"/>
                </a:solidFill>
                <a:effectLst/>
              </a:rPr>
              <a:t>岁及以上的成年患者，肾功能亢进时</a:t>
            </a:r>
            <a:r>
              <a:rPr lang="en-US" altLang="zh-CN" sz="1400" dirty="0">
                <a:solidFill>
                  <a:srgbClr val="000000"/>
                </a:solidFill>
                <a:effectLst/>
              </a:rPr>
              <a:t>(</a:t>
            </a:r>
            <a:r>
              <a:rPr lang="en-GB" altLang="zh-CN" sz="1400" dirty="0" err="1">
                <a:solidFill>
                  <a:srgbClr val="000000"/>
                </a:solidFill>
                <a:effectLst/>
              </a:rPr>
              <a:t>Ccr</a:t>
            </a:r>
            <a:r>
              <a:rPr lang="en-GB" altLang="zh-CN" sz="1400" dirty="0">
                <a:solidFill>
                  <a:srgbClr val="000000"/>
                </a:solidFill>
                <a:effectLst/>
              </a:rPr>
              <a:t>≥ 120 mL</a:t>
            </a:r>
            <a:r>
              <a:rPr lang="zh-CN" altLang="en-GB" sz="1400" dirty="0">
                <a:solidFill>
                  <a:srgbClr val="000000"/>
                </a:solidFill>
                <a:effectLst/>
              </a:rPr>
              <a:t>／</a:t>
            </a:r>
            <a:r>
              <a:rPr lang="en-GB" altLang="zh-CN" sz="1400" dirty="0">
                <a:solidFill>
                  <a:srgbClr val="000000"/>
                </a:solidFill>
                <a:effectLst/>
              </a:rPr>
              <a:t>min)</a:t>
            </a:r>
            <a:r>
              <a:rPr lang="zh-CN" altLang="en-GB" sz="1400" dirty="0">
                <a:solidFill>
                  <a:srgbClr val="000000"/>
                </a:solidFill>
                <a:effectLst/>
              </a:rPr>
              <a:t>，</a:t>
            </a:r>
            <a:r>
              <a:rPr lang="zh-CN" altLang="en-US" sz="1400" dirty="0">
                <a:solidFill>
                  <a:srgbClr val="000000"/>
                </a:solidFill>
                <a:effectLst/>
              </a:rPr>
              <a:t>每</a:t>
            </a:r>
            <a:r>
              <a:rPr lang="en-US" altLang="zh-CN" sz="1400" dirty="0">
                <a:solidFill>
                  <a:srgbClr val="000000"/>
                </a:solidFill>
                <a:effectLst/>
              </a:rPr>
              <a:t>6</a:t>
            </a:r>
            <a:r>
              <a:rPr lang="en-GB" altLang="zh-CN" sz="1400" dirty="0">
                <a:solidFill>
                  <a:srgbClr val="000000"/>
                </a:solidFill>
                <a:effectLst/>
              </a:rPr>
              <a:t>h</a:t>
            </a:r>
            <a:r>
              <a:rPr lang="zh-CN" altLang="en-US" sz="1400" dirty="0">
                <a:solidFill>
                  <a:srgbClr val="000000"/>
                </a:solidFill>
                <a:effectLst/>
              </a:rPr>
              <a:t>静脉输注头孢地尔注射液</a:t>
            </a:r>
            <a:r>
              <a:rPr lang="en-US" altLang="zh-CN" sz="1400" dirty="0">
                <a:solidFill>
                  <a:srgbClr val="000000"/>
                </a:solidFill>
                <a:effectLst/>
              </a:rPr>
              <a:t>2 </a:t>
            </a:r>
            <a:r>
              <a:rPr lang="en-GB" altLang="zh-CN" sz="1400" dirty="0">
                <a:solidFill>
                  <a:srgbClr val="000000"/>
                </a:solidFill>
                <a:effectLst/>
              </a:rPr>
              <a:t>g</a:t>
            </a:r>
            <a:endParaRPr lang="en-US" altLang="zh-CN" sz="140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latin typeface="微软雅黑" panose="020B0503020204020204" pitchFamily="34" charset="-122"/>
                <a:ea typeface="微软雅黑" panose="020B0503020204020204" pitchFamily="34" charset="-122"/>
              </a:rPr>
              <a:t>而对于肾功能不同度损 害的患者，则需要根据肾功能水平调整剂量。</a:t>
            </a:r>
            <a:endParaRPr lang="en-GB" altLang="zh-CN" sz="1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latin typeface="微软雅黑" panose="020B0503020204020204" pitchFamily="34" charset="-122"/>
                <a:ea typeface="微软雅黑" panose="020B0503020204020204" pitchFamily="34" charset="-122"/>
              </a:rPr>
              <a:t>当</a:t>
            </a:r>
            <a:r>
              <a:rPr lang="en-GB" altLang="zh-CN" sz="1400" dirty="0" err="1">
                <a:solidFill>
                  <a:srgbClr val="000000"/>
                </a:solidFill>
                <a:effectLst/>
                <a:latin typeface="微软雅黑" panose="020B0503020204020204" pitchFamily="34" charset="-122"/>
                <a:ea typeface="微软雅黑" panose="020B0503020204020204" pitchFamily="34" charset="-122"/>
              </a:rPr>
              <a:t>Ccr</a:t>
            </a:r>
            <a:r>
              <a:rPr lang="zh-CN" altLang="en-US" sz="1400" dirty="0">
                <a:solidFill>
                  <a:srgbClr val="000000"/>
                </a:solidFill>
                <a:effectLst/>
                <a:latin typeface="微软雅黑" panose="020B0503020204020204" pitchFamily="34" charset="-122"/>
                <a:ea typeface="微软雅黑" panose="020B0503020204020204" pitchFamily="34" charset="-122"/>
              </a:rPr>
              <a:t>为</a:t>
            </a:r>
            <a:r>
              <a:rPr lang="en-US" altLang="zh-CN" sz="1400" dirty="0">
                <a:solidFill>
                  <a:srgbClr val="000000"/>
                </a:solidFill>
                <a:effectLst/>
                <a:latin typeface="微软雅黑" panose="020B0503020204020204" pitchFamily="34" charset="-122"/>
                <a:ea typeface="微软雅黑" panose="020B0503020204020204" pitchFamily="34" charset="-122"/>
              </a:rPr>
              <a:t>30</a:t>
            </a:r>
            <a:r>
              <a:rPr lang="zh-CN" altLang="en-US" sz="1400" dirty="0">
                <a:solidFill>
                  <a:srgbClr val="000000"/>
                </a:solidFill>
                <a:effectLst/>
                <a:latin typeface="微软雅黑" panose="020B0503020204020204" pitchFamily="34" charset="-122"/>
                <a:ea typeface="微软雅黑" panose="020B0503020204020204" pitchFamily="34" charset="-122"/>
              </a:rPr>
              <a:t>～</a:t>
            </a:r>
            <a:r>
              <a:rPr lang="en-US" altLang="zh-CN" sz="1400" dirty="0">
                <a:solidFill>
                  <a:srgbClr val="000000"/>
                </a:solidFill>
                <a:effectLst/>
                <a:latin typeface="微软雅黑" panose="020B0503020204020204" pitchFamily="34" charset="-122"/>
                <a:ea typeface="微软雅黑" panose="020B0503020204020204" pitchFamily="34" charset="-122"/>
              </a:rPr>
              <a:t>59 </a:t>
            </a:r>
            <a:r>
              <a:rPr lang="en-GB" altLang="zh-CN" sz="1400" dirty="0">
                <a:solidFill>
                  <a:srgbClr val="000000"/>
                </a:solidFill>
                <a:effectLst/>
                <a:latin typeface="微软雅黑" panose="020B0503020204020204" pitchFamily="34" charset="-122"/>
                <a:ea typeface="微软雅黑" panose="020B0503020204020204" pitchFamily="34" charset="-122"/>
              </a:rPr>
              <a:t>mL</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en-GB" altLang="zh-CN" sz="1400" dirty="0">
                <a:solidFill>
                  <a:srgbClr val="000000"/>
                </a:solidFill>
                <a:effectLst/>
                <a:latin typeface="微软雅黑" panose="020B0503020204020204" pitchFamily="34" charset="-122"/>
                <a:ea typeface="微软雅黑" panose="020B0503020204020204" pitchFamily="34" charset="-122"/>
              </a:rPr>
              <a:t>min</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effectLst/>
                <a:latin typeface="微软雅黑" panose="020B0503020204020204" pitchFamily="34" charset="-122"/>
                <a:ea typeface="微软雅黑" panose="020B0503020204020204" pitchFamily="34" charset="-122"/>
              </a:rPr>
              <a:t>每</a:t>
            </a:r>
            <a:r>
              <a:rPr lang="en-US" altLang="zh-CN" sz="1400" dirty="0">
                <a:solidFill>
                  <a:srgbClr val="000000"/>
                </a:solidFill>
                <a:effectLst/>
                <a:latin typeface="微软雅黑" panose="020B0503020204020204" pitchFamily="34" charset="-122"/>
                <a:ea typeface="微软雅黑" panose="020B0503020204020204" pitchFamily="34" charset="-122"/>
              </a:rPr>
              <a:t>8 </a:t>
            </a:r>
            <a:r>
              <a:rPr lang="en-GB" altLang="zh-CN" sz="1400" dirty="0">
                <a:solidFill>
                  <a:srgbClr val="000000"/>
                </a:solidFill>
                <a:effectLst/>
                <a:latin typeface="微软雅黑" panose="020B0503020204020204" pitchFamily="34" charset="-122"/>
                <a:ea typeface="微软雅黑" panose="020B0503020204020204" pitchFamily="34" charset="-122"/>
              </a:rPr>
              <a:t>h</a:t>
            </a:r>
            <a:r>
              <a:rPr lang="zh-CN" altLang="en-US" sz="1400" dirty="0">
                <a:solidFill>
                  <a:srgbClr val="000000"/>
                </a:solidFill>
                <a:effectLst/>
                <a:latin typeface="微软雅黑" panose="020B0503020204020204" pitchFamily="34" charset="-122"/>
                <a:ea typeface="微软雅黑" panose="020B0503020204020204" pitchFamily="34" charset="-122"/>
              </a:rPr>
              <a:t>静脉输注头孢地尔注射液</a:t>
            </a:r>
            <a:r>
              <a:rPr lang="en-US" altLang="zh-CN" sz="1400" dirty="0">
                <a:solidFill>
                  <a:srgbClr val="000000"/>
                </a:solidFill>
                <a:effectLst/>
                <a:latin typeface="微软雅黑" panose="020B0503020204020204" pitchFamily="34" charset="-122"/>
                <a:ea typeface="微软雅黑" panose="020B0503020204020204" pitchFamily="34" charset="-122"/>
              </a:rPr>
              <a:t>1.5</a:t>
            </a:r>
            <a:r>
              <a:rPr lang="en-GB" altLang="zh-CN" sz="1400" dirty="0">
                <a:solidFill>
                  <a:srgbClr val="000000"/>
                </a:solidFill>
                <a:effectLst/>
                <a:latin typeface="微软雅黑" panose="020B0503020204020204" pitchFamily="34" charset="-122"/>
                <a:ea typeface="微软雅黑" panose="020B0503020204020204" pitchFamily="34" charset="-122"/>
              </a:rPr>
              <a:t>g</a:t>
            </a:r>
            <a:r>
              <a:rPr lang="zh-CN" altLang="en-GB" sz="1400" dirty="0">
                <a:solidFill>
                  <a:srgbClr val="000000"/>
                </a:solidFill>
                <a:effectLst/>
                <a:latin typeface="微软雅黑" panose="020B0503020204020204" pitchFamily="34" charset="-122"/>
                <a:ea typeface="微软雅黑" panose="020B0503020204020204" pitchFamily="34" charset="-122"/>
              </a:rPr>
              <a:t>；</a:t>
            </a:r>
            <a:endParaRPr lang="en-US" altLang="zh-CN" sz="140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latin typeface="微软雅黑" panose="020B0503020204020204" pitchFamily="34" charset="-122"/>
                <a:ea typeface="微软雅黑" panose="020B0503020204020204" pitchFamily="34" charset="-122"/>
              </a:rPr>
              <a:t>当</a:t>
            </a:r>
            <a:r>
              <a:rPr lang="en-US" altLang="zh-CN" sz="1400" dirty="0">
                <a:solidFill>
                  <a:srgbClr val="000000"/>
                </a:solidFill>
                <a:latin typeface="微软雅黑" panose="020B0503020204020204" pitchFamily="34" charset="-122"/>
                <a:ea typeface="微软雅黑" panose="020B0503020204020204" pitchFamily="34" charset="-122"/>
              </a:rPr>
              <a:t>C</a:t>
            </a:r>
            <a:r>
              <a:rPr lang="en-GB" altLang="zh-CN" sz="1400" dirty="0" err="1">
                <a:solidFill>
                  <a:srgbClr val="000000"/>
                </a:solidFill>
                <a:effectLst/>
                <a:latin typeface="微软雅黑" panose="020B0503020204020204" pitchFamily="34" charset="-122"/>
                <a:ea typeface="微软雅黑" panose="020B0503020204020204" pitchFamily="34" charset="-122"/>
              </a:rPr>
              <a:t>cr</a:t>
            </a:r>
            <a:r>
              <a:rPr lang="zh-CN" altLang="en-US" sz="1400" dirty="0">
                <a:solidFill>
                  <a:srgbClr val="000000"/>
                </a:solidFill>
                <a:effectLst/>
                <a:latin typeface="微软雅黑" panose="020B0503020204020204" pitchFamily="34" charset="-122"/>
                <a:ea typeface="微软雅黑" panose="020B0503020204020204" pitchFamily="34" charset="-122"/>
              </a:rPr>
              <a:t>为</a:t>
            </a:r>
            <a:r>
              <a:rPr lang="en-US" altLang="zh-CN" sz="1400" dirty="0">
                <a:solidFill>
                  <a:srgbClr val="000000"/>
                </a:solidFill>
                <a:effectLst/>
                <a:latin typeface="微软雅黑" panose="020B0503020204020204" pitchFamily="34" charset="-122"/>
                <a:ea typeface="微软雅黑" panose="020B0503020204020204" pitchFamily="34" charset="-122"/>
              </a:rPr>
              <a:t>15</a:t>
            </a:r>
            <a:r>
              <a:rPr lang="zh-CN" altLang="en-US" sz="1400" dirty="0">
                <a:solidFill>
                  <a:srgbClr val="000000"/>
                </a:solidFill>
                <a:effectLst/>
                <a:latin typeface="微软雅黑" panose="020B0503020204020204" pitchFamily="34" charset="-122"/>
                <a:ea typeface="微软雅黑" panose="020B0503020204020204" pitchFamily="34" charset="-122"/>
              </a:rPr>
              <a:t>～</a:t>
            </a:r>
            <a:r>
              <a:rPr lang="en-US" altLang="zh-CN" sz="1400" dirty="0">
                <a:solidFill>
                  <a:srgbClr val="000000"/>
                </a:solidFill>
                <a:effectLst/>
                <a:latin typeface="微软雅黑" panose="020B0503020204020204" pitchFamily="34" charset="-122"/>
                <a:ea typeface="微软雅黑" panose="020B0503020204020204" pitchFamily="34" charset="-122"/>
              </a:rPr>
              <a:t>29 </a:t>
            </a:r>
            <a:r>
              <a:rPr lang="en-GB" altLang="zh-CN" sz="1400" dirty="0">
                <a:solidFill>
                  <a:srgbClr val="000000"/>
                </a:solidFill>
                <a:effectLst/>
                <a:latin typeface="微软雅黑" panose="020B0503020204020204" pitchFamily="34" charset="-122"/>
                <a:ea typeface="微软雅黑" panose="020B0503020204020204" pitchFamily="34" charset="-122"/>
              </a:rPr>
              <a:t>mL</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en-GB" altLang="zh-CN" sz="1400" dirty="0">
                <a:solidFill>
                  <a:srgbClr val="000000"/>
                </a:solidFill>
                <a:effectLst/>
                <a:latin typeface="微软雅黑" panose="020B0503020204020204" pitchFamily="34" charset="-122"/>
                <a:ea typeface="微软雅黑" panose="020B0503020204020204" pitchFamily="34" charset="-122"/>
              </a:rPr>
              <a:t>min</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effectLst/>
                <a:latin typeface="微软雅黑" panose="020B0503020204020204" pitchFamily="34" charset="-122"/>
                <a:ea typeface="微软雅黑" panose="020B0503020204020204" pitchFamily="34" charset="-122"/>
              </a:rPr>
              <a:t>每</a:t>
            </a:r>
            <a:r>
              <a:rPr lang="en-US" altLang="zh-CN" sz="1400" dirty="0">
                <a:solidFill>
                  <a:srgbClr val="000000"/>
                </a:solidFill>
                <a:effectLst/>
                <a:latin typeface="微软雅黑" panose="020B0503020204020204" pitchFamily="34" charset="-122"/>
                <a:ea typeface="微软雅黑" panose="020B0503020204020204" pitchFamily="34" charset="-122"/>
              </a:rPr>
              <a:t>8 </a:t>
            </a:r>
            <a:r>
              <a:rPr lang="en-GB" altLang="zh-CN" sz="1400" dirty="0">
                <a:solidFill>
                  <a:srgbClr val="000000"/>
                </a:solidFill>
                <a:effectLst/>
                <a:latin typeface="微软雅黑" panose="020B0503020204020204" pitchFamily="34" charset="-122"/>
                <a:ea typeface="微软雅黑" panose="020B0503020204020204" pitchFamily="34" charset="-122"/>
              </a:rPr>
              <a:t>h</a:t>
            </a:r>
            <a:r>
              <a:rPr lang="zh-CN" altLang="en-US" sz="1400" dirty="0">
                <a:solidFill>
                  <a:srgbClr val="000000"/>
                </a:solidFill>
                <a:effectLst/>
                <a:latin typeface="微软雅黑" panose="020B0503020204020204" pitchFamily="34" charset="-122"/>
                <a:ea typeface="微软雅黑" panose="020B0503020204020204" pitchFamily="34" charset="-122"/>
              </a:rPr>
              <a:t>静脉输注头孢地尔注射液</a:t>
            </a:r>
            <a:r>
              <a:rPr lang="en-US" altLang="zh-CN" sz="1400" dirty="0">
                <a:solidFill>
                  <a:srgbClr val="000000"/>
                </a:solidFill>
                <a:effectLst/>
                <a:latin typeface="微软雅黑" panose="020B0503020204020204" pitchFamily="34" charset="-122"/>
                <a:ea typeface="微软雅黑" panose="020B0503020204020204" pitchFamily="34" charset="-122"/>
              </a:rPr>
              <a:t>1 </a:t>
            </a:r>
            <a:r>
              <a:rPr lang="en-GB" altLang="zh-CN" sz="1400" dirty="0">
                <a:solidFill>
                  <a:srgbClr val="000000"/>
                </a:solidFill>
                <a:effectLst/>
                <a:latin typeface="微软雅黑" panose="020B0503020204020204" pitchFamily="34" charset="-122"/>
                <a:ea typeface="微软雅黑" panose="020B0503020204020204" pitchFamily="34" charset="-122"/>
              </a:rPr>
              <a:t>g</a:t>
            </a:r>
            <a:r>
              <a:rPr lang="zh-CN" altLang="en-GB" sz="1400" dirty="0">
                <a:solidFill>
                  <a:srgbClr val="000000"/>
                </a:solidFill>
                <a:effectLst/>
                <a:latin typeface="微软雅黑" panose="020B0503020204020204" pitchFamily="34" charset="-122"/>
                <a:ea typeface="微软雅黑" panose="020B0503020204020204" pitchFamily="34" charset="-122"/>
              </a:rPr>
              <a:t>；</a:t>
            </a:r>
            <a:endParaRPr lang="en-US" altLang="zh-CN" sz="1400" dirty="0">
              <a:solidFill>
                <a:srgbClr val="000000"/>
              </a:solidFill>
              <a:effectLst/>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charset="0"/>
              <a:buChar char="p"/>
            </a:pPr>
            <a:r>
              <a:rPr lang="zh-CN" altLang="en-US" sz="1400" dirty="0">
                <a:solidFill>
                  <a:srgbClr val="000000"/>
                </a:solidFill>
                <a:effectLst/>
                <a:latin typeface="微软雅黑" panose="020B0503020204020204" pitchFamily="34" charset="-122"/>
                <a:ea typeface="微软雅黑" panose="020B0503020204020204" pitchFamily="34" charset="-122"/>
              </a:rPr>
              <a:t>当</a:t>
            </a:r>
            <a:r>
              <a:rPr lang="en-GB" altLang="zh-CN" sz="1400" dirty="0" err="1">
                <a:solidFill>
                  <a:srgbClr val="000000"/>
                </a:solidFill>
                <a:effectLst/>
                <a:latin typeface="微软雅黑" panose="020B0503020204020204" pitchFamily="34" charset="-122"/>
                <a:ea typeface="微软雅黑" panose="020B0503020204020204" pitchFamily="34" charset="-122"/>
              </a:rPr>
              <a:t>Ccr</a:t>
            </a:r>
            <a:r>
              <a:rPr lang="en-GB" altLang="zh-CN" sz="1400" dirty="0">
                <a:solidFill>
                  <a:srgbClr val="000000"/>
                </a:solidFill>
                <a:effectLst/>
                <a:latin typeface="微软雅黑" panose="020B0503020204020204" pitchFamily="34" charset="-122"/>
                <a:ea typeface="微软雅黑" panose="020B0503020204020204" pitchFamily="34" charset="-122"/>
              </a:rPr>
              <a:t>&lt;15 mL</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en-GB" altLang="zh-CN" sz="1400" dirty="0">
                <a:solidFill>
                  <a:srgbClr val="000000"/>
                </a:solidFill>
                <a:effectLst/>
                <a:latin typeface="微软雅黑" panose="020B0503020204020204" pitchFamily="34" charset="-122"/>
                <a:ea typeface="微软雅黑" panose="020B0503020204020204" pitchFamily="34" charset="-122"/>
              </a:rPr>
              <a:t>min</a:t>
            </a:r>
            <a:r>
              <a:rPr lang="zh-CN" altLang="en-GB" sz="1400" dirty="0">
                <a:solidFill>
                  <a:srgbClr val="000000"/>
                </a:solidFill>
                <a:effectLst/>
                <a:latin typeface="微软雅黑" panose="020B0503020204020204" pitchFamily="34" charset="-122"/>
                <a:ea typeface="微软雅黑" panose="020B0503020204020204" pitchFamily="34" charset="-122"/>
              </a:rPr>
              <a:t>，</a:t>
            </a:r>
            <a:r>
              <a:rPr lang="zh-CN" altLang="en-US" sz="1400" dirty="0">
                <a:solidFill>
                  <a:srgbClr val="000000"/>
                </a:solidFill>
                <a:effectLst/>
                <a:latin typeface="微软雅黑" panose="020B0503020204020204" pitchFamily="34" charset="-122"/>
                <a:ea typeface="微软雅黑" panose="020B0503020204020204" pitchFamily="34" charset="-122"/>
              </a:rPr>
              <a:t>无论患者有无间歇性血液透析，每</a:t>
            </a:r>
            <a:r>
              <a:rPr lang="en-US" altLang="zh-CN" sz="1400" dirty="0">
                <a:solidFill>
                  <a:srgbClr val="000000"/>
                </a:solidFill>
                <a:effectLst/>
                <a:latin typeface="微软雅黑" panose="020B0503020204020204" pitchFamily="34" charset="-122"/>
                <a:ea typeface="微软雅黑" panose="020B0503020204020204" pitchFamily="34" charset="-122"/>
              </a:rPr>
              <a:t>12 </a:t>
            </a:r>
            <a:r>
              <a:rPr lang="en-GB" altLang="zh-CN" sz="1400" dirty="0">
                <a:solidFill>
                  <a:srgbClr val="000000"/>
                </a:solidFill>
                <a:effectLst/>
                <a:latin typeface="微软雅黑" panose="020B0503020204020204" pitchFamily="34" charset="-122"/>
                <a:ea typeface="微软雅黑" panose="020B0503020204020204" pitchFamily="34" charset="-122"/>
              </a:rPr>
              <a:t>h</a:t>
            </a:r>
            <a:r>
              <a:rPr lang="zh-CN" altLang="en-US" sz="1400" dirty="0">
                <a:solidFill>
                  <a:srgbClr val="000000"/>
                </a:solidFill>
                <a:effectLst/>
                <a:latin typeface="微软雅黑" panose="020B0503020204020204" pitchFamily="34" charset="-122"/>
                <a:ea typeface="微软雅黑" panose="020B0503020204020204" pitchFamily="34" charset="-122"/>
              </a:rPr>
              <a:t>静脉输注头孢地尔注射液 </a:t>
            </a:r>
            <a:r>
              <a:rPr lang="en-US" altLang="zh-CN" sz="1400" dirty="0">
                <a:solidFill>
                  <a:srgbClr val="000000"/>
                </a:solidFill>
                <a:latin typeface="微软雅黑" panose="020B0503020204020204" pitchFamily="34" charset="-122"/>
                <a:ea typeface="微软雅黑" panose="020B0503020204020204" pitchFamily="34" charset="-122"/>
              </a:rPr>
              <a:t>0.</a:t>
            </a:r>
            <a:r>
              <a:rPr lang="en-US" altLang="zh-CN" sz="1400" dirty="0">
                <a:solidFill>
                  <a:srgbClr val="000000"/>
                </a:solidFill>
                <a:effectLst/>
                <a:latin typeface="微软雅黑" panose="020B0503020204020204" pitchFamily="34" charset="-122"/>
                <a:ea typeface="微软雅黑" panose="020B0503020204020204" pitchFamily="34" charset="-122"/>
              </a:rPr>
              <a:t>75 </a:t>
            </a:r>
            <a:r>
              <a:rPr lang="en-GB" altLang="zh-CN" sz="1400" dirty="0">
                <a:solidFill>
                  <a:srgbClr val="000000"/>
                </a:solidFill>
                <a:effectLst/>
                <a:latin typeface="微软雅黑" panose="020B0503020204020204" pitchFamily="34" charset="-122"/>
                <a:ea typeface="微软雅黑" panose="020B0503020204020204" pitchFamily="34" charset="-122"/>
              </a:rPr>
              <a:t>g</a:t>
            </a:r>
            <a:endParaRPr lang="en-GB" altLang="zh-CN" sz="1400" dirty="0">
              <a:solidFill>
                <a:srgbClr val="000000"/>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a:xfrm>
            <a:off x="660400" y="105410"/>
            <a:ext cx="10858500" cy="782955"/>
          </a:xfrm>
        </p:spPr>
        <p:txBody>
          <a:bodyPr/>
          <a:p>
            <a:r>
              <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头孢地尔的抗菌活性</a:t>
            </a:r>
            <a:endPar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28" name="textbox 628"/>
          <p:cNvSpPr/>
          <p:nvPr/>
        </p:nvSpPr>
        <p:spPr>
          <a:xfrm>
            <a:off x="423424" y="486498"/>
            <a:ext cx="4291965" cy="342265"/>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604020202020204"/>
              <a:ea typeface="Arial" panose="020B0604020202020204"/>
              <a:cs typeface="Arial" panose="020B0604020202020204"/>
            </a:endParaRPr>
          </a:p>
          <a:p>
            <a:pPr marL="12700" algn="l" rtl="0" eaLnBrk="0">
              <a:lnSpc>
                <a:spcPct val="86000"/>
              </a:lnSpc>
            </a:pP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604020202020204"/>
                <a:ea typeface="Arial" panose="020B0604020202020204"/>
                <a:cs typeface="Arial" panose="020B0604020202020204"/>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注射用头孢地尔说明书</a:t>
            </a:r>
            <a:r>
              <a:rPr sz="800" kern="0" spc="0" dirty="0">
                <a:solidFill>
                  <a:srgbClr val="7F7F7F">
                    <a:alpha val="100000"/>
                  </a:srgbClr>
                </a:solidFill>
                <a:latin typeface="Arial" panose="020B0604020202020204"/>
                <a:ea typeface="Arial" panose="020B0604020202020204"/>
                <a:cs typeface="Arial" panose="020B0604020202020204"/>
              </a:rPr>
              <a:t>.</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kern="0" spc="0" dirty="0">
                <a:solidFill>
                  <a:srgbClr val="7F7F7F">
                    <a:alpha val="100000"/>
                  </a:srgbClr>
                </a:solidFill>
                <a:latin typeface="Arial" panose="020B0604020202020204"/>
                <a:ea typeface="Arial" panose="020B0604020202020204"/>
                <a:cs typeface="Arial" panose="020B0604020202020204"/>
              </a:rPr>
              <a:t>2024</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kern="0" spc="0" dirty="0">
                <a:solidFill>
                  <a:srgbClr val="7F7F7F">
                    <a:alpha val="100000"/>
                  </a:srgbClr>
                </a:solidFill>
                <a:latin typeface="Arial" panose="020B0604020202020204"/>
                <a:ea typeface="Arial" panose="020B0604020202020204"/>
                <a:cs typeface="Arial" panose="020B0604020202020204"/>
              </a:rPr>
              <a:t>8</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r>
              <a:rPr sz="800" kern="0" spc="0" dirty="0">
                <a:solidFill>
                  <a:srgbClr val="7F7F7F">
                    <a:alpha val="100000"/>
                  </a:srgbClr>
                </a:solidFill>
                <a:latin typeface="Arial" panose="020B0604020202020204"/>
                <a:ea typeface="Arial" panose="020B0604020202020204"/>
                <a:cs typeface="Arial" panose="020B0604020202020204"/>
                <a:hlinkClick r:id="rId1">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https://www.shionogi.com/content/dam/shionogi/si/products/pdf/</a:t>
            </a:r>
            <a:r>
              <a:rPr sz="800" kern="0" spc="-10" dirty="0">
                <a:solidFill>
                  <a:srgbClr val="7F7F7F">
                    <a:alpha val="100000"/>
                  </a:srgbClr>
                </a:solidFill>
                <a:latin typeface="Arial" panose="020B0604020202020204"/>
                <a:ea typeface="Arial" panose="020B0604020202020204"/>
                <a:cs typeface="Arial" panose="020B0604020202020204"/>
                <a:hlinkClick r:id="rId1">
                  <a:extLst>
                    <a:ext uri="{DAF060AB-1E55-43B9-8AAB-6FB025537F2F}">
                      <wpsdc:hlinkClr xmlns:wpsdc="http://www.wps.cn/officeDocument/2017/drawingmlCustomData" val="7F7F7F"/>
                      <wpsdc:folHlinkClr xmlns:wpsdc="http://www.wps.cn/officeDocument/2017/drawingmlCustomData" val="7F7F7F"/>
                      <wpsdc:hlinkUnderline xmlns:wpsdc="http://www.wps.cn/officeDocument/2017/drawingmlCustomData" val="0"/>
                    </a:ext>
                  </a:extLst>
                </a:hlinkClick>
              </a:rPr>
              <a:t>fetroja.pdf</a:t>
            </a:r>
            <a:endParaRPr sz="800" dirty="0">
              <a:latin typeface="Arial" panose="020B0604020202020204"/>
              <a:ea typeface="Arial" panose="020B0604020202020204"/>
              <a:cs typeface="Arial" panose="020B0604020202020204"/>
            </a:endParaRPr>
          </a:p>
        </p:txBody>
      </p:sp>
      <p:graphicFrame>
        <p:nvGraphicFramePr>
          <p:cNvPr id="660" name="table 660"/>
          <p:cNvGraphicFramePr>
            <a:graphicFrameLocks noGrp="1"/>
          </p:cNvGraphicFramePr>
          <p:nvPr/>
        </p:nvGraphicFramePr>
        <p:xfrm>
          <a:off x="471170" y="1231900"/>
          <a:ext cx="11262995" cy="4890770"/>
        </p:xfrm>
        <a:graphic>
          <a:graphicData uri="http://schemas.openxmlformats.org/drawingml/2006/table">
            <a:tbl>
              <a:tblPr/>
              <a:tblGrid>
                <a:gridCol w="1631315"/>
                <a:gridCol w="1656715"/>
                <a:gridCol w="2141855"/>
                <a:gridCol w="3332480"/>
                <a:gridCol w="2500630"/>
              </a:tblGrid>
              <a:tr h="292100">
                <a:tc rowSpan="2">
                  <a:txBody>
                    <a:bodyPr/>
                    <a:lstStyle/>
                    <a:p>
                      <a:pPr algn="ctr" rtl="0" eaLnBrk="0">
                        <a:lnSpc>
                          <a:spcPct val="100000"/>
                        </a:lnSpc>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获批信息</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2">
                  <a:txBody>
                    <a:bodyPr/>
                    <a:lstStyle/>
                    <a:p>
                      <a:pPr algn="ctr" rtl="0" eaLnBrk="0">
                        <a:lnSpc>
                          <a:spcPct val="100000"/>
                        </a:lnSpc>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适应症</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000000"/>
                      </a:solidFill>
                      <a:prstDash val="solid"/>
                      <a:round/>
                      <a:headEnd type="none" w="med" len="med"/>
                      <a:tailEnd type="none" w="med" len="med"/>
                    </a:lnL>
                    <a:lnR>
                      <a:noFill/>
                    </a:lnR>
                    <a:lnT>
                      <a:noFill/>
                    </a:lnT>
                    <a:lnB>
                      <a:noFill/>
                    </a:lnB>
                    <a:solidFill>
                      <a:srgbClr val="0000C9"/>
                    </a:solidFill>
                  </a:tcPr>
                </a:tc>
                <a:tc rowSpan="2" gridSpan="2">
                  <a:txBody>
                    <a:bodyPr/>
                    <a:lstStyle/>
                    <a:p>
                      <a:pPr algn="ctr" rtl="0" eaLnBrk="0">
                        <a:lnSpc>
                          <a:spcPct val="100000"/>
                        </a:lnSpc>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体外活性</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hMerge="1">
                  <a:tcPr marL="0" marR="0" marT="0" marB="0" vert="horz">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C9"/>
                    </a:solidFill>
                  </a:tcPr>
                </a:tc>
              </a:tr>
              <a:tr h="285750">
                <a:tc vMerge="1">
                  <a:tcPr marL="0" marR="0" marT="0" marB="0" vert="horz">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eaLnBrk="0">
                        <a:lnSpc>
                          <a:spcPct val="100000"/>
                        </a:lnSpc>
                      </a:pPr>
                      <a:r>
                        <a:rPr sz="1400" b="1" kern="0" spc="-20" dirty="0">
                          <a:solidFill>
                            <a:srgbClr val="FFFFFF">
                              <a:alpha val="100000"/>
                            </a:srgbClr>
                          </a:solidFill>
                          <a:latin typeface="Arial" panose="020B0604020202020204"/>
                          <a:ea typeface="Arial" panose="020B0604020202020204"/>
                          <a:cs typeface="Arial" panose="020B0604020202020204"/>
                        </a:rPr>
                        <a:t>cUTI</a:t>
                      </a:r>
                      <a:endParaRPr sz="1400" dirty="0">
                        <a:latin typeface="Arial" panose="020B0604020202020204"/>
                        <a:ea typeface="Arial" panose="020B0604020202020204"/>
                        <a:cs typeface="Arial" panose="020B0604020202020204"/>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400" b="1" kern="0" spc="-30" dirty="0">
                          <a:solidFill>
                            <a:srgbClr val="FFFFFF">
                              <a:alpha val="100000"/>
                            </a:srgbClr>
                          </a:solidFill>
                          <a:latin typeface="Arial" panose="020B0604020202020204"/>
                          <a:ea typeface="Arial" panose="020B0604020202020204"/>
                          <a:cs typeface="Arial" panose="020B0604020202020204"/>
                        </a:rPr>
                        <a:t>HABP/VABP</a:t>
                      </a:r>
                      <a:endParaRPr sz="1400" dirty="0">
                        <a:latin typeface="Arial" panose="020B0604020202020204"/>
                        <a:ea typeface="Arial" panose="020B0604020202020204"/>
                        <a:cs typeface="Arial" panose="020B0604020202020204"/>
                      </a:endParaRPr>
                    </a:p>
                  </a:txBody>
                  <a:tcPr marL="0" marR="0" marT="0" marB="0" vert="horz" anchor="ctr" anchorCtr="0">
                    <a:lnL>
                      <a:noFill/>
                    </a:lnL>
                    <a:lnR>
                      <a:noFill/>
                    </a:lnR>
                    <a:lnT>
                      <a:noFill/>
                    </a:lnT>
                    <a:lnB>
                      <a:noFill/>
                    </a:lnB>
                    <a:lnTlToBr>
                      <a:noFill/>
                    </a:lnTlToBr>
                    <a:lnBlToTr>
                      <a:noFill/>
                    </a:lnBlToTr>
                    <a:solidFill>
                      <a:schemeClr val="accent5"/>
                    </a:solidFill>
                  </a:tcPr>
                </a:tc>
                <a:tc vMerge="1" gridSpan="2">
                  <a:tcPr marL="0" marR="0" marT="0" marB="0" vert="horz">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vMerge="1" hMerge="1">
                  <a:tcPr marL="0" marR="0" marT="0" marB="0" vert="horz">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1819275">
                <a:tc>
                  <a:txBody>
                    <a:bodyPr/>
                    <a:lstStyle/>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4000"/>
                        </a:lnSpc>
                      </a:pPr>
                      <a:endParaRPr sz="1000" b="1" dirty="0">
                        <a:latin typeface="Arial" panose="020B0604020202020204"/>
                        <a:ea typeface="Arial" panose="020B0604020202020204"/>
                        <a:cs typeface="Arial" panose="020B0604020202020204"/>
                      </a:endParaRPr>
                    </a:p>
                    <a:p>
                      <a:pPr algn="l" rtl="0" eaLnBrk="0">
                        <a:lnSpc>
                          <a:spcPct val="10000"/>
                        </a:lnSpc>
                      </a:pPr>
                      <a:endParaRPr sz="100" b="1" dirty="0">
                        <a:latin typeface="Arial" panose="020B0604020202020204"/>
                        <a:ea typeface="Arial" panose="020B0604020202020204"/>
                        <a:cs typeface="Arial" panose="020B0604020202020204"/>
                      </a:endParaRPr>
                    </a:p>
                    <a:p>
                      <a:pPr marL="663575" algn="l" rtl="0" eaLnBrk="0">
                        <a:lnSpc>
                          <a:spcPct val="77000"/>
                        </a:lnSpc>
                      </a:pPr>
                      <a:r>
                        <a:rPr sz="1400" b="1" kern="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FDA</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5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5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6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奇异变形杆菌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5"/>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6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1000"/>
                        </a:lnSpc>
                      </a:pPr>
                      <a:endParaRPr sz="1000" b="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6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肠杆菌属复合体</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10" dirty="0">
                          <a:solidFill>
                            <a:srgbClr val="000000">
                              <a:alpha val="100000"/>
                            </a:srgbClr>
                          </a:solidFill>
                          <a:latin typeface="Arial" panose="020B0604020202020204"/>
                          <a:ea typeface="Arial" panose="020B0604020202020204"/>
                          <a:cs typeface="Arial" panose="020B0604020202020204"/>
                        </a:rPr>
                        <a:t>•</a:t>
                      </a:r>
                      <a:r>
                        <a:rPr sz="1200" b="0" kern="0" spc="130" dirty="0">
                          <a:solidFill>
                            <a:srgbClr val="000000">
                              <a:alpha val="100000"/>
                            </a:srgbClr>
                          </a:solidFill>
                          <a:latin typeface="Arial" panose="020B0604020202020204"/>
                          <a:ea typeface="Arial" panose="020B0604020202020204"/>
                          <a:cs typeface="Arial" panose="020B0604020202020204"/>
                        </a:rPr>
                        <a:t>  </a:t>
                      </a:r>
                      <a:r>
                        <a:rPr sz="1200" b="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鲍曼不动杆菌复合体</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123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4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大肠杆菌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6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肠杆菌属复合体</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5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6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1000"/>
                        </a:lnSpc>
                      </a:pPr>
                      <a:endParaRPr sz="1000" b="0" dirty="0">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rgbClr val="000000">
                              <a:alpha val="100000"/>
                            </a:srgbClr>
                          </a:solidFill>
                          <a:latin typeface="Arial" panose="020B0604020202020204"/>
                          <a:ea typeface="Arial" panose="020B0604020202020204"/>
                          <a:cs typeface="Arial" panose="020B0604020202020204"/>
                        </a:rPr>
                        <a:t>•</a:t>
                      </a:r>
                      <a:r>
                        <a:rPr sz="1200" b="0" kern="0" spc="150" dirty="0">
                          <a:solidFill>
                            <a:srgbClr val="000000">
                              <a:alpha val="100000"/>
                            </a:srgbClr>
                          </a:solidFill>
                          <a:latin typeface="Arial" panose="020B0604020202020204"/>
                          <a:ea typeface="Arial" panose="020B0604020202020204"/>
                          <a:cs typeface="Arial" panose="020B0604020202020204"/>
                        </a:rPr>
                        <a:t>  </a:t>
                      </a:r>
                      <a:r>
                        <a:rPr sz="1200" b="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粘质沙雷菌</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无色杆菌属</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5"/>
                        </a:spcBef>
                      </a:pPr>
                      <a:r>
                        <a:rPr sz="1200" b="0" kern="0" spc="-10" dirty="0">
                          <a:solidFill>
                            <a:schemeClr val="tx1">
                              <a:alpha val="100000"/>
                            </a:schemeClr>
                          </a:solidFill>
                          <a:latin typeface="Arial" panose="020B0604020202020204"/>
                          <a:ea typeface="Arial" panose="020B0604020202020204"/>
                          <a:cs typeface="Arial" panose="020B0604020202020204"/>
                        </a:rPr>
                        <a:t>•</a:t>
                      </a:r>
                      <a:r>
                        <a:rPr sz="1200" b="0" kern="0" spc="14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洋葱伯克霍尔德菌复合体</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1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弗氏柠檬酸杆菌复合</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体</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123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7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克氏柠檬酸杆菌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1000"/>
                        </a:lnSpc>
                      </a:pPr>
                      <a:endParaRPr sz="1000" b="0" dirty="0">
                        <a:solidFill>
                          <a:schemeClr val="tx1"/>
                        </a:solidFill>
                        <a:latin typeface="Arial" panose="020B0604020202020204"/>
                        <a:ea typeface="Arial" panose="020B0604020202020204"/>
                        <a:cs typeface="Arial" panose="020B0604020202020204"/>
                      </a:endParaRPr>
                    </a:p>
                    <a:p>
                      <a:pPr algn="l" rtl="0" eaLnBrk="0">
                        <a:lnSpc>
                          <a:spcPct val="8000"/>
                        </a:lnSpc>
                      </a:pPr>
                      <a:endParaRPr sz="100" b="0" dirty="0">
                        <a:solidFill>
                          <a:schemeClr val="tx1"/>
                        </a:solidFill>
                        <a:latin typeface="Arial" panose="020B0604020202020204"/>
                        <a:ea typeface="Arial" panose="020B0604020202020204"/>
                        <a:cs typeface="Arial" panose="020B0604020202020204"/>
                      </a:endParaRPr>
                    </a:p>
                    <a:p>
                      <a:pPr marL="99060" algn="l" rtl="0" eaLnBrk="0">
                        <a:lnSpc>
                          <a:spcPct val="87000"/>
                        </a:lnSpc>
                      </a:pPr>
                      <a:r>
                        <a:rPr sz="1200" b="0" kern="0" spc="-1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嗜麦芽窄食</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单胞菌</a:t>
                      </a:r>
                      <a:endPar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产气克雷伯菌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产酸克雷伯菌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123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摩根摩根菌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122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普通变形杆菌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1000"/>
                        </a:lnSpc>
                      </a:pPr>
                      <a:endParaRPr sz="1000" b="0" dirty="0">
                        <a:solidFill>
                          <a:schemeClr val="tx1"/>
                        </a:solidFill>
                        <a:latin typeface="Arial" panose="020B0604020202020204"/>
                        <a:ea typeface="Arial" panose="020B0604020202020204"/>
                        <a:cs typeface="Arial" panose="020B0604020202020204"/>
                      </a:endParaRPr>
                    </a:p>
                    <a:p>
                      <a:pPr algn="l" rtl="0" eaLnBrk="0">
                        <a:lnSpc>
                          <a:spcPct val="9000"/>
                        </a:lnSpc>
                      </a:pPr>
                      <a:endParaRPr sz="100" b="0" dirty="0">
                        <a:solidFill>
                          <a:schemeClr val="tx1"/>
                        </a:solidFill>
                        <a:latin typeface="Arial" panose="020B0604020202020204"/>
                        <a:ea typeface="Arial" panose="020B0604020202020204"/>
                        <a:cs typeface="Arial" panose="020B0604020202020204"/>
                      </a:endParaRPr>
                    </a:p>
                    <a:p>
                      <a:pPr marL="99060" algn="l" rtl="0" eaLnBrk="0">
                        <a:lnSpc>
                          <a:spcPct val="87000"/>
                        </a:lnSpc>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8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雷氏普罗威登斯菌</a:t>
                      </a:r>
                      <a:endPar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2289175">
                <a:tc>
                  <a:txBody>
                    <a:bodyPr/>
                    <a:lstStyle/>
                    <a:p>
                      <a:pPr algn="l" rtl="0" eaLnBrk="0">
                        <a:lnSpc>
                          <a:spcPct val="112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algn="l" rtl="0" eaLnBrk="0">
                        <a:lnSpc>
                          <a:spcPct val="113000"/>
                        </a:lnSpc>
                      </a:pPr>
                      <a:endParaRPr sz="1000" b="1" dirty="0">
                        <a:latin typeface="Arial" panose="020B0604020202020204"/>
                        <a:ea typeface="Arial" panose="020B0604020202020204"/>
                        <a:cs typeface="Arial" panose="020B0604020202020204"/>
                      </a:endParaRPr>
                    </a:p>
                    <a:p>
                      <a:pPr marL="642620" algn="l" rtl="0" eaLnBrk="0">
                        <a:lnSpc>
                          <a:spcPct val="77000"/>
                        </a:lnSpc>
                        <a:spcBef>
                          <a:spcPts val="5"/>
                        </a:spcBef>
                      </a:pPr>
                      <a:r>
                        <a:rPr sz="1400" b="1"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EMA</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gridSpan="2">
                  <a:txBody>
                    <a:bodyPr/>
                    <a:lstStyle/>
                    <a:p>
                      <a:pPr algn="l" rtl="0" eaLnBrk="0">
                        <a:lnSpc>
                          <a:spcPct val="110000"/>
                        </a:lnSpc>
                      </a:pPr>
                      <a:endParaRPr sz="200" b="0" dirty="0">
                        <a:latin typeface="Arial" panose="020B0604020202020204"/>
                        <a:ea typeface="Arial" panose="020B0604020202020204"/>
                        <a:cs typeface="Arial" panose="020B0604020202020204"/>
                      </a:endParaRPr>
                    </a:p>
                    <a:p>
                      <a:pPr marL="264160" indent="-165100" algn="l" rtl="0" eaLnBrk="0">
                        <a:lnSpc>
                          <a:spcPct val="127000"/>
                        </a:lnSpc>
                        <a:spcBef>
                          <a:spcPts val="0"/>
                        </a:spcBef>
                      </a:pPr>
                      <a:r>
                        <a:rPr sz="1200" b="0" kern="0" spc="40" dirty="0">
                          <a:solidFill>
                            <a:srgbClr val="000000">
                              <a:alpha val="100000"/>
                            </a:srgbClr>
                          </a:solidFill>
                          <a:latin typeface="Arial" panose="020B0604020202020204"/>
                          <a:ea typeface="Arial" panose="020B0604020202020204"/>
                          <a:cs typeface="Arial" panose="020B0604020202020204"/>
                        </a:rPr>
                        <a:t>•</a:t>
                      </a:r>
                      <a:r>
                        <a:rPr sz="1200" b="0" kern="0" spc="130" dirty="0">
                          <a:solidFill>
                            <a:srgbClr val="000000">
                              <a:alpha val="100000"/>
                            </a:srgbClr>
                          </a:solidFill>
                          <a:latin typeface="Arial" panose="020B0604020202020204"/>
                          <a:ea typeface="Arial" panose="020B0604020202020204"/>
                          <a:cs typeface="Arial" panose="020B0604020202020204"/>
                        </a:rPr>
                        <a:t>  </a:t>
                      </a:r>
                      <a:r>
                        <a:rPr sz="1200" b="0" kern="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适用于治疗需氧型革兰氏阴</a:t>
                      </a:r>
                      <a:r>
                        <a:rPr sz="1200" b="0"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性菌感染的、治疗选择</a:t>
                      </a:r>
                      <a:r>
                        <a:rPr sz="1200" b="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有限的成人患者</a:t>
                      </a:r>
                      <a:endParaRPr sz="1200" b="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hMerge="1">
                  <a:tcPr marL="0" marR="0" marT="0" marB="0" vert="horz">
                    <a:lnL w="12700" cap="flat" cmpd="sng" algn="ctr">
                      <a:solidFill>
                        <a:srgbClr val="000000"/>
                      </a:solidFill>
                      <a:prstDash val="solid"/>
                      <a:round/>
                      <a:headEnd type="none" w="med" len="med"/>
                      <a:tailEnd type="none" w="med" len="med"/>
                    </a:lnL>
                    <a:lnR>
                      <a:noFill/>
                    </a:lnR>
                    <a:lnT>
                      <a:noFill/>
                    </a:lnT>
                    <a:lnB>
                      <a:noFill/>
                    </a:lnB>
                  </a:tcPr>
                </a:tc>
                <a:tc>
                  <a:txBody>
                    <a:bodyPr/>
                    <a:lstStyle/>
                    <a:p>
                      <a:pPr algn="l" rtl="0" eaLnBrk="0">
                        <a:lnSpc>
                          <a:spcPct val="101000"/>
                        </a:lnSpc>
                      </a:pPr>
                      <a:endParaRPr sz="4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无色杆菌属</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5"/>
                        </a:spcBef>
                      </a:pPr>
                      <a:r>
                        <a:rPr sz="1200" b="0" kern="0" spc="-10" dirty="0">
                          <a:solidFill>
                            <a:schemeClr val="tx1">
                              <a:alpha val="100000"/>
                            </a:schemeClr>
                          </a:solidFill>
                          <a:latin typeface="Arial" panose="020B0604020202020204"/>
                          <a:ea typeface="Arial" panose="020B0604020202020204"/>
                          <a:cs typeface="Arial" panose="020B0604020202020204"/>
                        </a:rPr>
                        <a:t>•</a:t>
                      </a:r>
                      <a:r>
                        <a:rPr sz="1200" b="0" kern="0" spc="14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鲍曼不动杆菌复合菌群</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85"/>
                        </a:spcBef>
                      </a:pPr>
                      <a:r>
                        <a:rPr sz="1200" b="0" kern="0" spc="-1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洋葱伯克霍尔德菌复合菌群</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1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弗氏柠檬酸杆菌复合菌群</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79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科氏柠檬酸杆菌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大肠埃希菌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795"/>
                        </a:spcBef>
                      </a:pPr>
                      <a:r>
                        <a:rPr sz="1200" b="0" kern="0" spc="-1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阴沟肠杆菌复合</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菌群</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产气克雷伯菌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9000"/>
                        </a:lnSpc>
                      </a:pPr>
                      <a:endParaRPr sz="6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肺炎克雷伯菌</a:t>
                      </a:r>
                      <a:endPar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1000"/>
                        </a:lnSpc>
                      </a:pPr>
                      <a:endParaRPr sz="4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产酸克雷伯菌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6000"/>
                        </a:lnSpc>
                        <a:spcBef>
                          <a:spcPts val="80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摩根摩根菌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奇异变形杆菌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普通变形杆菌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8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雷氏普罗威登斯菌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8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4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沙雷菌属</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6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9060" algn="l" rtl="0" eaLnBrk="0">
                        <a:lnSpc>
                          <a:spcPct val="87000"/>
                        </a:lnSpc>
                        <a:spcBef>
                          <a:spcPts val="785"/>
                        </a:spcBef>
                      </a:pPr>
                      <a:r>
                        <a:rPr sz="1200" b="0" kern="0" spc="-20" dirty="0">
                          <a:solidFill>
                            <a:schemeClr val="tx1">
                              <a:alpha val="100000"/>
                            </a:schemeClr>
                          </a:solidFill>
                          <a:latin typeface="Arial" panose="020B0604020202020204"/>
                          <a:ea typeface="Arial" panose="020B0604020202020204"/>
                          <a:cs typeface="Arial" panose="020B0604020202020204"/>
                        </a:rPr>
                        <a:t>•</a:t>
                      </a:r>
                      <a:r>
                        <a:rPr sz="1200" b="0" kern="0" spc="150" dirty="0">
                          <a:solidFill>
                            <a:schemeClr val="tx1">
                              <a:alpha val="100000"/>
                            </a:schemeClr>
                          </a:solidFill>
                          <a:latin typeface="Arial" panose="020B0604020202020204"/>
                          <a:ea typeface="Arial" panose="020B0604020202020204"/>
                          <a:cs typeface="Arial" panose="020B0604020202020204"/>
                        </a:rPr>
                        <a:t>  </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粘质沙雷菌</a:t>
                      </a:r>
                      <a:endParaRPr sz="1200" b="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9000"/>
                        </a:lnSpc>
                      </a:pPr>
                      <a:endParaRPr sz="600" b="0" dirty="0">
                        <a:solidFill>
                          <a:schemeClr val="tx1"/>
                        </a:solidFill>
                        <a:latin typeface="Arial" panose="020B0604020202020204"/>
                        <a:ea typeface="Arial" panose="020B0604020202020204"/>
                        <a:cs typeface="Arial" panose="020B0604020202020204"/>
                      </a:endParaRPr>
                    </a:p>
                    <a:p>
                      <a:pPr marL="99060" algn="l" rtl="0" eaLnBrk="0">
                        <a:lnSpc>
                          <a:spcPct val="87000"/>
                        </a:lnSpc>
                        <a:spcBef>
                          <a:spcPts val="0"/>
                        </a:spcBef>
                      </a:pPr>
                      <a:r>
                        <a:rPr sz="1200" b="0" kern="0" spc="-10" dirty="0">
                          <a:solidFill>
                            <a:schemeClr val="tx1">
                              <a:alpha val="100000"/>
                            </a:schemeClr>
                          </a:solidFill>
                          <a:latin typeface="Arial" panose="020B0604020202020204"/>
                          <a:ea typeface="Arial" panose="020B0604020202020204"/>
                          <a:cs typeface="Arial" panose="020B0604020202020204"/>
                        </a:rPr>
                        <a:t>•   </a:t>
                      </a:r>
                      <a:r>
                        <a:rPr sz="1200" b="0"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嗜麦芽窄食</a:t>
                      </a:r>
                      <a:r>
                        <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单胞菌</a:t>
                      </a:r>
                      <a:endParaRPr sz="1200" b="0" kern="0" spc="-2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a:xfrm>
            <a:off x="660400" y="219075"/>
            <a:ext cx="10858500" cy="782955"/>
          </a:xfrm>
        </p:spPr>
        <p:txBody>
          <a:bodyPr>
            <a:normAutofit fontScale="90000"/>
          </a:bodyPr>
          <a:p>
            <a:r>
              <a:rPr lang="en-US"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Ⅲ</a:t>
            </a:r>
            <a:r>
              <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期临床研究（</a:t>
            </a:r>
            <a:r>
              <a:rPr lang="en-US" altLang="zh-CN"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CREDIBLE-CR</a:t>
            </a:r>
            <a:r>
              <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）：头孢地尔与最佳治疗方案治疗（</a:t>
            </a:r>
            <a:r>
              <a:rPr lang="en-US" altLang="zh-CN"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BAT</a:t>
            </a:r>
            <a:r>
              <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）由</a:t>
            </a:r>
            <a:r>
              <a:rPr lang="en-US" altLang="zh-CN"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CRGNB</a:t>
            </a:r>
            <a:r>
              <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引起的严重感染的效果及安全性对比</a:t>
            </a:r>
            <a:endParaRPr lang="zh-CN" altLang="en-US"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686" name="table 686"/>
          <p:cNvGraphicFramePr>
            <a:graphicFrameLocks noGrp="1"/>
          </p:cNvGraphicFramePr>
          <p:nvPr/>
        </p:nvGraphicFramePr>
        <p:xfrm>
          <a:off x="376555" y="1113790"/>
          <a:ext cx="11091545" cy="5097145"/>
        </p:xfrm>
        <a:graphic>
          <a:graphicData uri="http://schemas.openxmlformats.org/drawingml/2006/table">
            <a:tbl>
              <a:tblPr/>
              <a:tblGrid>
                <a:gridCol w="1390650"/>
                <a:gridCol w="1934845"/>
                <a:gridCol w="1555750"/>
                <a:gridCol w="1847850"/>
                <a:gridCol w="1323975"/>
                <a:gridCol w="3038475"/>
              </a:tblGrid>
              <a:tr h="349885">
                <a:tc rowSpan="2">
                  <a:txBody>
                    <a:bodyPr/>
                    <a:lstStyle/>
                    <a:p>
                      <a:pPr marL="303530" algn="ctr" rtl="0" eaLnBrk="0">
                        <a:lnSpc>
                          <a:spcPct val="100000"/>
                        </a:lnSpc>
                        <a:spcBef>
                          <a:spcPts val="0"/>
                        </a:spcBef>
                      </a:pPr>
                      <a:r>
                        <a:rPr sz="1500" b="1" kern="0"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Ⅲ期研究</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a:txBody>
                    <a:bodyPr/>
                    <a:lstStyle/>
                    <a:p>
                      <a:pPr marL="562610" algn="ctr" rtl="0" eaLnBrk="0">
                        <a:lnSpc>
                          <a:spcPct val="100000"/>
                        </a:lnSpc>
                      </a:pPr>
                      <a:r>
                        <a:rPr sz="1500" b="1" kern="0" spc="9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研究设计</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3">
                  <a:txBody>
                    <a:bodyPr/>
                    <a:lstStyle/>
                    <a:p>
                      <a:pPr algn="ctr" rtl="0" eaLnBrk="0">
                        <a:lnSpc>
                          <a:spcPct val="100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疗效</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lnL w="3175" cap="flat" cmpd="sng" algn="ctr">
                      <a:solidFill>
                        <a:srgbClr val="8383FF"/>
                      </a:solidFill>
                      <a:prstDash val="solid"/>
                      <a:round/>
                      <a:headEnd type="none" w="med" len="med"/>
                      <a:tailEnd type="none" w="med" len="med"/>
                    </a:lnL>
                    <a:lnR w="3175" cap="flat" cmpd="sng" algn="ctr">
                      <a:solidFill>
                        <a:srgbClr val="8383FF"/>
                      </a:solidFill>
                      <a:prstDash val="solid"/>
                      <a:round/>
                      <a:headEnd type="none" w="med" len="med"/>
                      <a:tailEnd type="none" w="med" len="med"/>
                    </a:lnR>
                    <a:lnT>
                      <a:noFill/>
                    </a:lnT>
                    <a:lnB>
                      <a:noFill/>
                    </a:lnB>
                    <a:solidFill>
                      <a:srgbClr val="0000C9"/>
                    </a:solidFill>
                  </a:tcPr>
                </a:tc>
                <a:tc hMerge="1">
                  <a:tcPr marL="0" marR="0" marT="0" marB="0" vert="horz">
                    <a:lnL w="3175" cap="flat" cmpd="sng" algn="ctr">
                      <a:solidFill>
                        <a:srgbClr val="8383FF"/>
                      </a:solidFill>
                      <a:prstDash val="solid"/>
                      <a:round/>
                      <a:headEnd type="none" w="med" len="med"/>
                      <a:tailEnd type="none" w="med" len="med"/>
                    </a:lnL>
                    <a:lnR>
                      <a:noFill/>
                    </a:lnR>
                    <a:lnT>
                      <a:noFill/>
                    </a:lnT>
                    <a:lnB>
                      <a:noFill/>
                    </a:lnB>
                    <a:solidFill>
                      <a:srgbClr val="0000C9"/>
                    </a:solidFill>
                  </a:tcPr>
                </a:tc>
                <a:tc rowSpan="2">
                  <a:txBody>
                    <a:bodyPr/>
                    <a:lstStyle/>
                    <a:p>
                      <a:pPr algn="ctr" rtl="0" eaLnBrk="0">
                        <a:lnSpc>
                          <a:spcPct val="100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安全性</a:t>
                      </a:r>
                      <a:endParaRPr sz="15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603885">
                <a:tc vMerge="1">
                  <a:tcPr marL="0" marR="0" marT="0" marB="0" vert="horz">
                    <a:lnL>
                      <a:noFill/>
                    </a:lnL>
                    <a:lnR>
                      <a:noFill/>
                    </a:lnR>
                    <a:lnT>
                      <a:noFill/>
                    </a:lnT>
                    <a:lnB>
                      <a:noFill/>
                    </a:lnB>
                  </a:tcPr>
                </a:tc>
                <a:tc vMerge="1">
                  <a:tcPr marL="0" marR="0" marT="0" marB="0" vert="horz">
                    <a:lnL>
                      <a:noFill/>
                    </a:lnL>
                    <a:lnR>
                      <a:noFill/>
                    </a:lnR>
                    <a:lnT>
                      <a:noFill/>
                    </a:lnT>
                    <a:lnB>
                      <a:noFill/>
                    </a:lnB>
                  </a:tcPr>
                </a:tc>
                <a:tc>
                  <a:txBody>
                    <a:bodyPr/>
                    <a:lstStyle/>
                    <a:p>
                      <a:pPr algn="ctr" rtl="0" eaLnBrk="0">
                        <a:lnSpc>
                          <a:spcPct val="100000"/>
                        </a:lnSpc>
                      </a:pPr>
                      <a:r>
                        <a:rPr sz="15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HAP</a:t>
                      </a:r>
                      <a:endParaRPr sz="15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血流感染或脓毒</a:t>
                      </a:r>
                      <a:r>
                        <a:rPr sz="1500" b="1" kern="0" spc="6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症</a:t>
                      </a:r>
                      <a:endParaRPr sz="15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2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cUTI</a:t>
                      </a:r>
                      <a:endParaRPr sz="15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vMerge="1">
                  <a:tcPr marL="0" marR="0" marT="0" marB="0" vert="horz">
                    <a:lnL>
                      <a:noFill/>
                    </a:lnL>
                    <a:lnR>
                      <a:noFill/>
                    </a:lnR>
                    <a:lnT>
                      <a:noFill/>
                    </a:lnT>
                    <a:lnB>
                      <a:noFill/>
                    </a:lnB>
                  </a:tcPr>
                </a:tc>
              </a:tr>
              <a:tr h="1070610">
                <a:tc rowSpan="2">
                  <a:txBody>
                    <a:bodyPr/>
                    <a:lstStyle/>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algn="l" rtl="0" eaLnBrk="0">
                        <a:lnSpc>
                          <a:spcPct val="101000"/>
                        </a:lnSpc>
                      </a:pPr>
                      <a:endParaRPr sz="1000" dirty="0">
                        <a:latin typeface="Arial" panose="020B0604020202020204"/>
                        <a:ea typeface="Arial" panose="020B0604020202020204"/>
                        <a:cs typeface="Arial" panose="020B0604020202020204"/>
                      </a:endParaRPr>
                    </a:p>
                    <a:p>
                      <a:pPr marL="342900" indent="-151130" algn="l" rtl="0" eaLnBrk="0">
                        <a:lnSpc>
                          <a:spcPct val="117000"/>
                        </a:lnSpc>
                        <a:spcBef>
                          <a:spcPts val="0"/>
                        </a:spcBef>
                      </a:pPr>
                      <a:r>
                        <a:rPr sz="1200" b="1"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CREDIBLE-CR</a:t>
                      </a:r>
                      <a:r>
                        <a:rPr sz="1200" b="1"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b="1"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（N=152）</a:t>
                      </a:r>
                      <a:r>
                        <a:rPr sz="1100" b="1" kern="0" spc="-20" baseline="28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a:t>
                      </a:r>
                      <a:endParaRPr sz="1100" baseline="28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rowSpan="2">
                  <a:txBody>
                    <a:bodyPr/>
                    <a:lstStyle/>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5000"/>
                        </a:lnSpc>
                      </a:pPr>
                      <a:endParaRPr sz="1000" dirty="0">
                        <a:latin typeface="Arial" panose="020B0604020202020204"/>
                        <a:ea typeface="Arial" panose="020B0604020202020204"/>
                        <a:cs typeface="Arial" panose="020B0604020202020204"/>
                      </a:endParaRPr>
                    </a:p>
                    <a:p>
                      <a:pPr marL="265430" indent="-165735" algn="l" rtl="0" eaLnBrk="0">
                        <a:lnSpc>
                          <a:spcPct val="122000"/>
                        </a:lnSpc>
                        <a:spcBef>
                          <a:spcPts val="5"/>
                        </a:spcBef>
                      </a:pPr>
                      <a:r>
                        <a:rPr sz="1200" kern="0" spc="-10" dirty="0">
                          <a:solidFill>
                            <a:srgbClr val="000000">
                              <a:alpha val="100000"/>
                            </a:srgbClr>
                          </a:solidFill>
                          <a:latin typeface="Arial" panose="020B0604020202020204"/>
                          <a:ea typeface="Arial" panose="020B0604020202020204"/>
                          <a:cs typeface="Arial" panose="020B0604020202020204"/>
                        </a:rPr>
                        <a:t>•</a:t>
                      </a:r>
                      <a:r>
                        <a:rPr sz="1200" kern="0" spc="150" dirty="0">
                          <a:solidFill>
                            <a:srgbClr val="000000">
                              <a:alpha val="100000"/>
                            </a:srgbClr>
                          </a:solidFill>
                          <a:latin typeface="Arial" panose="020B0604020202020204"/>
                          <a:ea typeface="Arial" panose="020B0604020202020204"/>
                          <a:cs typeface="Arial" panose="020B0604020202020204"/>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研究共纳入152名</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碳青</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霉烯类耐药革兰阴性菌</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感染</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的患者，随机分配</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到</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头孢地尔组）</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可用疗法组</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604020202020204"/>
                        <a:ea typeface="Arial" panose="020B0604020202020204"/>
                        <a:cs typeface="Arial" panose="020B0604020202020204"/>
                      </a:endParaRPr>
                    </a:p>
                    <a:p>
                      <a:pPr marL="265430" indent="-165735" algn="l" rtl="0" eaLnBrk="0">
                        <a:lnSpc>
                          <a:spcPct val="110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6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头孢地尔组的临</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床治愈率为</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50%</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5000"/>
                        </a:lnSpc>
                      </a:pPr>
                      <a:endParaRPr sz="700" dirty="0">
                        <a:latin typeface="Arial" panose="020B0604020202020204"/>
                        <a:ea typeface="Arial" panose="020B0604020202020204"/>
                        <a:cs typeface="Arial" panose="020B0604020202020204"/>
                      </a:endParaRPr>
                    </a:p>
                    <a:p>
                      <a:pPr marL="268605" indent="-168910" algn="l" rtl="0" eaLnBrk="0">
                        <a:lnSpc>
                          <a:spcPct val="110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6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最佳可用疗法组</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为</a:t>
                      </a:r>
                      <a:r>
                        <a:rPr sz="1200" b="1"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53%</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604020202020204"/>
                        <a:ea typeface="Arial" panose="020B0604020202020204"/>
                        <a:cs typeface="Arial" panose="020B0604020202020204"/>
                      </a:endParaRPr>
                    </a:p>
                    <a:p>
                      <a:pPr marL="265430" indent="-165735" algn="l" rtl="0" eaLnBrk="0">
                        <a:lnSpc>
                          <a:spcPct val="110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6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头孢地尔组的临</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床治愈率为</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43%</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5000"/>
                        </a:lnSpc>
                      </a:pPr>
                      <a:endParaRPr sz="700" dirty="0">
                        <a:latin typeface="Arial" panose="020B0604020202020204"/>
                        <a:ea typeface="Arial" panose="020B0604020202020204"/>
                        <a:cs typeface="Arial" panose="020B0604020202020204"/>
                      </a:endParaRPr>
                    </a:p>
                    <a:p>
                      <a:pPr marL="268605" indent="-168910" algn="l" rtl="0" eaLnBrk="0">
                        <a:lnSpc>
                          <a:spcPct val="110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6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最佳可用疗法组</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为</a:t>
                      </a:r>
                      <a:r>
                        <a:rPr sz="1200" b="1"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43%</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604020202020204"/>
                        <a:ea typeface="Arial" panose="020B0604020202020204"/>
                        <a:cs typeface="Arial" panose="020B0604020202020204"/>
                      </a:endParaRPr>
                    </a:p>
                    <a:p>
                      <a:pPr marL="266065" indent="-166370" algn="l" rtl="0" eaLnBrk="0">
                        <a:lnSpc>
                          <a:spcPct val="110000"/>
                        </a:lnSpc>
                        <a:spcBef>
                          <a:spcPts val="0"/>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7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头孢地尔组的临床</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治愈率为</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71%</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03000"/>
                        </a:lnSpc>
                      </a:pPr>
                      <a:endParaRPr sz="700" dirty="0">
                        <a:latin typeface="Arial" panose="020B0604020202020204"/>
                        <a:ea typeface="Arial" panose="020B0604020202020204"/>
                        <a:cs typeface="Arial" panose="020B0604020202020204"/>
                      </a:endParaRPr>
                    </a:p>
                    <a:p>
                      <a:pPr marL="271780" indent="-172085" algn="l" rtl="0" eaLnBrk="0">
                        <a:lnSpc>
                          <a:spcPct val="116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a:t>
                      </a:r>
                      <a:r>
                        <a:rPr sz="1200" kern="0" spc="17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最佳可用疗法组为</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60%</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rowSpan="2">
                  <a:txBody>
                    <a:bodyPr/>
                    <a:lstStyle/>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marL="94615" algn="l" rtl="0" eaLnBrk="0">
                        <a:lnSpc>
                          <a:spcPct val="119000"/>
                        </a:lnSpc>
                        <a:spcBef>
                          <a:spcPts val="0"/>
                        </a:spcBef>
                      </a:pP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TEAEs：头孢地尔组</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91%</a:t>
                      </a: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最佳可用疗法  </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组为</a:t>
                      </a:r>
                      <a:r>
                        <a:rPr sz="1200" b="1"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96%</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r h="923925">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c gridSpan="3">
                  <a:txBody>
                    <a:bodyPr/>
                    <a:lstStyle/>
                    <a:p>
                      <a:pPr algn="l" rtl="0" eaLnBrk="0">
                        <a:lnSpc>
                          <a:spcPct val="115000"/>
                        </a:lnSpc>
                      </a:pPr>
                      <a:endParaRPr sz="500" dirty="0">
                        <a:latin typeface="Arial" panose="020B0604020202020204"/>
                        <a:ea typeface="Arial" panose="020B0604020202020204"/>
                        <a:cs typeface="Arial" panose="020B0604020202020204"/>
                      </a:endParaRPr>
                    </a:p>
                    <a:p>
                      <a:pPr marL="98425" indent="1905" algn="l" rtl="0" eaLnBrk="0">
                        <a:lnSpc>
                          <a:spcPct val="118000"/>
                        </a:lnSpc>
                        <a:spcBef>
                          <a:spcPts val="0"/>
                        </a:spcBef>
                      </a:pPr>
                      <a:r>
                        <a:rPr sz="12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28天死亡率：头孢地尔组</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33</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，最佳可用疗法组为</a:t>
                      </a:r>
                      <a:r>
                        <a:rPr sz="1200" b="1"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16%</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(与BAT相</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比，头孢地尔的28天死亡</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率数值增加)</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hMerge="1">
                  <a:tcPr marL="0" marR="0" marT="0" marB="0" vert="horz">
                    <a:lnL w="3175" cap="flat" cmpd="sng" algn="ctr">
                      <a:solidFill>
                        <a:srgbClr val="8383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hMerge="1">
                  <a:tcPr marL="0" marR="0" marT="0" marB="0" vert="horz">
                    <a:lnL w="3175" cap="flat" cmpd="sng" algn="ctr">
                      <a:solidFill>
                        <a:srgbClr val="8383FF"/>
                      </a:solidFill>
                      <a:prstDash val="solid"/>
                      <a:round/>
                      <a:headEnd type="none" w="med" len="med"/>
                      <a:tailEnd type="none" w="med" len="med"/>
                    </a:lnL>
                    <a:lnR>
                      <a:noFill/>
                    </a:lnR>
                    <a:lnT>
                      <a:noFill/>
                    </a:lnT>
                    <a:lnB>
                      <a:noFill/>
                    </a:lnB>
                  </a:tcPr>
                </a:tc>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r>
              <a:tr h="2000885">
                <a:tc>
                  <a:txBody>
                    <a:bodyPr/>
                    <a:lstStyle/>
                    <a:p>
                      <a:pPr algn="l" rtl="0" eaLnBrk="0">
                        <a:lnSpc>
                          <a:spcPct val="107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108000"/>
                        </a:lnSpc>
                      </a:pPr>
                      <a:endParaRPr sz="1000" dirty="0">
                        <a:latin typeface="Arial" panose="020B0604020202020204"/>
                        <a:ea typeface="Arial" panose="020B0604020202020204"/>
                        <a:cs typeface="Arial" panose="020B0604020202020204"/>
                      </a:endParaRPr>
                    </a:p>
                    <a:p>
                      <a:pPr algn="l" rtl="0" eaLnBrk="0">
                        <a:lnSpc>
                          <a:spcPct val="7000"/>
                        </a:lnSpc>
                      </a:pPr>
                      <a:endParaRPr sz="100" dirty="0">
                        <a:latin typeface="Arial" panose="020B0604020202020204"/>
                        <a:ea typeface="Arial" panose="020B0604020202020204"/>
                        <a:cs typeface="Arial" panose="020B0604020202020204"/>
                      </a:endParaRPr>
                    </a:p>
                    <a:p>
                      <a:pPr marL="342900" indent="-45085" algn="l" rtl="0" eaLnBrk="0">
                        <a:lnSpc>
                          <a:spcPct val="117000"/>
                        </a:lnSpc>
                      </a:pPr>
                      <a:r>
                        <a:rPr sz="1200" b="1"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APEKS-NP</a:t>
                      </a:r>
                      <a:r>
                        <a:rPr sz="1200" b="1"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b="1"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（N=298）</a:t>
                      </a:r>
                      <a:r>
                        <a:rPr sz="1100" b="1" kern="0" spc="-30" baseline="28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a:t>
                      </a:r>
                      <a:endParaRPr sz="1100" baseline="280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700" dirty="0">
                        <a:latin typeface="Arial" panose="020B0604020202020204"/>
                        <a:ea typeface="Arial" panose="020B0604020202020204"/>
                        <a:cs typeface="Arial" panose="020B0604020202020204"/>
                      </a:endParaRPr>
                    </a:p>
                    <a:p>
                      <a:pPr marL="264795" indent="-165100" algn="l" rtl="0" eaLnBrk="0">
                        <a:lnSpc>
                          <a:spcPct val="122000"/>
                        </a:lnSpc>
                        <a:spcBef>
                          <a:spcPts val="5"/>
                        </a:spcBef>
                      </a:pPr>
                      <a:r>
                        <a:rPr sz="1200" kern="0" spc="-20" dirty="0">
                          <a:solidFill>
                            <a:srgbClr val="000000">
                              <a:alpha val="100000"/>
                            </a:srgbClr>
                          </a:solidFill>
                          <a:latin typeface="Arial" panose="020B0604020202020204"/>
                          <a:ea typeface="Arial" panose="020B0604020202020204"/>
                          <a:cs typeface="Arial" panose="020B0604020202020204"/>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随机分组、双盲的</a:t>
                      </a:r>
                      <a:r>
                        <a:rPr sz="1200" kern="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III</a:t>
                      </a:r>
                      <a:r>
                        <a:rPr sz="12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期非劣效性试验，比较</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与</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高剂量、延</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长输注的美罗培南</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治疗</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成人革兰氏阴性医院获</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得性肺炎的效果</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1000" dirty="0">
                        <a:latin typeface="Arial" panose="020B0604020202020204"/>
                        <a:ea typeface="Arial" panose="020B0604020202020204"/>
                        <a:cs typeface="Arial" panose="020B0604020202020204"/>
                      </a:endParaRPr>
                    </a:p>
                    <a:p>
                      <a:pPr algn="l" rtl="0" eaLnBrk="0">
                        <a:lnSpc>
                          <a:spcPct val="106000"/>
                        </a:lnSpc>
                      </a:pPr>
                      <a:endParaRPr sz="1000" dirty="0">
                        <a:latin typeface="Arial" panose="020B0604020202020204"/>
                        <a:ea typeface="Arial" panose="020B0604020202020204"/>
                        <a:cs typeface="Arial" panose="020B0604020202020204"/>
                      </a:endParaRPr>
                    </a:p>
                    <a:p>
                      <a:pPr marL="93345" algn="l" rtl="0" eaLnBrk="0">
                        <a:lnSpc>
                          <a:spcPct val="98000"/>
                        </a:lnSpc>
                        <a:spcBef>
                          <a:spcPts val="5"/>
                        </a:spcBef>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在全因死亡率方面，</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头孢地尔达到了与</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高剂量美罗培南的</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非劣效性</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主要终点</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（12.4% vs.</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p>
                      <a:pPr marL="106045" algn="l" rtl="0" eaLnBrk="0">
                        <a:lnSpc>
                          <a:spcPts val="1510"/>
                        </a:lnSpc>
                      </a:pPr>
                      <a:r>
                        <a:rPr sz="1200" b="1"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11.6%</a:t>
                      </a:r>
                      <a:r>
                        <a:rPr sz="1200" b="1" kern="0" spc="-2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marL="88265" algn="l" rtl="0" eaLnBrk="0">
                        <a:lnSpc>
                          <a:spcPts val="1585"/>
                        </a:lnSpc>
                        <a:spcBef>
                          <a:spcPts val="5"/>
                        </a:spcBef>
                      </a:pPr>
                      <a:r>
                        <a:rPr sz="1200" b="1"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marL="88265" algn="l" rtl="0" eaLnBrk="0">
                        <a:lnSpc>
                          <a:spcPts val="1585"/>
                        </a:lnSpc>
                        <a:spcBef>
                          <a:spcPts val="5"/>
                        </a:spcBef>
                      </a:pPr>
                      <a:r>
                        <a:rPr sz="1200" b="1"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3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algn="l" rtl="0" eaLnBrk="0">
                        <a:lnSpc>
                          <a:spcPct val="124000"/>
                        </a:lnSpc>
                      </a:pPr>
                      <a:endParaRPr sz="1000" dirty="0">
                        <a:latin typeface="Arial" panose="020B0604020202020204"/>
                        <a:ea typeface="Arial" panose="020B0604020202020204"/>
                        <a:cs typeface="Arial" panose="020B0604020202020204"/>
                      </a:endParaRPr>
                    </a:p>
                    <a:p>
                      <a:pPr marL="97790" indent="-3175" algn="l" rtl="0" eaLnBrk="0">
                        <a:lnSpc>
                          <a:spcPct val="124000"/>
                        </a:lnSpc>
                        <a:spcBef>
                          <a:spcPts val="5"/>
                        </a:spcBef>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TEAEs：头孢地尔组</a:t>
                      </a:r>
                      <a:r>
                        <a:rPr sz="12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88%</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，美罗培南组为</a:t>
                      </a: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b="1"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86%</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2" name="textbox 694"/>
          <p:cNvSpPr/>
          <p:nvPr/>
        </p:nvSpPr>
        <p:spPr>
          <a:xfrm>
            <a:off x="3072972" y="6288444"/>
            <a:ext cx="2885439" cy="286384"/>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604020202020204"/>
              <a:ea typeface="Arial" panose="020B0604020202020204"/>
              <a:cs typeface="Arial" panose="020B0604020202020204"/>
            </a:endParaRPr>
          </a:p>
          <a:p>
            <a:pPr marL="12700" indent="4445" algn="l" rtl="0" eaLnBrk="0">
              <a:lnSpc>
                <a:spcPct val="107000"/>
              </a:lnSpc>
            </a:pP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     Wunderink</a:t>
            </a:r>
            <a:r>
              <a:rPr sz="800" kern="0" spc="4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RG, et al.  </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Lancet</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Infect</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Dis</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2</a:t>
            </a:r>
            <a:r>
              <a:rPr sz="800" kern="0" spc="-2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021;21:213–25;</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     Bassetti</a:t>
            </a:r>
            <a:r>
              <a:rPr sz="800" kern="0" spc="14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 et al.</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Lancet</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Infect</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Dis. 2021;21(2):226-240.</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220335" y="2462530"/>
            <a:ext cx="6588125" cy="1932940"/>
          </a:xfrm>
        </p:spPr>
        <p:txBody>
          <a:bodyPr anchor="ctr" anchorCtr="0">
            <a:normAutofit fontScale="90000"/>
          </a:bodyPr>
          <a:p>
            <a:pPr>
              <a:lnSpc>
                <a:spcPct val="100000"/>
              </a:lnSpc>
            </a:pPr>
            <a:r>
              <a:rPr lang="zh-CN" altLang="en-US"/>
              <a:t>头孢吡肟</a:t>
            </a:r>
            <a:r>
              <a:rPr lang="en-US" altLang="zh-CN"/>
              <a:t>/</a:t>
            </a:r>
            <a:r>
              <a:rPr lang="zh-CN" altLang="en-US"/>
              <a:t>他尼硼巴坦</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2" name="textbox 642"/>
          <p:cNvSpPr/>
          <p:nvPr/>
        </p:nvSpPr>
        <p:spPr>
          <a:xfrm>
            <a:off x="426720" y="485775"/>
            <a:ext cx="10851515"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604020202020204"/>
              <a:ea typeface="Arial" panose="020B0604020202020204"/>
              <a:cs typeface="Arial" panose="020B0604020202020204"/>
            </a:endParaRPr>
          </a:p>
          <a:p>
            <a:pPr marL="12700" algn="l" rtl="0" eaLnBrk="0">
              <a:lnSpc>
                <a:spcPct val="88000"/>
              </a:lnSpc>
            </a:pP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头孢吡肟</a:t>
            </a:r>
            <a:r>
              <a:rPr lang="en-US" altLang="zh-CN"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他尼硼巴坦</a:t>
            </a:r>
            <a:r>
              <a:rPr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（中国尚未获批）</a:t>
            </a:r>
            <a:endParaRPr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74" name="rect 774"/>
          <p:cNvSpPr/>
          <p:nvPr>
            <p:custDataLst>
              <p:tags r:id="rId1"/>
            </p:custDataLst>
          </p:nvPr>
        </p:nvSpPr>
        <p:spPr>
          <a:xfrm>
            <a:off x="1975644" y="1315713"/>
            <a:ext cx="4008640" cy="4763276"/>
          </a:xfrm>
          <a:prstGeom prst="roundRect">
            <a:avLst/>
          </a:prstGeom>
          <a:solidFill>
            <a:srgbClr val="F7F7FF">
              <a:alpha val="95294"/>
            </a:srgbClr>
          </a:solidFill>
          <a:ln w="0" cap="flat">
            <a:noFill/>
            <a:prstDash val="solid"/>
            <a:miter lim="0"/>
          </a:ln>
        </p:spPr>
        <p:txBody>
          <a:bodyPr rtlCol="0"/>
          <a:lstStyle/>
          <a:p>
            <a:pPr algn="ctr"/>
            <a:endParaRPr lang="zh-CN" altLang="en-US"/>
          </a:p>
        </p:txBody>
      </p:sp>
      <p:sp>
        <p:nvSpPr>
          <p:cNvPr id="780" name="path 780"/>
          <p:cNvSpPr/>
          <p:nvPr>
            <p:custDataLst>
              <p:tags r:id="rId2"/>
            </p:custDataLst>
          </p:nvPr>
        </p:nvSpPr>
        <p:spPr>
          <a:xfrm>
            <a:off x="6204542" y="1404234"/>
            <a:ext cx="4031322" cy="4674755"/>
          </a:xfrm>
          <a:prstGeom prst="roundRect">
            <a:avLst/>
          </a:prstGeom>
          <a:solidFill>
            <a:srgbClr val="FFFFFF">
              <a:alpha val="100000"/>
            </a:srgbClr>
          </a:solidFill>
          <a:ln w="9525" cap="flat">
            <a:noFill/>
            <a:prstDash val="solid"/>
            <a:miter lim="800000"/>
          </a:ln>
        </p:spPr>
        <p:txBody>
          <a:bodyPr rtlCol="0"/>
          <a:lstStyle/>
          <a:p>
            <a:pPr algn="ctr"/>
            <a:endParaRPr lang="zh-CN" altLang="en-US"/>
          </a:p>
        </p:txBody>
      </p:sp>
      <p:sp>
        <p:nvSpPr>
          <p:cNvPr id="782" name="textbox 782"/>
          <p:cNvSpPr/>
          <p:nvPr>
            <p:custDataLst>
              <p:tags r:id="rId3"/>
            </p:custDataLst>
          </p:nvPr>
        </p:nvSpPr>
        <p:spPr>
          <a:xfrm>
            <a:off x="6458059" y="3854138"/>
            <a:ext cx="3512184" cy="2038350"/>
          </a:xfrm>
          <a:prstGeom prst="rect">
            <a:avLst/>
          </a:prstGeom>
          <a:noFill/>
          <a:ln w="0" cap="flat">
            <a:noFill/>
            <a:prstDash val="solid"/>
            <a:miter lim="0"/>
          </a:ln>
        </p:spPr>
        <p:txBody>
          <a:bodyPr vert="horz" wrap="square" lIns="0" tIns="0" rIns="0" bIns="0"/>
          <a:lstStyle/>
          <a:p>
            <a:pPr algn="l" rtl="0" eaLnBrk="0">
              <a:lnSpc>
                <a:spcPct val="68000"/>
              </a:lnSpc>
            </a:pPr>
            <a:endParaRPr sz="100" dirty="0">
              <a:latin typeface="Arial" panose="020B0604020202020204"/>
              <a:ea typeface="Arial" panose="020B0604020202020204"/>
              <a:cs typeface="Arial" panose="020B0604020202020204"/>
            </a:endParaRPr>
          </a:p>
          <a:p>
            <a:pPr marL="291465" indent="-278765" algn="l" rtl="0" eaLnBrk="0">
              <a:lnSpc>
                <a:spcPct val="117000"/>
              </a:lnSpc>
            </a:pPr>
            <a:r>
              <a:rPr sz="1400" kern="0" spc="1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他尼硼巴坦是一种新</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型的双环硼酸盐β-内</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酰胺酶抑制剂，通过不可逆共价抑制作用</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于丝氨酸β-内酰胺酶，以竞争性抑制方式</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作用于金属β-内酰胺</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酶（MBLs）</a:t>
            </a:r>
            <a:r>
              <a:rPr sz="1400" kern="0" spc="-3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baseline="26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1-3</a:t>
            </a:r>
            <a:endParaRPr sz="1400" baseline="26000" dirty="0">
              <a:latin typeface="微软雅黑" panose="020B0503020204020204" pitchFamily="34" charset="-122"/>
              <a:ea typeface="微软雅黑" panose="020B0503020204020204" pitchFamily="34" charset="-122"/>
              <a:cs typeface="微软雅黑" panose="020B0503020204020204" pitchFamily="34" charset="-122"/>
            </a:endParaRPr>
          </a:p>
          <a:p>
            <a:pPr marL="306070" indent="-294005" algn="l" rtl="0" eaLnBrk="0">
              <a:lnSpc>
                <a:spcPct val="106000"/>
              </a:lnSpc>
              <a:spcBef>
                <a:spcPts val="465"/>
              </a:spcBef>
            </a:pPr>
            <a:r>
              <a:rPr sz="1400" kern="0" spc="1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他尼硼巴坦能够恢复头孢</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吡肟对许多</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MDR和难治性微生物的活性，例如：</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292100" indent="5715" algn="l" rtl="0" eaLnBrk="0">
              <a:lnSpc>
                <a:spcPct val="110000"/>
              </a:lnSpc>
              <a:spcBef>
                <a:spcPts val="330"/>
              </a:spcBef>
            </a:pP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CRE和头孢菌素耐药的铜绿假单</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胞菌，包</a:t>
            </a:r>
            <a:r>
              <a:rPr sz="2100" kern="0" spc="2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括携带</a:t>
            </a:r>
            <a:r>
              <a:rPr sz="2100" kern="0" spc="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MBL</a:t>
            </a:r>
            <a:r>
              <a:rPr sz="2100" kern="0" spc="2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a:t>
            </a:r>
            <a:r>
              <a:rPr sz="2100" kern="0" spc="0" baseline="-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CRPA</a:t>
            </a:r>
            <a:r>
              <a:rPr sz="1400" kern="0" spc="20" baseline="22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1,3</a:t>
            </a:r>
            <a:endParaRPr sz="1400" baseline="220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84" name="picture 784"/>
          <p:cNvPicPr>
            <a:picLocks noChangeAspect="1"/>
          </p:cNvPicPr>
          <p:nvPr>
            <p:custDataLst>
              <p:tags r:id="rId4"/>
            </p:custDataLst>
          </p:nvPr>
        </p:nvPicPr>
        <p:blipFill>
          <a:blip r:embed="rId5"/>
          <a:stretch>
            <a:fillRect/>
          </a:stretch>
        </p:blipFill>
        <p:spPr>
          <a:xfrm rot="21600000">
            <a:off x="2677885" y="1569148"/>
            <a:ext cx="2710533" cy="1388132"/>
          </a:xfrm>
          <a:prstGeom prst="rect">
            <a:avLst/>
          </a:prstGeom>
        </p:spPr>
      </p:pic>
      <p:pic>
        <p:nvPicPr>
          <p:cNvPr id="788" name="picture 788"/>
          <p:cNvPicPr>
            <a:picLocks noChangeAspect="1"/>
          </p:cNvPicPr>
          <p:nvPr>
            <p:custDataLst>
              <p:tags r:id="rId6"/>
            </p:custDataLst>
          </p:nvPr>
        </p:nvPicPr>
        <p:blipFill>
          <a:blip r:embed="rId7"/>
          <a:stretch>
            <a:fillRect/>
          </a:stretch>
        </p:blipFill>
        <p:spPr>
          <a:xfrm rot="21600000">
            <a:off x="6633285" y="1741106"/>
            <a:ext cx="3173831" cy="1117587"/>
          </a:xfrm>
          <a:prstGeom prst="rect">
            <a:avLst/>
          </a:prstGeom>
        </p:spPr>
      </p:pic>
      <p:sp>
        <p:nvSpPr>
          <p:cNvPr id="794" name="textbox 794"/>
          <p:cNvSpPr/>
          <p:nvPr>
            <p:custDataLst>
              <p:tags r:id="rId8"/>
            </p:custDataLst>
          </p:nvPr>
        </p:nvSpPr>
        <p:spPr>
          <a:xfrm>
            <a:off x="1976120" y="3247390"/>
            <a:ext cx="4007485" cy="454025"/>
          </a:xfrm>
          <a:prstGeom prst="rect">
            <a:avLst/>
          </a:prstGeom>
          <a:solidFill>
            <a:schemeClr val="accent5"/>
          </a:solidFill>
          <a:ln w="0" cap="flat">
            <a:noFill/>
            <a:prstDash val="solid"/>
            <a:miter lim="0"/>
          </a:ln>
        </p:spPr>
        <p:txBody>
          <a:bodyPr vert="horz" wrap="square" lIns="0" tIns="0" rIns="0" bIns="0"/>
          <a:lstStyle/>
          <a:p>
            <a:pPr algn="l" rtl="0" eaLnBrk="0">
              <a:lnSpc>
                <a:spcPct val="104000"/>
              </a:lnSpc>
            </a:pPr>
            <a:endParaRPr sz="800" dirty="0">
              <a:latin typeface="Arial" panose="020B0604020202020204"/>
              <a:ea typeface="Arial" panose="020B0604020202020204"/>
              <a:cs typeface="Arial" panose="020B0604020202020204"/>
            </a:endParaRPr>
          </a:p>
          <a:p>
            <a:pPr marL="1438275" algn="l" rtl="0" eaLnBrk="0">
              <a:lnSpc>
                <a:spcPct val="88000"/>
              </a:lnSpc>
              <a:spcBef>
                <a:spcPts val="0"/>
              </a:spcBef>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96" name="textbox 796"/>
          <p:cNvSpPr/>
          <p:nvPr>
            <p:custDataLst>
              <p:tags r:id="rId9"/>
            </p:custDataLst>
          </p:nvPr>
        </p:nvSpPr>
        <p:spPr>
          <a:xfrm>
            <a:off x="6204585" y="3246120"/>
            <a:ext cx="4030345" cy="415925"/>
          </a:xfrm>
          <a:prstGeom prst="rect">
            <a:avLst/>
          </a:prstGeom>
          <a:solidFill>
            <a:schemeClr val="accent5"/>
          </a:solidFill>
          <a:ln w="0" cap="flat">
            <a:noFill/>
            <a:prstDash val="solid"/>
            <a:miter lim="0"/>
          </a:ln>
        </p:spPr>
        <p:txBody>
          <a:bodyPr vert="horz" wrap="square" lIns="0" tIns="0" rIns="0" bIns="0"/>
          <a:lstStyle/>
          <a:p>
            <a:pPr algn="l" rtl="0" eaLnBrk="0">
              <a:lnSpc>
                <a:spcPct val="104000"/>
              </a:lnSpc>
            </a:pPr>
            <a:endParaRPr sz="700" dirty="0">
              <a:latin typeface="Arial" panose="020B0604020202020204"/>
              <a:ea typeface="Arial" panose="020B0604020202020204"/>
              <a:cs typeface="Arial" panose="020B0604020202020204"/>
            </a:endParaRPr>
          </a:p>
          <a:p>
            <a:pPr marL="1346200" algn="l" rtl="0" eaLnBrk="0">
              <a:lnSpc>
                <a:spcPct val="87000"/>
              </a:lnSpc>
              <a:spcBef>
                <a:spcPts val="5"/>
              </a:spcBef>
            </a:pPr>
            <a:r>
              <a:rPr sz="15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他尼硼巴坦</a:t>
            </a:r>
            <a:endParaRPr sz="15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custDataLst>
              <p:tags r:id="rId10"/>
            </p:custDataLst>
          </p:nvPr>
        </p:nvSpPr>
        <p:spPr>
          <a:xfrm>
            <a:off x="2014220" y="3824605"/>
            <a:ext cx="3970655" cy="2168525"/>
          </a:xfrm>
          <a:prstGeom prst="rect">
            <a:avLst/>
          </a:prstGeom>
          <a:noFill/>
        </p:spPr>
        <p:txBody>
          <a:bodyPr wrap="square" rtlCol="0" anchor="t">
            <a:noAutofit/>
          </a:bodyPr>
          <a:p>
            <a:pPr marL="536575" indent="-281305" algn="l" rtl="0" eaLnBrk="0">
              <a:lnSpc>
                <a:spcPct val="112000"/>
              </a:lnSpc>
              <a:spcBef>
                <a:spcPts val="0"/>
              </a:spcBef>
            </a:pPr>
            <a:r>
              <a:rPr sz="1400" kern="0" spc="10" dirty="0">
                <a:solidFill>
                  <a:srgbClr val="000000">
                    <a:alpha val="100000"/>
                  </a:srgbClr>
                </a:solidFill>
                <a:latin typeface="Arial" panose="020B0604020202020204"/>
                <a:ea typeface="Arial" panose="020B0604020202020204"/>
                <a:cs typeface="Arial" panose="020B0604020202020204"/>
                <a:sym typeface="+mn-ea"/>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头孢吡肟是第4代头孢</a:t>
            </a:r>
            <a:r>
              <a:rPr sz="1400" kern="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菌素，是一种β-内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酰胺抗生素</a:t>
            </a:r>
            <a:r>
              <a:rPr sz="1400" kern="0" spc="10" baseline="26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endParaRPr sz="1400" baseline="26000" dirty="0">
              <a:latin typeface="微软雅黑" panose="020B0503020204020204" pitchFamily="34" charset="-122"/>
              <a:ea typeface="微软雅黑" panose="020B0503020204020204" pitchFamily="34" charset="-122"/>
              <a:cs typeface="微软雅黑" panose="020B0503020204020204" pitchFamily="34" charset="-122"/>
            </a:endParaRPr>
          </a:p>
          <a:p>
            <a:pPr marL="255270" algn="l" rtl="0" eaLnBrk="0">
              <a:lnSpc>
                <a:spcPct val="87000"/>
              </a:lnSpc>
              <a:spcBef>
                <a:spcPts val="535"/>
              </a:spcBef>
            </a:pPr>
            <a:r>
              <a:rPr sz="1400" kern="0" dirty="0">
                <a:solidFill>
                  <a:srgbClr val="000000">
                    <a:alpha val="100000"/>
                  </a:srgbClr>
                </a:solidFill>
                <a:latin typeface="Arial" panose="020B0604020202020204"/>
                <a:ea typeface="Arial" panose="020B0604020202020204"/>
                <a:cs typeface="Arial" panose="020B0604020202020204"/>
                <a:sym typeface="+mn-ea"/>
              </a:rPr>
              <a:t>•</a:t>
            </a:r>
            <a:r>
              <a:rPr sz="1400" kern="0" spc="50" dirty="0">
                <a:solidFill>
                  <a:srgbClr val="000000">
                    <a:alpha val="100000"/>
                  </a:srgbClr>
                </a:solidFill>
                <a:latin typeface="Arial" panose="020B0604020202020204"/>
                <a:ea typeface="Arial" panose="020B0604020202020204"/>
                <a:cs typeface="Arial" panose="020B0604020202020204"/>
                <a:sym typeface="+mn-ea"/>
              </a:rPr>
              <a:t>    </a:t>
            </a:r>
            <a:r>
              <a:rPr sz="1400" kern="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头孢吡肟通过共价结合</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青霉素结合蛋白</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534670" indent="113665" algn="l" rtl="0" eaLnBrk="0">
              <a:lnSpc>
                <a:spcPct val="116000"/>
              </a:lnSpc>
              <a:spcBef>
                <a:spcPts val="270"/>
              </a:spcBef>
            </a:pPr>
            <a:r>
              <a:rPr sz="1400" kern="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（PBPs）抑制肽聚糖的合成，</a:t>
            </a:r>
            <a:r>
              <a:rPr sz="1400" kern="0" spc="-2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400" kern="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PBPs在</a:t>
            </a:r>
            <a:r>
              <a:rPr sz="1400" kern="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细</a:t>
            </a:r>
            <a:r>
              <a:rPr sz="1400" kern="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    菌细胞壁合成中负责肽聚糖的交联，其活  性被抑制将导致细胞裂解</a:t>
            </a:r>
            <a:r>
              <a:rPr sz="1400" kern="0" baseline="26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endParaRPr lang="zh-CN" altLang="en-US" sz="1400" kern="0" baseline="26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92" name="textbox 792"/>
          <p:cNvSpPr/>
          <p:nvPr/>
        </p:nvSpPr>
        <p:spPr>
          <a:xfrm>
            <a:off x="3224614" y="6316352"/>
            <a:ext cx="4857750" cy="401320"/>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604020202020204"/>
              <a:ea typeface="Arial" panose="020B0604020202020204"/>
              <a:cs typeface="Arial" panose="020B0604020202020204"/>
            </a:endParaRPr>
          </a:p>
          <a:p>
            <a:pPr marL="12700" indent="-635" algn="l" rtl="0" eaLnBrk="0">
              <a:lnSpc>
                <a:spcPct val="102000"/>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Venatorx Pharmaceuticals. Cefepime-Taniborbactam: www.venatorx.com/cefe</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pime-taniborbactam/;</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Zhanel GG, et al.</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D</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rugs. 2024</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Oct;84(10):1219-1250.</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a:p>
            <a:pPr marL="21590" algn="l" rtl="0" eaLnBrk="0">
              <a:lnSpc>
                <a:spcPts val="1000"/>
              </a:lnSpc>
            </a:pP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Karlowsky JA, et al.</a:t>
            </a:r>
            <a:r>
              <a:rPr sz="800" kern="0" spc="15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i="1"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Ant</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imicrob</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Agents</a:t>
            </a:r>
            <a:r>
              <a:rPr sz="800" kern="0" spc="9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i="1"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Chemother</a:t>
            </a:r>
            <a:r>
              <a:rPr sz="800" kern="0" spc="-8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2023;67:e0128122</a:t>
            </a:r>
            <a:endParaRPr sz="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2" name="textbox 642"/>
          <p:cNvSpPr/>
          <p:nvPr/>
        </p:nvSpPr>
        <p:spPr>
          <a:xfrm>
            <a:off x="426777" y="271894"/>
            <a:ext cx="10765790"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604020202020204"/>
              <a:ea typeface="Arial" panose="020B0604020202020204"/>
              <a:cs typeface="Arial" panose="020B0604020202020204"/>
            </a:endParaRPr>
          </a:p>
          <a:p>
            <a:pPr marL="12700" algn="l" rtl="0" eaLnBrk="0">
              <a:lnSpc>
                <a:spcPct val="88000"/>
              </a:lnSpc>
            </a:pP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头孢吡肟</a:t>
            </a:r>
            <a:r>
              <a:rPr lang="en-US" altLang="zh-CN"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他尼硼巴坦在中国用于治疗</a:t>
            </a:r>
            <a:r>
              <a:rPr lang="en-US" altLang="zh-CN"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cUTI</a:t>
            </a: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进入优先评审特殊通道，用于治疗</a:t>
            </a:r>
            <a:r>
              <a:rPr lang="en-US" altLang="zh-CN"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HABP/VABP</a:t>
            </a:r>
            <a:r>
              <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临床试验尚未开始</a:t>
            </a:r>
            <a:endParaRPr lang="zh-CN" altLang="en-US" sz="2400" b="1" kern="0" spc="-5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table 640"/>
          <p:cNvGraphicFramePr>
            <a:graphicFrameLocks noGrp="1"/>
          </p:cNvGraphicFramePr>
          <p:nvPr/>
        </p:nvGraphicFramePr>
        <p:xfrm>
          <a:off x="426720" y="1454785"/>
          <a:ext cx="11198226" cy="1604010"/>
        </p:xfrm>
        <a:graphic>
          <a:graphicData uri="http://schemas.openxmlformats.org/drawingml/2006/table">
            <a:tbl>
              <a:tblPr/>
              <a:tblGrid>
                <a:gridCol w="2165985"/>
                <a:gridCol w="1369695"/>
                <a:gridCol w="3831273"/>
                <a:gridCol w="3831273"/>
              </a:tblGrid>
              <a:tr h="182880">
                <a:tc rowSpan="2">
                  <a:txBody>
                    <a:bodyPr/>
                    <a:lstStyle/>
                    <a:p>
                      <a:pPr algn="ctr" rtl="0" eaLnBrk="0">
                        <a:lnSpc>
                          <a:spcPct val="100000"/>
                        </a:lnSpc>
                      </a:pPr>
                      <a:r>
                        <a:rPr sz="12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药物名称</a:t>
                      </a:r>
                      <a:endParaRPr sz="1200" b="1" kern="0" spc="8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a:txBody>
                    <a:bodyPr/>
                    <a:lstStyle/>
                    <a:p>
                      <a:pPr algn="ctr" rtl="0" eaLnBrk="0">
                        <a:lnSpc>
                          <a:spcPct val="100000"/>
                        </a:lnSpc>
                      </a:pPr>
                      <a:r>
                        <a:rPr sz="12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中国</a:t>
                      </a:r>
                      <a:r>
                        <a:rPr sz="12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获批时间</a:t>
                      </a:r>
                      <a:endParaRPr sz="1200" b="1" kern="0" spc="7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2">
                  <a:txBody>
                    <a:bodyPr/>
                    <a:p>
                      <a:pPr algn="ctr" rtl="0" eaLnBrk="0">
                        <a:lnSpc>
                          <a:spcPct val="100000"/>
                        </a:lnSpc>
                        <a:buNone/>
                      </a:pPr>
                      <a:r>
                        <a:rPr sz="1200" b="1" kern="0" spc="4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可能的适应症</a:t>
                      </a:r>
                      <a:endParaRPr lang="zh-CN" altLang="en-US"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nchor="ctr" anchorCtr="0">
                    <a:lnL>
                      <a:noFill/>
                    </a:lnL>
                    <a:lnR>
                      <a:noFill/>
                    </a:lnR>
                    <a:lnT>
                      <a:noFill/>
                    </a:lnT>
                    <a:lnB>
                      <a:noFill/>
                    </a:lnB>
                    <a:lnTlToBr>
                      <a:noFill/>
                    </a:lnTlToBr>
                    <a:lnBlToTr>
                      <a:noFill/>
                    </a:lnBlToTr>
                    <a:solidFill>
                      <a:schemeClr val="accent5"/>
                    </a:solidFill>
                  </a:tcPr>
                </a:tc>
              </a:tr>
              <a:tr h="182880">
                <a:tc vMerge="1">
                  <a:tcPr marL="0" marR="0" marT="0" marB="0" vert="horz" anchor="ctr" anchorCtr="0">
                    <a:lnL>
                      <a:noFill/>
                    </a:lnL>
                    <a:lnR>
                      <a:noFill/>
                    </a:lnR>
                    <a:lnT>
                      <a:noFill/>
                    </a:lnT>
                    <a:lnB>
                      <a:noFill/>
                    </a:lnB>
                    <a:lnTlToBr>
                      <a:noFill/>
                    </a:lnTlToBr>
                    <a:lnBlToTr>
                      <a:noFill/>
                    </a:lnBlToTr>
                    <a:solidFill>
                      <a:schemeClr val="accent5"/>
                    </a:solidFill>
                  </a:tcPr>
                </a:tc>
                <a:tc vMerge="1">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cUTI</a:t>
                      </a:r>
                      <a:endPar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HABP/VABP</a:t>
                      </a:r>
                      <a:endParaRPr lang="en-US" altLang="zh-CN" sz="12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238250">
                <a:tc>
                  <a:txBody>
                    <a:bodyPr/>
                    <a:lstStyle/>
                    <a:p>
                      <a:pPr algn="ctr" rtl="0" eaLnBrk="0">
                        <a:lnSpc>
                          <a:spcPct val="100000"/>
                        </a:lnSpc>
                      </a:pPr>
                      <a:r>
                        <a:rPr lang="zh-CN" altLang="en-US"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a:t>
                      </a:r>
                      <a:r>
                        <a:rPr lang="en-US" altLang="zh-CN"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他尼硼巴坦</a:t>
                      </a:r>
                      <a:endParaRPr lang="zh-CN" altLang="en-US"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endParaRPr lang="en-US" altLang="zh-CN"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00000"/>
                        </a:lnSpc>
                      </a:pPr>
                      <a:r>
                        <a:rPr lang="zh-CN" altLang="en-US"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尚未获批</a:t>
                      </a:r>
                      <a:endParaRPr lang="zh-CN" altLang="en-US"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l" rtl="0" eaLnBrk="0">
                        <a:lnSpc>
                          <a:spcPct val="87000"/>
                        </a:lnSpc>
                      </a:pPr>
                      <a:endParaRPr sz="1200" dirty="0">
                        <a:latin typeface="Arial" panose="020B0604020202020204"/>
                        <a:ea typeface="Arial" panose="020B0604020202020204"/>
                        <a:cs typeface="Arial" panose="020B0604020202020204"/>
                      </a:endParaRPr>
                    </a:p>
                    <a:p>
                      <a:pPr marL="12700" algn="ctr" rtl="0" eaLnBrk="0">
                        <a:lnSpc>
                          <a:spcPct val="87000"/>
                        </a:lnSpc>
                      </a:pPr>
                      <a:r>
                        <a:rPr sz="12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Ⅲ期临床试验数据已发表</a:t>
                      </a:r>
                      <a:endParaRPr sz="1200" kern="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p>
                      <a:pPr indent="0" algn="ctr" rtl="0" eaLnBrk="0">
                        <a:lnSpc>
                          <a:spcPct val="100000"/>
                        </a:lnSpc>
                        <a:buFont typeface="Arial" panose="020B0604020202020204" pitchFamily="34" charset="0"/>
                        <a:buNone/>
                      </a:pPr>
                      <a:r>
                        <a:rPr sz="1200" kern="0" spc="-2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Ⅲ期临床试验</a:t>
                      </a:r>
                      <a:r>
                        <a:rPr sz="12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尚未开始</a:t>
                      </a:r>
                      <a:endParaRPr lang="zh-CN" altLang="en-US" sz="1200" kern="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r>
            </a:tbl>
          </a:graphicData>
        </a:graphic>
      </p:graphicFrame>
      <p:sp>
        <p:nvSpPr>
          <p:cNvPr id="3" name="文本框 2"/>
          <p:cNvSpPr txBox="1"/>
          <p:nvPr/>
        </p:nvSpPr>
        <p:spPr>
          <a:xfrm>
            <a:off x="3080385" y="6029325"/>
            <a:ext cx="6096000" cy="755015"/>
          </a:xfrm>
          <a:prstGeom prst="rect">
            <a:avLst/>
          </a:prstGeom>
          <a:noFill/>
        </p:spPr>
        <p:txBody>
          <a:bodyPr wrap="square" rtlCol="0" anchor="t">
            <a:spAutoFit/>
          </a:bodyPr>
          <a:p>
            <a:pPr marL="241300" lvl="0" indent="-228600" algn="l" eaLnBrk="0">
              <a:lnSpc>
                <a:spcPts val="1035"/>
              </a:lnSpc>
              <a:buClrTx/>
              <a:buSzTx/>
              <a:buFontTx/>
              <a:buAutoNum type="arabicPeriod"/>
            </a:pPr>
            <a:r>
              <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Venatorx Pharmaceuticals. Cefepime-Taniborbactam: www.venatorx.com/cefepime-taniborbactam/;</a:t>
            </a:r>
            <a:endPar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Principe L, et al. Pharmaceuticals (Basel) 2022;15:463;</a:t>
            </a:r>
            <a:endPar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Hernández-García M, et al. Antimicrob Agents Chemother 2022;66:e0216121.;</a:t>
            </a:r>
            <a:endPar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rPr>
              <a:t>Golden AR, et al. JAC Antimicrob Resist 2022;4:dlab197;</a:t>
            </a:r>
            <a:endPar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700" lvl="0" algn="l" eaLnBrk="0">
              <a:lnSpc>
                <a:spcPts val="1035"/>
              </a:lnSpc>
              <a:buClrTx/>
              <a:buSzTx/>
              <a:buFontTx/>
            </a:pPr>
            <a:endParaRPr sz="800" kern="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aphicFrame>
        <p:nvGraphicFramePr>
          <p:cNvPr id="862" name="table 862"/>
          <p:cNvGraphicFramePr>
            <a:graphicFrameLocks noGrp="1"/>
          </p:cNvGraphicFramePr>
          <p:nvPr/>
        </p:nvGraphicFramePr>
        <p:xfrm>
          <a:off x="426720" y="3754120"/>
          <a:ext cx="10458450" cy="2353945"/>
        </p:xfrm>
        <a:graphic>
          <a:graphicData uri="http://schemas.openxmlformats.org/drawingml/2006/table">
            <a:tbl>
              <a:tblPr/>
              <a:tblGrid>
                <a:gridCol w="4222115"/>
                <a:gridCol w="6236335"/>
              </a:tblGrid>
              <a:tr h="241300">
                <a:tc>
                  <a:txBody>
                    <a:bodyPr/>
                    <a:lstStyle/>
                    <a:p>
                      <a:pPr algn="ctr" rtl="0" eaLnBrk="0">
                        <a:lnSpc>
                          <a:spcPct val="100000"/>
                        </a:lnSpc>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药品</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400" b="1"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体外活性</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2112645">
                <a:tc>
                  <a:txBody>
                    <a:bodyPr/>
                    <a:lstStyle/>
                    <a:p>
                      <a:pPr algn="ctr" rtl="0" eaLnBrk="0">
                        <a:lnSpc>
                          <a:spcPct val="118000"/>
                        </a:lnSpc>
                      </a:pPr>
                      <a:r>
                        <a:rPr sz="14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头孢吡肟/他尼硼巴</a:t>
                      </a:r>
                      <a:r>
                        <a:rPr sz="14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坦</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l" rtl="0" eaLnBrk="0">
                        <a:lnSpc>
                          <a:spcPct val="118000"/>
                        </a:lnSpc>
                      </a:pPr>
                      <a:endParaRPr sz="400" dirty="0">
                        <a:latin typeface="Arial" panose="020B0604020202020204"/>
                        <a:ea typeface="Arial" panose="020B0604020202020204"/>
                        <a:cs typeface="Arial" panose="020B0604020202020204"/>
                      </a:endParaRPr>
                    </a:p>
                    <a:p>
                      <a:pPr marL="100965" algn="l" rtl="0" eaLnBrk="0">
                        <a:lnSpc>
                          <a:spcPct val="150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8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Arial" panose="020B0604020202020204"/>
                          <a:ea typeface="Arial" panose="020B0604020202020204"/>
                          <a:cs typeface="Arial" panose="020B0604020202020204"/>
                        </a:rPr>
                        <a:t>ESBLs</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a:t>
                      </a:r>
                      <a:r>
                        <a:rPr sz="1400" kern="0" spc="-20" dirty="0">
                          <a:solidFill>
                            <a:srgbClr val="000000">
                              <a:alpha val="100000"/>
                            </a:srgbClr>
                          </a:solidFill>
                          <a:latin typeface="Arial" panose="020B0604020202020204"/>
                          <a:ea typeface="Arial" panose="020B0604020202020204"/>
                          <a:cs typeface="Arial" panose="020B0604020202020204"/>
                        </a:rPr>
                        <a:t>AmpC</a:t>
                      </a:r>
                      <a:endParaRPr sz="1400" dirty="0">
                        <a:latin typeface="Arial" panose="020B0604020202020204"/>
                        <a:ea typeface="Arial" panose="020B0604020202020204"/>
                        <a:cs typeface="Arial" panose="020B0604020202020204"/>
                      </a:endParaRPr>
                    </a:p>
                    <a:p>
                      <a:pPr marL="100965" algn="l" rtl="0" eaLnBrk="0">
                        <a:lnSpc>
                          <a:spcPct val="150000"/>
                        </a:lnSpc>
                        <a:spcBef>
                          <a:spcPts val="540"/>
                        </a:spcBef>
                      </a:pPr>
                      <a:r>
                        <a:rPr sz="1400" kern="0" spc="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丝氨酸类碳青霉烯酶 </a:t>
                      </a:r>
                      <a:r>
                        <a:rPr sz="1400" kern="0" spc="0" dirty="0">
                          <a:solidFill>
                            <a:srgbClr val="000000">
                              <a:alpha val="100000"/>
                            </a:srgbClr>
                          </a:solidFill>
                          <a:latin typeface="Arial" panose="020B0604020202020204"/>
                          <a:ea typeface="Arial" panose="020B0604020202020204"/>
                          <a:cs typeface="Arial" panose="020B0604020202020204"/>
                        </a:rPr>
                        <a:t>(e.g., K</a:t>
                      </a:r>
                      <a:r>
                        <a:rPr sz="1400" kern="0" spc="-10" dirty="0">
                          <a:solidFill>
                            <a:srgbClr val="000000">
                              <a:alpha val="100000"/>
                            </a:srgbClr>
                          </a:solidFill>
                          <a:latin typeface="Arial" panose="020B0604020202020204"/>
                          <a:ea typeface="Arial" panose="020B0604020202020204"/>
                          <a:cs typeface="Arial" panose="020B0604020202020204"/>
                        </a:rPr>
                        <a:t>PC,</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Arial" panose="020B0604020202020204"/>
                          <a:ea typeface="Arial" panose="020B0604020202020204"/>
                          <a:cs typeface="Arial" panose="020B0604020202020204"/>
                        </a:rPr>
                        <a:t>GES,</a:t>
                      </a:r>
                      <a:r>
                        <a:rPr sz="1400" kern="0" spc="60" dirty="0">
                          <a:solidFill>
                            <a:srgbClr val="000000">
                              <a:alpha val="100000"/>
                            </a:srgbClr>
                          </a:solidFill>
                          <a:latin typeface="Arial" panose="020B0604020202020204"/>
                          <a:ea typeface="Arial" panose="020B0604020202020204"/>
                          <a:cs typeface="Arial" panose="020B0604020202020204"/>
                        </a:rPr>
                        <a:t> </a:t>
                      </a:r>
                      <a:r>
                        <a:rPr sz="1400" kern="0" spc="-10" dirty="0">
                          <a:solidFill>
                            <a:srgbClr val="000000">
                              <a:alpha val="100000"/>
                            </a:srgbClr>
                          </a:solidFill>
                          <a:latin typeface="Arial" panose="020B0604020202020204"/>
                          <a:ea typeface="Arial" panose="020B0604020202020204"/>
                          <a:cs typeface="Arial" panose="020B0604020202020204"/>
                        </a:rPr>
                        <a:t>OXA-48)</a:t>
                      </a:r>
                      <a:endParaRPr sz="1400" dirty="0">
                        <a:latin typeface="Arial" panose="020B0604020202020204"/>
                        <a:ea typeface="Arial" panose="020B0604020202020204"/>
                        <a:cs typeface="Arial" panose="020B0604020202020204"/>
                      </a:endParaRPr>
                    </a:p>
                    <a:p>
                      <a:pPr marL="101600" algn="l" rtl="0" eaLnBrk="0">
                        <a:lnSpc>
                          <a:spcPct val="150000"/>
                        </a:lnSpc>
                        <a:spcBef>
                          <a:spcPts val="365"/>
                        </a:spcBef>
                      </a:pPr>
                      <a:r>
                        <a:rPr sz="1400" kern="0" spc="0" dirty="0">
                          <a:solidFill>
                            <a:srgbClr val="000000">
                              <a:alpha val="100000"/>
                            </a:srgbClr>
                          </a:solidFill>
                          <a:latin typeface="Arial" panose="020B0604020202020204"/>
                          <a:ea typeface="Arial" panose="020B0604020202020204"/>
                          <a:cs typeface="Arial" panose="020B0604020202020204"/>
                        </a:rPr>
                        <a:t>•   MBLs</a:t>
                      </a:r>
                      <a:r>
                        <a:rPr sz="1400" kern="0" spc="7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Arial" panose="020B0604020202020204"/>
                          <a:ea typeface="Arial" panose="020B0604020202020204"/>
                          <a:cs typeface="Arial" panose="020B0604020202020204"/>
                        </a:rPr>
                        <a:t>(</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包括 </a:t>
                      </a:r>
                      <a:r>
                        <a:rPr sz="1400" kern="0" spc="0" dirty="0">
                          <a:solidFill>
                            <a:srgbClr val="000000">
                              <a:alpha val="100000"/>
                            </a:srgbClr>
                          </a:solidFill>
                          <a:latin typeface="Arial" panose="020B0604020202020204"/>
                          <a:ea typeface="Arial" panose="020B0604020202020204"/>
                          <a:cs typeface="Arial" panose="020B0604020202020204"/>
                        </a:rPr>
                        <a:t>VIM,</a:t>
                      </a:r>
                      <a:r>
                        <a:rPr sz="1400" kern="0" spc="10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Arial" panose="020B0604020202020204"/>
                          <a:ea typeface="Arial" panose="020B0604020202020204"/>
                          <a:cs typeface="Arial" panose="020B0604020202020204"/>
                        </a:rPr>
                        <a:t>NDM, </a:t>
                      </a:r>
                      <a:r>
                        <a:rPr sz="1400" kern="0" spc="-10" dirty="0">
                          <a:solidFill>
                            <a:srgbClr val="000000">
                              <a:alpha val="100000"/>
                            </a:srgbClr>
                          </a:solidFill>
                          <a:latin typeface="Arial" panose="020B0604020202020204"/>
                          <a:ea typeface="Arial" panose="020B0604020202020204"/>
                          <a:cs typeface="Arial" panose="020B0604020202020204"/>
                        </a:rPr>
                        <a:t>SPM-1</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和</a:t>
                      </a:r>
                      <a:r>
                        <a:rPr sz="1400" kern="0" spc="-10" dirty="0">
                          <a:solidFill>
                            <a:srgbClr val="000000">
                              <a:alpha val="100000"/>
                            </a:srgbClr>
                          </a:solidFill>
                          <a:latin typeface="Arial" panose="020B0604020202020204"/>
                          <a:ea typeface="Arial" panose="020B0604020202020204"/>
                          <a:cs typeface="Arial" panose="020B0604020202020204"/>
                        </a:rPr>
                        <a:t>GIM-1,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不包括</a:t>
                      </a:r>
                      <a:r>
                        <a:rPr sz="1400" kern="0" spc="-10" dirty="0">
                          <a:solidFill>
                            <a:srgbClr val="000000">
                              <a:alpha val="100000"/>
                            </a:srgbClr>
                          </a:solidFill>
                          <a:latin typeface="Arial" panose="020B0604020202020204"/>
                          <a:ea typeface="Arial" panose="020B0604020202020204"/>
                          <a:cs typeface="Arial" panose="020B0604020202020204"/>
                        </a:rPr>
                        <a:t>IMP)</a:t>
                      </a:r>
                      <a:endParaRPr sz="1400" dirty="0">
                        <a:latin typeface="Arial" panose="020B0604020202020204"/>
                        <a:ea typeface="Arial" panose="020B0604020202020204"/>
                        <a:cs typeface="Arial" panose="020B0604020202020204"/>
                      </a:endParaRPr>
                    </a:p>
                    <a:p>
                      <a:pPr marL="101600" algn="l" rtl="0" eaLnBrk="0">
                        <a:lnSpc>
                          <a:spcPct val="150000"/>
                        </a:lnSpc>
                        <a:spcBef>
                          <a:spcPts val="625"/>
                        </a:spcBef>
                      </a:pPr>
                      <a:r>
                        <a:rPr sz="1400" kern="0" spc="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确认易感的</a:t>
                      </a:r>
                      <a:r>
                        <a:rPr sz="1400" kern="0" spc="0" dirty="0">
                          <a:solidFill>
                            <a:srgbClr val="000000">
                              <a:alpha val="100000"/>
                            </a:srgbClr>
                          </a:solidFill>
                          <a:latin typeface="Arial" panose="020B0604020202020204"/>
                          <a:ea typeface="Arial" panose="020B0604020202020204"/>
                          <a:cs typeface="Arial" panose="020B0604020202020204"/>
                        </a:rPr>
                        <a:t>MDR/XDR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600" dirty="0">
                        <a:latin typeface="Arial" panose="020B0604020202020204"/>
                        <a:ea typeface="Arial" panose="020B0604020202020204"/>
                        <a:cs typeface="Arial" panose="020B0604020202020204"/>
                      </a:endParaRPr>
                    </a:p>
                    <a:p>
                      <a:pPr marL="101600" algn="l" rtl="0" eaLnBrk="0">
                        <a:lnSpc>
                          <a:spcPct val="150000"/>
                        </a:lnSpc>
                        <a:spcBef>
                          <a:spcPts val="5"/>
                        </a:spcBef>
                      </a:pPr>
                      <a:r>
                        <a:rPr sz="1400" kern="0" spc="-20" dirty="0">
                          <a:solidFill>
                            <a:srgbClr val="000000">
                              <a:alpha val="100000"/>
                            </a:srgbClr>
                          </a:solidFill>
                          <a:latin typeface="Arial" panose="020B0604020202020204"/>
                          <a:ea typeface="Arial" panose="020B0604020202020204"/>
                          <a:cs typeface="Arial" panose="020B0604020202020204"/>
                        </a:rPr>
                        <a:t>•</a:t>
                      </a:r>
                      <a:r>
                        <a:rPr sz="1400" kern="0" spc="80" dirty="0">
                          <a:solidFill>
                            <a:srgbClr val="000000">
                              <a:alpha val="100000"/>
                            </a:srgbClr>
                          </a:solidFill>
                          <a:latin typeface="Arial" panose="020B0604020202020204"/>
                          <a:ea typeface="Arial" panose="020B0604020202020204"/>
                          <a:cs typeface="Arial" panose="020B0604020202020204"/>
                        </a:rPr>
                        <a:t>   </a:t>
                      </a:r>
                      <a:r>
                        <a:rPr sz="1400" kern="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嗜麦芽窄食单胞菌</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vert="horz" anchor="t" anchorCtr="0">
                    <a:lnL>
                      <a:noFill/>
                    </a:lnL>
                    <a:lnR>
                      <a:noFill/>
                    </a:lnR>
                    <a:lnT>
                      <a:noFill/>
                    </a:lnT>
                    <a:lnB>
                      <a:noFill/>
                    </a:lnB>
                    <a:lnTlToBr>
                      <a:noFill/>
                    </a:lnTlToBr>
                    <a:lnBlToTr>
                      <a:noFill/>
                    </a:lnBlToTr>
                  </a:tcPr>
                </a:tc>
              </a:tr>
            </a:tbl>
          </a:graphicData>
        </a:graphic>
      </p:graphicFrame>
      <p:sp>
        <p:nvSpPr>
          <p:cNvPr id="5" name="文本框 4"/>
          <p:cNvSpPr txBox="1"/>
          <p:nvPr/>
        </p:nvSpPr>
        <p:spPr>
          <a:xfrm>
            <a:off x="461645" y="3295650"/>
            <a:ext cx="6096000" cy="412115"/>
          </a:xfrm>
          <a:prstGeom prst="rect">
            <a:avLst/>
          </a:prstGeom>
          <a:noFill/>
        </p:spPr>
        <p:txBody>
          <a:bodyPr wrap="square" rtlCol="0" anchor="t">
            <a:spAutoFit/>
          </a:bodyPr>
          <a:p>
            <a:pPr marL="12700" algn="l" rtl="0" eaLnBrk="0">
              <a:lnSpc>
                <a:spcPct val="87000"/>
              </a:lnSpc>
            </a:pPr>
            <a:r>
              <a:rPr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抗菌活性</a:t>
            </a:r>
            <a:endParaRPr lang="zh-CN" altLang="en-US" sz="2400" b="1" kern="0" spc="-10" dirty="0">
              <a:solidFill>
                <a:schemeClr val="accent5">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8" name="textbox 888"/>
          <p:cNvSpPr/>
          <p:nvPr/>
        </p:nvSpPr>
        <p:spPr>
          <a:xfrm>
            <a:off x="388620" y="885825"/>
            <a:ext cx="11202035" cy="2912745"/>
          </a:xfrm>
          <a:prstGeom prst="rect">
            <a:avLst/>
          </a:prstGeom>
          <a:noFill/>
          <a:ln w="0" cap="flat">
            <a:noFill/>
            <a:prstDash val="solid"/>
            <a:miter lim="0"/>
          </a:ln>
        </p:spPr>
        <p:txBody>
          <a:bodyPr vert="horz" wrap="square" lIns="0" tIns="0" rIns="0" bIns="0"/>
          <a:lstStyle/>
          <a:p>
            <a:pPr marL="171450" indent="-171450" algn="l" rtl="0" eaLnBrk="0">
              <a:lnSpc>
                <a:spcPct val="83000"/>
              </a:lnSpc>
              <a:buFont typeface="Wingdings" panose="05000000000000000000" charset="0"/>
              <a:buChar char="p"/>
            </a:pPr>
            <a:endParaRPr sz="100" dirty="0">
              <a:latin typeface="Arial" panose="020B0604020202020204"/>
              <a:ea typeface="Arial" panose="020B0604020202020204"/>
              <a:cs typeface="Arial" panose="020B0604020202020204"/>
            </a:endParaRPr>
          </a:p>
          <a:p>
            <a:pPr marL="298450" indent="-285750" algn="l" rtl="0" eaLnBrk="0">
              <a:lnSpc>
                <a:spcPct val="129000"/>
              </a:lnSpc>
              <a:spcBef>
                <a:spcPts val="950"/>
              </a:spcBef>
              <a:buFont typeface="Wingdings" panose="05000000000000000000" charset="0"/>
              <a:buChar char="p"/>
              <a:tabLst>
                <a:tab pos="138430" algn="l"/>
              </a:tabLst>
            </a:pP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一项双盲、双模拟、随机、灵活对照Ⅲ期临床试验，开展于15个国家68个地点，共纳入661例cUTI成年住</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院患者，2：</a:t>
            </a:r>
            <a:r>
              <a:rPr sz="1400" kern="0" spc="-2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1随机分配至</a:t>
            </a:r>
            <a:r>
              <a:rPr sz="14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a:t>
            </a:r>
            <a:r>
              <a:rPr sz="14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肟/他尼硼巴坦</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（2g/0.5g q8h）组或</a:t>
            </a:r>
            <a:r>
              <a:rPr sz="14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美罗培南</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（1g q8h）</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组，治疗持续7~14天。结果显示：</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749935" indent="-285750" algn="l" rtl="0" eaLnBrk="0">
              <a:lnSpc>
                <a:spcPts val="1855"/>
              </a:lnSpc>
              <a:spcBef>
                <a:spcPts val="1285"/>
              </a:spcBef>
              <a:buFont typeface="Wingdings" panose="05000000000000000000" charset="0"/>
              <a:buChar char="p"/>
            </a:pPr>
            <a:r>
              <a:rPr sz="1400" kern="0" spc="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micro</a:t>
            </a:r>
            <a:r>
              <a:rPr sz="1400" kern="0" spc="-2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ITT人群复合成功率：</a:t>
            </a:r>
            <a:r>
              <a:rPr sz="14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头孢吡肟/他尼硼巴坦组70.6%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vs 美罗培</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南组58.0%，</a:t>
            </a:r>
            <a:r>
              <a:rPr sz="1400" kern="0" spc="-2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P=0.009</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749935" indent="-285750" algn="l" rtl="0" eaLnBrk="0">
              <a:lnSpc>
                <a:spcPct val="136000"/>
              </a:lnSpc>
              <a:spcBef>
                <a:spcPts val="1275"/>
              </a:spcBef>
              <a:buFont typeface="Wingdings" panose="05000000000000000000" charset="0"/>
              <a:buChar char="p"/>
            </a:pPr>
            <a:r>
              <a:rPr sz="1400" kern="0" spc="0" dirty="0">
                <a:solidFill>
                  <a:srgbClr val="000000">
                    <a:alpha val="100000"/>
                  </a:srgbClr>
                </a:solidFill>
                <a:latin typeface="Arial" panose="020B0604020202020204"/>
                <a:ea typeface="Arial" panose="020B0604020202020204"/>
                <a:cs typeface="Arial" panose="020B0604020202020204"/>
              </a:rPr>
              <a:t>•    </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microITT人群TOC访视时，头孢吡肟/他尼硼巴坦对于阴沟肠杆菌、大肠埃希菌、奇异变形杆菌、头孢吡肟耐药菌、产ESBL肠杆菌及</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MDR的复合清除率</a:t>
            </a:r>
            <a:r>
              <a:rPr sz="14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高于</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美罗培南组，两组对于肺炎克雷伯菌的复合清除率</a:t>
            </a:r>
            <a:r>
              <a:rPr sz="1400" b="1" kern="0" spc="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相同</a:t>
            </a:r>
            <a:r>
              <a:rPr sz="14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，头孢吡肟/他尼硼巴坦对于铜绿假单胞菌的复合</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清除</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率</a:t>
            </a:r>
            <a:r>
              <a:rPr sz="1400" b="1" kern="0" spc="-10" dirty="0">
                <a:solidFill>
                  <a:srgbClr val="0000C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低于</a:t>
            </a:r>
            <a:r>
              <a:rPr sz="14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美罗培南组</a:t>
            </a:r>
            <a:endParaRPr sz="1400" dirty="0">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rtl="0" eaLnBrk="0">
              <a:lnSpc>
                <a:spcPct val="108000"/>
              </a:lnSpc>
              <a:buFont typeface="Wingdings" panose="05000000000000000000" charset="0"/>
              <a:buChar char="p"/>
            </a:pPr>
            <a:endParaRPr sz="800" dirty="0">
              <a:latin typeface="Arial" panose="020B0604020202020204"/>
              <a:ea typeface="Arial" panose="020B0604020202020204"/>
              <a:cs typeface="Arial" panose="020B0604020202020204"/>
            </a:endParaRPr>
          </a:p>
          <a:p>
            <a:pPr marL="4353560" indent="-171450" algn="l" rtl="0" eaLnBrk="0">
              <a:lnSpc>
                <a:spcPct val="87000"/>
              </a:lnSpc>
              <a:spcBef>
                <a:spcPts val="5"/>
              </a:spcBef>
              <a:buFont typeface="Wingdings" panose="05000000000000000000" charset="0"/>
              <a:buChar char="p"/>
            </a:pPr>
            <a:r>
              <a:rPr sz="1100" kern="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microITT人群TOC</a:t>
            </a:r>
            <a:r>
              <a:rPr sz="1100" kern="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时的病原体复合清除率</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92" name="picture 892"/>
          <p:cNvPicPr>
            <a:picLocks noChangeAspect="1"/>
          </p:cNvPicPr>
          <p:nvPr/>
        </p:nvPicPr>
        <p:blipFill>
          <a:blip r:embed="rId1"/>
          <a:stretch>
            <a:fillRect/>
          </a:stretch>
        </p:blipFill>
        <p:spPr>
          <a:xfrm rot="21600000">
            <a:off x="1834895" y="3750564"/>
            <a:ext cx="9188195" cy="2167318"/>
          </a:xfrm>
          <a:prstGeom prst="rect">
            <a:avLst/>
          </a:prstGeom>
        </p:spPr>
      </p:pic>
      <p:sp>
        <p:nvSpPr>
          <p:cNvPr id="894" name="textbox 894"/>
          <p:cNvSpPr/>
          <p:nvPr/>
        </p:nvSpPr>
        <p:spPr>
          <a:xfrm>
            <a:off x="4333186" y="3344028"/>
            <a:ext cx="6903719" cy="1417319"/>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604020202020204"/>
              <a:ea typeface="Arial" panose="020B0604020202020204"/>
              <a:cs typeface="Arial" panose="020B0604020202020204"/>
            </a:endParaRPr>
          </a:p>
          <a:p>
            <a:pPr marL="4563110" algn="l" rtl="0" eaLnBrk="0">
              <a:lnSpc>
                <a:spcPct val="92000"/>
              </a:lnSpc>
              <a:tabLst>
                <a:tab pos="4601845" algn="l"/>
              </a:tabLst>
            </a:pP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头孢吡肟/他尼硼巴坦</a:t>
            </a:r>
            <a:r>
              <a:rPr sz="1100" kern="0" spc="3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美罗培</a:t>
            </a:r>
            <a:r>
              <a:rPr sz="1100" kern="0" spc="-1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南</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a:p>
            <a:pPr marL="1234440" algn="l" rtl="0" eaLnBrk="0">
              <a:lnSpc>
                <a:spcPct val="91000"/>
              </a:lnSpc>
              <a:spcBef>
                <a:spcPts val="10"/>
              </a:spcBef>
            </a:pPr>
            <a:r>
              <a:rPr sz="11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80</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a:p>
            <a:pPr marL="2458720" algn="l" rtl="0" eaLnBrk="0">
              <a:lnSpc>
                <a:spcPts val="2065"/>
              </a:lnSpc>
              <a:spcBef>
                <a:spcPts val="495"/>
              </a:spcBef>
            </a:pPr>
            <a:r>
              <a:rPr sz="1600" kern="0" spc="0" baseline="34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71</a:t>
            </a:r>
            <a:r>
              <a:rPr sz="10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600" kern="0" spc="0" baseline="34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71</a:t>
            </a:r>
            <a:r>
              <a:rPr sz="10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600" kern="0" spc="0" baseline="-5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68</a:t>
            </a:r>
            <a:endParaRPr sz="1600" baseline="-50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94000"/>
              </a:lnSpc>
              <a:spcBef>
                <a:spcPts val="285"/>
              </a:spcBef>
            </a:pPr>
            <a:r>
              <a:rPr sz="11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60</a:t>
            </a:r>
            <a:r>
              <a:rPr sz="1100" kern="0" spc="6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60</a:t>
            </a:r>
            <a:r>
              <a:rPr sz="11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60</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a:p>
            <a:pPr marL="2811780" algn="l" rtl="0" eaLnBrk="0">
              <a:lnSpc>
                <a:spcPts val="2310"/>
              </a:lnSpc>
            </a:pPr>
            <a:r>
              <a:rPr sz="1600" kern="0" spc="0" baseline="27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53</a:t>
            </a:r>
            <a:r>
              <a:rPr sz="10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600" kern="0" spc="0" baseline="53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55</a:t>
            </a:r>
            <a:r>
              <a:rPr sz="10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000" kern="0" spc="-1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600" kern="0" spc="-10" baseline="-13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50</a:t>
            </a:r>
            <a:endParaRPr sz="1600" baseline="-13000" dirty="0">
              <a:latin typeface="微软雅黑" panose="020B0503020204020204" pitchFamily="34" charset="-122"/>
              <a:ea typeface="微软雅黑" panose="020B0503020204020204" pitchFamily="34" charset="-122"/>
              <a:cs typeface="微软雅黑" panose="020B0503020204020204" pitchFamily="34" charset="-122"/>
            </a:endParaRPr>
          </a:p>
          <a:p>
            <a:pPr marL="1577340" algn="l" rtl="0" eaLnBrk="0">
              <a:lnSpc>
                <a:spcPts val="1850"/>
              </a:lnSpc>
              <a:spcBef>
                <a:spcPts val="280"/>
              </a:spcBef>
            </a:pPr>
            <a:r>
              <a:rPr sz="1600" kern="0" spc="20" baseline="-2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40</a:t>
            </a:r>
            <a:r>
              <a:rPr sz="1000" kern="0" spc="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600" kern="0" spc="20" baseline="2400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42</a:t>
            </a:r>
            <a:endParaRPr sz="1600" baseline="24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6" name="path 896"/>
          <p:cNvSpPr/>
          <p:nvPr/>
        </p:nvSpPr>
        <p:spPr>
          <a:xfrm>
            <a:off x="10541697" y="3407418"/>
            <a:ext cx="82981" cy="70610"/>
          </a:xfrm>
          <a:custGeom>
            <a:avLst/>
            <a:gdLst/>
            <a:ahLst/>
            <a:cxnLst/>
            <a:rect l="0" t="0" r="0" b="0"/>
            <a:pathLst>
              <a:path w="130" h="111">
                <a:moveTo>
                  <a:pt x="0" y="0"/>
                </a:moveTo>
                <a:lnTo>
                  <a:pt x="130" y="0"/>
                </a:lnTo>
                <a:lnTo>
                  <a:pt x="130" y="111"/>
                </a:lnTo>
                <a:lnTo>
                  <a:pt x="0" y="111"/>
                </a:lnTo>
                <a:lnTo>
                  <a:pt x="0" y="0"/>
                </a:lnTo>
                <a:close/>
              </a:path>
            </a:pathLst>
          </a:custGeom>
          <a:solidFill>
            <a:srgbClr val="7F7F7F">
              <a:alpha val="100000"/>
            </a:srgbClr>
          </a:solidFill>
          <a:ln w="0" cap="flat">
            <a:noFill/>
            <a:prstDash val="solid"/>
            <a:miter lim="0"/>
          </a:ln>
        </p:spPr>
        <p:txBody>
          <a:bodyPr rtlCol="0"/>
          <a:lstStyle/>
          <a:p>
            <a:pPr algn="ctr"/>
            <a:endParaRPr lang="zh-CN" altLang="en-US"/>
          </a:p>
        </p:txBody>
      </p:sp>
      <p:sp>
        <p:nvSpPr>
          <p:cNvPr id="898" name="path 898"/>
          <p:cNvSpPr/>
          <p:nvPr/>
        </p:nvSpPr>
        <p:spPr>
          <a:xfrm>
            <a:off x="8813648" y="3407418"/>
            <a:ext cx="82981" cy="70610"/>
          </a:xfrm>
          <a:custGeom>
            <a:avLst/>
            <a:gdLst/>
            <a:ahLst/>
            <a:cxnLst/>
            <a:rect l="0" t="0" r="0" b="0"/>
            <a:pathLst>
              <a:path w="130" h="111">
                <a:moveTo>
                  <a:pt x="0" y="0"/>
                </a:moveTo>
                <a:lnTo>
                  <a:pt x="130" y="0"/>
                </a:lnTo>
                <a:lnTo>
                  <a:pt x="130" y="111"/>
                </a:lnTo>
                <a:lnTo>
                  <a:pt x="0" y="111"/>
                </a:lnTo>
                <a:lnTo>
                  <a:pt x="0" y="0"/>
                </a:lnTo>
                <a:close/>
              </a:path>
            </a:pathLst>
          </a:custGeom>
          <a:solidFill>
            <a:srgbClr val="0000C9">
              <a:alpha val="100000"/>
            </a:srgbClr>
          </a:solidFill>
          <a:ln w="0" cap="flat">
            <a:noFill/>
            <a:prstDash val="solid"/>
            <a:miter lim="0"/>
          </a:ln>
        </p:spPr>
        <p:txBody>
          <a:bodyPr rtlCol="0"/>
          <a:lstStyle/>
          <a:p>
            <a:pPr algn="ctr"/>
            <a:endParaRPr lang="zh-CN" altLang="en-US"/>
          </a:p>
        </p:txBody>
      </p:sp>
      <p:sp>
        <p:nvSpPr>
          <p:cNvPr id="902" name="textbox 902"/>
          <p:cNvSpPr/>
          <p:nvPr/>
        </p:nvSpPr>
        <p:spPr>
          <a:xfrm>
            <a:off x="1885435" y="3498126"/>
            <a:ext cx="1405889" cy="145288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350"/>
              </a:lnSpc>
            </a:pPr>
            <a:r>
              <a:rPr sz="11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79</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a:p>
            <a:pPr algn="r" rtl="0" eaLnBrk="0">
              <a:lnSpc>
                <a:spcPts val="1350"/>
              </a:lnSpc>
            </a:pPr>
            <a:r>
              <a:rPr sz="11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73</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a:p>
            <a:pPr algn="l" rtl="0" eaLnBrk="0">
              <a:lnSpc>
                <a:spcPct val="112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13000"/>
              </a:lnSpc>
            </a:pPr>
            <a:endParaRPr sz="1000" dirty="0">
              <a:latin typeface="Arial" panose="020B0604020202020204"/>
              <a:ea typeface="Arial" panose="020B0604020202020204"/>
              <a:cs typeface="Arial" panose="020B0604020202020204"/>
            </a:endParaRPr>
          </a:p>
          <a:p>
            <a:pPr algn="l" rtl="0" eaLnBrk="0">
              <a:lnSpc>
                <a:spcPct val="142000"/>
              </a:lnSpc>
            </a:pPr>
            <a:endParaRPr sz="200" dirty="0">
              <a:latin typeface="Arial" panose="020B0604020202020204"/>
              <a:ea typeface="Arial" panose="020B0604020202020204"/>
              <a:cs typeface="Arial" panose="020B0604020202020204"/>
            </a:endParaRPr>
          </a:p>
          <a:p>
            <a:pPr marL="363220" algn="l" rtl="0" eaLnBrk="0">
              <a:lnSpc>
                <a:spcPts val="1425"/>
              </a:lnSpc>
              <a:spcBef>
                <a:spcPts val="0"/>
              </a:spcBef>
            </a:pPr>
            <a:r>
              <a:rPr sz="1100" kern="0" spc="-3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33</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4" name="textbox 904"/>
          <p:cNvSpPr/>
          <p:nvPr/>
        </p:nvSpPr>
        <p:spPr>
          <a:xfrm>
            <a:off x="2893114" y="6461030"/>
            <a:ext cx="10029825" cy="171450"/>
          </a:xfrm>
          <a:prstGeom prst="rect">
            <a:avLst/>
          </a:prstGeom>
          <a:noFill/>
          <a:ln w="0" cap="flat">
            <a:noFill/>
            <a:prstDash val="solid"/>
            <a:miter lim="0"/>
          </a:ln>
        </p:spPr>
        <p:txBody>
          <a:bodyPr vert="horz" wrap="square" lIns="0" tIns="0" rIns="0" bIns="0"/>
          <a:lstStyle/>
          <a:p>
            <a:pPr algn="l" rtl="0" eaLnBrk="0">
              <a:lnSpc>
                <a:spcPct val="83000"/>
              </a:lnSpc>
            </a:pPr>
            <a:r>
              <a:rPr sz="700" b="1" kern="0" spc="0" dirty="0">
                <a:solidFill>
                  <a:srgbClr val="0000C9">
                    <a:alpha val="100000"/>
                  </a:srgbClr>
                </a:solidFill>
                <a:latin typeface="Arial" panose="020B0604020202020204"/>
                <a:ea typeface="Arial" panose="020B0604020202020204"/>
                <a:cs typeface="Arial" panose="020B0604020202020204"/>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Wagenlehner FM, et a</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l.</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a:t>
            </a:r>
            <a:r>
              <a:rPr sz="800" kern="0" spc="7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Engl J</a:t>
            </a:r>
            <a:r>
              <a:rPr sz="800" kern="0" spc="8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Med.</a:t>
            </a:r>
            <a:r>
              <a:rPr sz="800" kern="0" spc="3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2024</a:t>
            </a:r>
            <a:r>
              <a:rPr sz="800" kern="0" spc="12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Feb</a:t>
            </a:r>
            <a:r>
              <a:rPr sz="800" kern="0" spc="6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15;390(7):611-622.</a:t>
            </a:r>
            <a:r>
              <a:rPr sz="800" kern="0" spc="1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800" kern="0" spc="0" dirty="0">
                <a:solidFill>
                  <a:srgbClr val="7F7F7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200" kern="0" spc="-10" baseline="15000" dirty="0">
                <a:solidFill>
                  <a:srgbClr val="A1AAB1">
                    <a:alpha val="100000"/>
                  </a:srgbClr>
                </a:solidFill>
                <a:latin typeface="Arial" panose="020B0604020202020204"/>
                <a:ea typeface="Arial" panose="020B0604020202020204"/>
                <a:cs typeface="Arial" panose="020B0604020202020204"/>
              </a:rPr>
              <a:t>Confidential</a:t>
            </a:r>
            <a:r>
              <a:rPr sz="700" kern="0" spc="-10" dirty="0">
                <a:solidFill>
                  <a:srgbClr val="A1AAB1">
                    <a:alpha val="100000"/>
                  </a:srgbClr>
                </a:solidFill>
                <a:latin typeface="Arial" panose="020B0604020202020204"/>
                <a:ea typeface="Arial" panose="020B0604020202020204"/>
                <a:cs typeface="Arial" panose="020B0604020202020204"/>
              </a:rPr>
              <a:t>        </a:t>
            </a:r>
            <a:r>
              <a:rPr sz="1200" kern="0" spc="-10" baseline="15000" dirty="0">
                <a:solidFill>
                  <a:srgbClr val="A1AAB1">
                    <a:alpha val="100000"/>
                  </a:srgbClr>
                </a:solidFill>
                <a:latin typeface="Arial" panose="020B0604020202020204"/>
                <a:ea typeface="Arial" panose="020B0604020202020204"/>
                <a:cs typeface="Arial" panose="020B0604020202020204"/>
              </a:rPr>
              <a:t>39</a:t>
            </a:r>
            <a:endParaRPr sz="1200" baseline="15000" dirty="0">
              <a:latin typeface="Arial" panose="020B0604020202020204"/>
              <a:ea typeface="Arial" panose="020B0604020202020204"/>
              <a:cs typeface="Arial" panose="020B0604020202020204"/>
            </a:endParaRPr>
          </a:p>
        </p:txBody>
      </p:sp>
      <p:sp>
        <p:nvSpPr>
          <p:cNvPr id="906" name="textbox 906"/>
          <p:cNvSpPr/>
          <p:nvPr/>
        </p:nvSpPr>
        <p:spPr>
          <a:xfrm>
            <a:off x="1792010" y="6045521"/>
            <a:ext cx="9352915" cy="1816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ct val="93000"/>
              </a:lnSpc>
            </a:pPr>
            <a:r>
              <a:rPr sz="1100" kern="0" spc="1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阴沟肠杆菌            大肠埃希菌     </a:t>
            </a: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肺炎克雷伯菌          奇异变形杆菌       头孢吡肟耐药菌       产ESBL肠杆菌                </a:t>
            </a:r>
            <a:r>
              <a:rPr sz="1600" kern="0" spc="0" baseline="1300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MDR</a:t>
            </a:r>
            <a:r>
              <a:rPr sz="10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铜绿假单胞菌</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8" name="textbox 908"/>
          <p:cNvSpPr/>
          <p:nvPr/>
        </p:nvSpPr>
        <p:spPr>
          <a:xfrm>
            <a:off x="1224372" y="3355784"/>
            <a:ext cx="193039" cy="267271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6510" algn="l" rtl="0" eaLnBrk="0">
              <a:lnSpc>
                <a:spcPts val="1640"/>
              </a:lnSpc>
            </a:pPr>
            <a:r>
              <a:rPr sz="1200" kern="0" spc="-20" dirty="0">
                <a:solidFill>
                  <a:srgbClr val="595959">
                    <a:alpha val="100000"/>
                  </a:srgbClr>
                </a:solidFill>
                <a:latin typeface="Arial" panose="020B0604020202020204"/>
                <a:ea typeface="Arial" panose="020B0604020202020204"/>
                <a:cs typeface="Arial" panose="020B0604020202020204"/>
              </a:rPr>
              <a:t>90</a:t>
            </a:r>
            <a:endParaRPr sz="1200" dirty="0">
              <a:latin typeface="Arial" panose="020B0604020202020204"/>
              <a:ea typeface="Arial" panose="020B0604020202020204"/>
              <a:cs typeface="Arial" panose="020B0604020202020204"/>
            </a:endParaRPr>
          </a:p>
          <a:p>
            <a:pPr marL="16510" algn="l" rtl="0" eaLnBrk="0">
              <a:lnSpc>
                <a:spcPts val="1635"/>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80</a:t>
            </a:r>
            <a:endParaRPr sz="1200" dirty="0">
              <a:latin typeface="Arial" panose="020B0604020202020204"/>
              <a:ea typeface="Arial" panose="020B0604020202020204"/>
              <a:cs typeface="Arial" panose="020B0604020202020204"/>
            </a:endParaRPr>
          </a:p>
          <a:p>
            <a:pPr marL="17780" algn="l" rtl="0" eaLnBrk="0">
              <a:lnSpc>
                <a:spcPts val="1635"/>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70</a:t>
            </a:r>
            <a:endParaRPr sz="1200" dirty="0">
              <a:latin typeface="Arial" panose="020B0604020202020204"/>
              <a:ea typeface="Arial" panose="020B0604020202020204"/>
              <a:cs typeface="Arial" panose="020B0604020202020204"/>
            </a:endParaRPr>
          </a:p>
          <a:p>
            <a:pPr marL="16510" algn="l" rtl="0" eaLnBrk="0">
              <a:lnSpc>
                <a:spcPts val="1635"/>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60</a:t>
            </a:r>
            <a:endParaRPr sz="1200" dirty="0">
              <a:latin typeface="Arial" panose="020B0604020202020204"/>
              <a:ea typeface="Arial" panose="020B0604020202020204"/>
              <a:cs typeface="Arial" panose="020B0604020202020204"/>
            </a:endParaRPr>
          </a:p>
          <a:p>
            <a:pPr marL="16510" algn="l" rtl="0" eaLnBrk="0">
              <a:lnSpc>
                <a:spcPts val="1635"/>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50</a:t>
            </a:r>
            <a:endParaRPr sz="1200" dirty="0">
              <a:latin typeface="Arial" panose="020B0604020202020204"/>
              <a:ea typeface="Arial" panose="020B0604020202020204"/>
              <a:cs typeface="Arial" panose="020B0604020202020204"/>
            </a:endParaRPr>
          </a:p>
          <a:p>
            <a:pPr marL="12700" algn="l" rtl="0" eaLnBrk="0">
              <a:lnSpc>
                <a:spcPts val="1635"/>
              </a:lnSpc>
              <a:spcBef>
                <a:spcPts val="495"/>
              </a:spcBef>
            </a:pPr>
            <a:r>
              <a:rPr sz="1200" kern="0" spc="-10" dirty="0">
                <a:solidFill>
                  <a:srgbClr val="595959">
                    <a:alpha val="100000"/>
                  </a:srgbClr>
                </a:solidFill>
                <a:latin typeface="Arial" panose="020B0604020202020204"/>
                <a:ea typeface="Arial" panose="020B0604020202020204"/>
                <a:cs typeface="Arial" panose="020B0604020202020204"/>
              </a:rPr>
              <a:t>40</a:t>
            </a:r>
            <a:endParaRPr sz="1200" dirty="0">
              <a:latin typeface="Arial" panose="020B0604020202020204"/>
              <a:ea typeface="Arial" panose="020B0604020202020204"/>
              <a:cs typeface="Arial" panose="020B0604020202020204"/>
            </a:endParaRPr>
          </a:p>
          <a:p>
            <a:pPr marL="16510" algn="l" rtl="0" eaLnBrk="0">
              <a:lnSpc>
                <a:spcPts val="1635"/>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30</a:t>
            </a:r>
            <a:endParaRPr sz="1200" dirty="0">
              <a:latin typeface="Arial" panose="020B0604020202020204"/>
              <a:ea typeface="Arial" panose="020B0604020202020204"/>
              <a:cs typeface="Arial" panose="020B0604020202020204"/>
            </a:endParaRPr>
          </a:p>
          <a:p>
            <a:pPr marL="14605" algn="l" rtl="0" eaLnBrk="0">
              <a:lnSpc>
                <a:spcPts val="1640"/>
              </a:lnSpc>
              <a:spcBef>
                <a:spcPts val="495"/>
              </a:spcBef>
            </a:pPr>
            <a:r>
              <a:rPr sz="1200" kern="0" spc="-20" dirty="0">
                <a:solidFill>
                  <a:srgbClr val="595959">
                    <a:alpha val="100000"/>
                  </a:srgbClr>
                </a:solidFill>
                <a:latin typeface="Arial" panose="020B0604020202020204"/>
                <a:ea typeface="Arial" panose="020B0604020202020204"/>
                <a:cs typeface="Arial" panose="020B0604020202020204"/>
              </a:rPr>
              <a:t>20</a:t>
            </a:r>
            <a:endParaRPr sz="1200" dirty="0">
              <a:latin typeface="Arial" panose="020B0604020202020204"/>
              <a:ea typeface="Arial" panose="020B0604020202020204"/>
              <a:cs typeface="Arial" panose="020B0604020202020204"/>
            </a:endParaRPr>
          </a:p>
          <a:p>
            <a:pPr marL="27305" algn="l" rtl="0" eaLnBrk="0">
              <a:lnSpc>
                <a:spcPts val="1640"/>
              </a:lnSpc>
              <a:spcBef>
                <a:spcPts val="495"/>
              </a:spcBef>
            </a:pPr>
            <a:r>
              <a:rPr sz="1200" kern="0" spc="-40" dirty="0">
                <a:solidFill>
                  <a:srgbClr val="595959">
                    <a:alpha val="100000"/>
                  </a:srgbClr>
                </a:solidFill>
                <a:latin typeface="Arial" panose="020B0604020202020204"/>
                <a:ea typeface="Arial" panose="020B0604020202020204"/>
                <a:cs typeface="Arial" panose="020B0604020202020204"/>
              </a:rPr>
              <a:t>10</a:t>
            </a:r>
            <a:endParaRPr sz="1200" dirty="0">
              <a:latin typeface="Arial" panose="020B0604020202020204"/>
              <a:ea typeface="Arial" panose="020B0604020202020204"/>
              <a:cs typeface="Arial" panose="020B0604020202020204"/>
            </a:endParaRPr>
          </a:p>
          <a:p>
            <a:pPr algn="l" rtl="0" eaLnBrk="0">
              <a:lnSpc>
                <a:spcPct val="103000"/>
              </a:lnSpc>
            </a:pPr>
            <a:endParaRPr sz="400" dirty="0">
              <a:latin typeface="Arial" panose="020B0604020202020204"/>
              <a:ea typeface="Arial" panose="020B0604020202020204"/>
              <a:cs typeface="Arial" panose="020B0604020202020204"/>
            </a:endParaRPr>
          </a:p>
          <a:p>
            <a:pPr algn="r" rtl="0" eaLnBrk="0">
              <a:lnSpc>
                <a:spcPts val="1640"/>
              </a:lnSpc>
              <a:spcBef>
                <a:spcPts val="0"/>
              </a:spcBef>
            </a:pPr>
            <a:r>
              <a:rPr sz="1200" kern="0" spc="-10" dirty="0">
                <a:solidFill>
                  <a:srgbClr val="595959">
                    <a:alpha val="100000"/>
                  </a:srgbClr>
                </a:solidFill>
                <a:latin typeface="Arial" panose="020B0604020202020204"/>
                <a:ea typeface="Arial" panose="020B0604020202020204"/>
                <a:cs typeface="Arial" panose="020B0604020202020204"/>
              </a:rPr>
              <a:t>0</a:t>
            </a:r>
            <a:endParaRPr sz="1200" dirty="0">
              <a:latin typeface="Arial" panose="020B0604020202020204"/>
              <a:ea typeface="Arial" panose="020B0604020202020204"/>
              <a:cs typeface="Arial" panose="020B0604020202020204"/>
            </a:endParaRPr>
          </a:p>
        </p:txBody>
      </p:sp>
      <p:sp>
        <p:nvSpPr>
          <p:cNvPr id="910" name="textbox 910"/>
          <p:cNvSpPr/>
          <p:nvPr/>
        </p:nvSpPr>
        <p:spPr>
          <a:xfrm rot="16200000">
            <a:off x="553772" y="4595207"/>
            <a:ext cx="989964" cy="2070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425"/>
              </a:lnSpc>
            </a:pPr>
            <a:r>
              <a:rPr sz="1100" kern="0" spc="0" dirty="0">
                <a:solidFill>
                  <a:srgbClr val="595959">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复合清除率，%</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2" name="path 912"/>
          <p:cNvSpPr/>
          <p:nvPr/>
        </p:nvSpPr>
        <p:spPr>
          <a:xfrm>
            <a:off x="1489092" y="3474990"/>
            <a:ext cx="50631" cy="2442895"/>
          </a:xfrm>
          <a:custGeom>
            <a:avLst/>
            <a:gdLst/>
            <a:ahLst/>
            <a:cxnLst/>
            <a:rect l="0" t="0" r="0" b="0"/>
            <a:pathLst>
              <a:path w="79" h="3847">
                <a:moveTo>
                  <a:pt x="72" y="3847"/>
                </a:moveTo>
                <a:lnTo>
                  <a:pt x="72" y="7"/>
                </a:lnTo>
                <a:moveTo>
                  <a:pt x="0" y="3419"/>
                </a:moveTo>
                <a:lnTo>
                  <a:pt x="72" y="3419"/>
                </a:lnTo>
                <a:moveTo>
                  <a:pt x="0" y="2994"/>
                </a:moveTo>
                <a:lnTo>
                  <a:pt x="72" y="2994"/>
                </a:lnTo>
                <a:moveTo>
                  <a:pt x="0" y="2567"/>
                </a:moveTo>
                <a:lnTo>
                  <a:pt x="72" y="2567"/>
                </a:lnTo>
                <a:moveTo>
                  <a:pt x="0" y="2140"/>
                </a:moveTo>
                <a:lnTo>
                  <a:pt x="72" y="2140"/>
                </a:lnTo>
                <a:moveTo>
                  <a:pt x="0" y="1713"/>
                </a:moveTo>
                <a:lnTo>
                  <a:pt x="72" y="1713"/>
                </a:lnTo>
                <a:moveTo>
                  <a:pt x="0" y="1288"/>
                </a:moveTo>
                <a:lnTo>
                  <a:pt x="72" y="1288"/>
                </a:lnTo>
                <a:moveTo>
                  <a:pt x="0" y="861"/>
                </a:moveTo>
                <a:lnTo>
                  <a:pt x="72" y="861"/>
                </a:lnTo>
                <a:moveTo>
                  <a:pt x="0" y="433"/>
                </a:moveTo>
                <a:lnTo>
                  <a:pt x="72" y="433"/>
                </a:lnTo>
                <a:moveTo>
                  <a:pt x="0" y="7"/>
                </a:moveTo>
                <a:lnTo>
                  <a:pt x="72" y="7"/>
                </a:lnTo>
              </a:path>
            </a:pathLst>
          </a:custGeom>
          <a:noFill/>
          <a:ln w="9525" cap="flat">
            <a:solidFill>
              <a:srgbClr val="BFBFBF"/>
            </a:solidFill>
            <a:prstDash val="solid"/>
            <a:round/>
          </a:ln>
        </p:spPr>
        <p:txBody>
          <a:bodyPr rtlCol="0"/>
          <a:lstStyle/>
          <a:p>
            <a:pPr algn="ctr"/>
            <a:endParaRPr lang="zh-CN" altLang="en-US"/>
          </a:p>
        </p:txBody>
      </p:sp>
      <p:grpSp>
        <p:nvGrpSpPr>
          <p:cNvPr id="22" name="group 22"/>
          <p:cNvGrpSpPr/>
          <p:nvPr/>
        </p:nvGrpSpPr>
        <p:grpSpPr>
          <a:xfrm rot="21600000">
            <a:off x="1489092" y="5913123"/>
            <a:ext cx="9834533" cy="9525"/>
            <a:chOff x="0" y="0"/>
            <a:chExt cx="9834533" cy="9525"/>
          </a:xfrm>
        </p:grpSpPr>
        <p:sp>
          <p:nvSpPr>
            <p:cNvPr id="916" name="path 916"/>
            <p:cNvSpPr/>
            <p:nvPr/>
          </p:nvSpPr>
          <p:spPr>
            <a:xfrm>
              <a:off x="0" y="0"/>
              <a:ext cx="45872" cy="9525"/>
            </a:xfrm>
            <a:custGeom>
              <a:avLst/>
              <a:gdLst/>
              <a:ahLst/>
              <a:cxnLst/>
              <a:rect l="0" t="0" r="0" b="0"/>
              <a:pathLst>
                <a:path w="72" h="15">
                  <a:moveTo>
                    <a:pt x="0" y="7"/>
                  </a:moveTo>
                  <a:lnTo>
                    <a:pt x="72" y="7"/>
                  </a:lnTo>
                </a:path>
              </a:pathLst>
            </a:custGeom>
            <a:noFill/>
            <a:ln w="9525" cap="flat">
              <a:solidFill>
                <a:srgbClr val="BFBFBF"/>
              </a:solidFill>
              <a:prstDash val="solid"/>
              <a:round/>
            </a:ln>
          </p:spPr>
          <p:txBody>
            <a:bodyPr rtlCol="0"/>
            <a:lstStyle/>
            <a:p>
              <a:pPr algn="ctr"/>
              <a:endParaRPr lang="zh-CN" altLang="en-US"/>
            </a:p>
          </p:txBody>
        </p:sp>
        <p:sp>
          <p:nvSpPr>
            <p:cNvPr id="918" name="path 918"/>
            <p:cNvSpPr/>
            <p:nvPr/>
          </p:nvSpPr>
          <p:spPr>
            <a:xfrm>
              <a:off x="45868" y="0"/>
              <a:ext cx="9788664" cy="9525"/>
            </a:xfrm>
            <a:custGeom>
              <a:avLst/>
              <a:gdLst/>
              <a:ahLst/>
              <a:cxnLst/>
              <a:rect l="0" t="0" r="0" b="0"/>
              <a:pathLst>
                <a:path w="15415" h="15">
                  <a:moveTo>
                    <a:pt x="0" y="7"/>
                  </a:moveTo>
                  <a:lnTo>
                    <a:pt x="15415" y="7"/>
                  </a:lnTo>
                </a:path>
              </a:pathLst>
            </a:custGeom>
            <a:noFill/>
            <a:ln w="9525" cap="flat">
              <a:solidFill>
                <a:srgbClr val="D9D9D9"/>
              </a:solidFill>
              <a:prstDash val="solid"/>
              <a:round/>
            </a:ln>
          </p:spPr>
          <p:txBody>
            <a:bodyPr rtlCol="0"/>
            <a:lstStyle/>
            <a:p>
              <a:pPr algn="ctr"/>
              <a:endParaRPr lang="zh-CN" altLang="en-US"/>
            </a:p>
          </p:txBody>
        </p:sp>
      </p:grpSp>
      <p:sp>
        <p:nvSpPr>
          <p:cNvPr id="922" name="textbox 922"/>
          <p:cNvSpPr/>
          <p:nvPr/>
        </p:nvSpPr>
        <p:spPr>
          <a:xfrm>
            <a:off x="3461934" y="4040030"/>
            <a:ext cx="178435" cy="2070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604020202020204"/>
              <a:ea typeface="Arial" panose="020B0604020202020204"/>
              <a:cs typeface="Arial" panose="020B0604020202020204"/>
            </a:endParaRPr>
          </a:p>
          <a:p>
            <a:pPr marL="12700" algn="l" rtl="0" eaLnBrk="0">
              <a:lnSpc>
                <a:spcPts val="1425"/>
              </a:lnSpc>
            </a:pPr>
            <a:r>
              <a:rPr sz="1100" kern="0" spc="-40" dirty="0">
                <a:solidFill>
                  <a:srgbClr val="40404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59</a:t>
            </a:r>
            <a:endParaRPr sz="11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81305" y="205740"/>
            <a:ext cx="11309350" cy="497205"/>
          </a:xfrm>
          <a:prstGeom prst="rect">
            <a:avLst/>
          </a:prstGeom>
          <a:noFill/>
        </p:spPr>
        <p:txBody>
          <a:bodyPr wrap="square" rtlCol="0" anchor="t">
            <a:spAutoFit/>
          </a:bodyPr>
          <a:p>
            <a:pPr marL="57785" indent="0" algn="l" rtl="0" eaLnBrk="0">
              <a:lnSpc>
                <a:spcPts val="3165"/>
              </a:lnSpc>
              <a:buFont typeface="Wingdings" panose="05000000000000000000" charset="0"/>
              <a:buNone/>
            </a:pPr>
            <a:r>
              <a:rPr lang="zh-CN"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三期</a:t>
            </a:r>
            <a:r>
              <a:rPr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CERTAIN-1研究：头孢吡肟/他尼硼巴坦治疗cUTI疗效显著优于美罗培南</a:t>
            </a:r>
            <a:endParaRPr lang="zh-CN" altLang="en-US" sz="2400" b="1" kern="0" spc="-10" dirty="0">
              <a:solidFill>
                <a:schemeClr val="tx1">
                  <a:alpha val="10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6385" y="154940"/>
            <a:ext cx="10858500" cy="842963"/>
          </a:xfrm>
        </p:spPr>
        <p:txBody>
          <a:bodyPr>
            <a:normAutofit/>
          </a:bodyPr>
          <a:lstStyle/>
          <a:p>
            <a:r>
              <a:rPr kumimoji="1" lang="zh-CN" altLang="en-US" sz="3200" dirty="0"/>
              <a:t>其他</a:t>
            </a:r>
            <a:r>
              <a:rPr kumimoji="1" lang="zh-CN" altLang="en-US" sz="3200" dirty="0"/>
              <a:t>新型酶抑制剂复合制剂</a:t>
            </a:r>
            <a:endParaRPr kumimoji="1" lang="zh-CN" altLang="en-US" sz="3200" dirty="0"/>
          </a:p>
        </p:txBody>
      </p:sp>
      <p:pic>
        <p:nvPicPr>
          <p:cNvPr id="1000" name="picture 1000"/>
          <p:cNvPicPr>
            <a:picLocks noChangeAspect="1"/>
          </p:cNvPicPr>
          <p:nvPr/>
        </p:nvPicPr>
        <p:blipFill>
          <a:blip r:embed="rId1"/>
          <a:stretch>
            <a:fillRect/>
          </a:stretch>
        </p:blipFill>
        <p:spPr>
          <a:xfrm rot="21600000">
            <a:off x="118745" y="1770609"/>
            <a:ext cx="11899379" cy="3308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8"/>
          <p:cNvSpPr txBox="1"/>
          <p:nvPr/>
        </p:nvSpPr>
        <p:spPr>
          <a:xfrm>
            <a:off x="675005" y="208915"/>
            <a:ext cx="7910830" cy="583565"/>
          </a:xfrm>
          <a:prstGeom prst="rect">
            <a:avLst/>
          </a:prstGeom>
          <a:noFill/>
          <a:ln w="9525">
            <a:noFill/>
          </a:ln>
        </p:spPr>
        <p:txBody>
          <a:bodyPr wrap="square">
            <a:spAutoFit/>
          </a:bodyPr>
          <a:lstStyle/>
          <a:p>
            <a:pPr eaLnBrk="1" hangingPunct="1"/>
            <a:r>
              <a:rPr lang="zh-CN" altLang="en-US" sz="3200" b="1">
                <a:solidFill>
                  <a:schemeClr val="tx1"/>
                </a:solidFill>
                <a:latin typeface="微软雅黑" panose="020B0503020204020204" pitchFamily="34" charset="-122"/>
                <a:ea typeface="微软雅黑" panose="020B0503020204020204" pitchFamily="34" charset="-122"/>
              </a:rPr>
              <a:t>二十一世纪以来抗菌药物新药上市的情况</a:t>
            </a:r>
            <a:endParaRPr lang="zh-CN" altLang="en-US" sz="3200" b="1">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87400" y="1284605"/>
            <a:ext cx="5097780" cy="5173345"/>
          </a:xfrm>
          <a:prstGeom prst="rect">
            <a:avLst/>
          </a:prstGeom>
        </p:spPr>
        <p:txBody>
          <a:bodyPr>
            <a:noAutofit/>
          </a:bodyPr>
          <a:p>
            <a:pPr marL="342900" indent="-342900">
              <a:lnSpc>
                <a:spcPct val="150000"/>
              </a:lnSpc>
              <a:buFont typeface="Wingdings" panose="05000000000000000000" charset="0"/>
              <a:buChar char="p"/>
            </a:pPr>
            <a:r>
              <a:rPr lang="zh-CN" altLang="en-US" sz="2000" b="1"/>
              <a:t>头孢比罗</a:t>
            </a:r>
            <a:endParaRPr lang="zh-CN" altLang="en-US" sz="2000" b="1"/>
          </a:p>
          <a:p>
            <a:pPr marL="342900" indent="-342900">
              <a:lnSpc>
                <a:spcPct val="150000"/>
              </a:lnSpc>
              <a:buFont typeface="Wingdings" panose="05000000000000000000" charset="0"/>
              <a:buChar char="p"/>
            </a:pPr>
            <a:r>
              <a:rPr lang="zh-CN" altLang="en-US" sz="2000" b="1"/>
              <a:t>头孢罗膦</a:t>
            </a:r>
            <a:endParaRPr lang="zh-CN" altLang="en-US" sz="2000" b="1"/>
          </a:p>
          <a:p>
            <a:pPr marL="342900" indent="-342900">
              <a:lnSpc>
                <a:spcPct val="150000"/>
              </a:lnSpc>
              <a:buFont typeface="Wingdings" panose="05000000000000000000" charset="0"/>
              <a:buChar char="p"/>
            </a:pPr>
            <a:r>
              <a:rPr lang="zh-CN" altLang="en-US" sz="2000" b="1">
                <a:solidFill>
                  <a:schemeClr val="tx1"/>
                </a:solidFill>
              </a:rPr>
              <a:t>头孢洛扎</a:t>
            </a:r>
            <a:r>
              <a:rPr lang="en-US" altLang="zh-CN" sz="2000" b="1">
                <a:solidFill>
                  <a:schemeClr val="tx1"/>
                </a:solidFill>
              </a:rPr>
              <a:t>-</a:t>
            </a:r>
            <a:r>
              <a:rPr lang="zh-CN" altLang="en-US" sz="2000" b="1">
                <a:solidFill>
                  <a:schemeClr val="tx1"/>
                </a:solidFill>
              </a:rPr>
              <a:t>他唑巴坦</a:t>
            </a:r>
            <a:endParaRPr lang="zh-CN" altLang="en-US" sz="2000" b="1">
              <a:solidFill>
                <a:schemeClr val="tx1"/>
              </a:solidFill>
            </a:endParaRPr>
          </a:p>
          <a:p>
            <a:pPr marL="342900" indent="-342900">
              <a:lnSpc>
                <a:spcPct val="150000"/>
              </a:lnSpc>
              <a:buFont typeface="Wingdings" panose="05000000000000000000" charset="0"/>
              <a:buChar char="p"/>
            </a:pPr>
            <a:r>
              <a:rPr lang="zh-CN" altLang="en-US" sz="2000" b="1">
                <a:solidFill>
                  <a:schemeClr val="tx1"/>
                </a:solidFill>
              </a:rPr>
              <a:t>头孢他啶</a:t>
            </a:r>
            <a:r>
              <a:rPr lang="en-US" altLang="zh-CN" sz="2000" b="1">
                <a:solidFill>
                  <a:schemeClr val="tx1"/>
                </a:solidFill>
              </a:rPr>
              <a:t>/</a:t>
            </a:r>
            <a:r>
              <a:rPr lang="zh-CN" altLang="en-US" sz="2000" b="1">
                <a:solidFill>
                  <a:schemeClr val="tx1"/>
                </a:solidFill>
              </a:rPr>
              <a:t>阿维巴坦</a:t>
            </a:r>
            <a:endParaRPr lang="zh-CN" altLang="en-US" sz="2000" b="1">
              <a:solidFill>
                <a:schemeClr val="tx1"/>
              </a:solidFill>
            </a:endParaRPr>
          </a:p>
          <a:p>
            <a:pPr marL="342900" indent="-342900">
              <a:lnSpc>
                <a:spcPct val="150000"/>
              </a:lnSpc>
              <a:buFont typeface="Wingdings" panose="05000000000000000000" charset="0"/>
              <a:buChar char="p"/>
            </a:pPr>
            <a:r>
              <a:rPr lang="zh-CN" altLang="en-US" sz="2000" b="1"/>
              <a:t>奈诺沙星</a:t>
            </a:r>
            <a:endParaRPr lang="zh-CN" altLang="en-US" sz="2000" b="1"/>
          </a:p>
          <a:p>
            <a:pPr marL="342900" indent="-342900">
              <a:lnSpc>
                <a:spcPct val="150000"/>
              </a:lnSpc>
              <a:buFont typeface="Wingdings" panose="05000000000000000000" charset="0"/>
              <a:buChar char="p"/>
            </a:pPr>
            <a:r>
              <a:rPr lang="zh-CN" altLang="en-US" sz="2000" b="1"/>
              <a:t>德拉沙星</a:t>
            </a:r>
            <a:endParaRPr lang="zh-CN" altLang="en-US" sz="2000" b="1"/>
          </a:p>
          <a:p>
            <a:pPr marL="342900" indent="-342900">
              <a:lnSpc>
                <a:spcPct val="150000"/>
              </a:lnSpc>
              <a:buFont typeface="Wingdings" panose="05000000000000000000" charset="0"/>
              <a:buChar char="p"/>
            </a:pPr>
            <a:r>
              <a:rPr lang="zh-CN" altLang="en-US" sz="2000" b="1"/>
              <a:t>西他沙星</a:t>
            </a:r>
            <a:endParaRPr lang="zh-CN" altLang="en-US" sz="2000" b="1"/>
          </a:p>
          <a:p>
            <a:pPr marL="342900" indent="-342900">
              <a:lnSpc>
                <a:spcPct val="150000"/>
              </a:lnSpc>
              <a:buFont typeface="Wingdings" panose="05000000000000000000" charset="0"/>
              <a:buChar char="p"/>
            </a:pPr>
            <a:r>
              <a:rPr lang="zh-CN" altLang="en-US" sz="2000" b="1"/>
              <a:t>美罗培南</a:t>
            </a:r>
            <a:r>
              <a:rPr lang="en-US" altLang="zh-CN" sz="2000" b="1"/>
              <a:t>-</a:t>
            </a:r>
            <a:r>
              <a:rPr lang="zh-CN" altLang="en-US" sz="2000" b="1"/>
              <a:t>韦博巴坦</a:t>
            </a:r>
            <a:endParaRPr lang="zh-CN" altLang="en-US" sz="2000" b="1"/>
          </a:p>
          <a:p>
            <a:pPr marL="342900" indent="-342900">
              <a:lnSpc>
                <a:spcPct val="150000"/>
              </a:lnSpc>
              <a:buFont typeface="Wingdings" panose="05000000000000000000" charset="0"/>
              <a:buChar char="p"/>
            </a:pPr>
            <a:r>
              <a:rPr lang="zh-CN" altLang="en-US" sz="2000" b="1">
                <a:solidFill>
                  <a:schemeClr val="tx1"/>
                </a:solidFill>
              </a:rPr>
              <a:t>普拉佐米星</a:t>
            </a:r>
            <a:endParaRPr lang="zh-CN" altLang="en-US" sz="2000" b="1">
              <a:solidFill>
                <a:schemeClr val="tx1"/>
              </a:solidFill>
            </a:endParaRPr>
          </a:p>
          <a:p>
            <a:pPr marL="342900" indent="-342900">
              <a:lnSpc>
                <a:spcPct val="150000"/>
              </a:lnSpc>
              <a:buFont typeface="Wingdings" panose="05000000000000000000" charset="0"/>
              <a:buChar char="p"/>
            </a:pPr>
            <a:r>
              <a:rPr lang="zh-CN" altLang="en-US" sz="2000" b="1"/>
              <a:t>奥马环素</a:t>
            </a:r>
            <a:endParaRPr lang="zh-CN" altLang="en-US" sz="2000" b="1"/>
          </a:p>
        </p:txBody>
      </p:sp>
      <p:sp>
        <p:nvSpPr>
          <p:cNvPr id="3" name="文本框 2"/>
          <p:cNvSpPr txBox="1"/>
          <p:nvPr/>
        </p:nvSpPr>
        <p:spPr>
          <a:xfrm>
            <a:off x="5798820" y="1284605"/>
            <a:ext cx="6096000" cy="2861310"/>
          </a:xfrm>
          <a:prstGeom prst="rect">
            <a:avLst/>
          </a:prstGeom>
          <a:noFill/>
        </p:spPr>
        <p:txBody>
          <a:bodyPr wrap="square" rtlCol="0" anchor="t">
            <a:spAutoFit/>
          </a:bodyPr>
          <a:p>
            <a:pPr marL="342900" indent="-342900">
              <a:lnSpc>
                <a:spcPct val="150000"/>
              </a:lnSpc>
              <a:buFont typeface="Wingdings" panose="05000000000000000000" charset="0"/>
              <a:buChar char="p"/>
            </a:pPr>
            <a:r>
              <a:rPr lang="zh-CN" altLang="en-US" sz="2000" b="1">
                <a:solidFill>
                  <a:schemeClr val="accent5"/>
                </a:solidFill>
                <a:sym typeface="+mn-ea"/>
              </a:rPr>
              <a:t>氨曲南</a:t>
            </a:r>
            <a:r>
              <a:rPr lang="en-US" altLang="zh-CN" sz="2000" b="1">
                <a:solidFill>
                  <a:schemeClr val="accent5"/>
                </a:solidFill>
                <a:sym typeface="+mn-ea"/>
              </a:rPr>
              <a:t>/</a:t>
            </a:r>
            <a:r>
              <a:rPr lang="zh-CN" altLang="en-US" sz="2000" b="1">
                <a:solidFill>
                  <a:schemeClr val="accent5"/>
                </a:solidFill>
                <a:sym typeface="+mn-ea"/>
              </a:rPr>
              <a:t>阿维巴坦</a:t>
            </a:r>
            <a:endParaRPr lang="zh-CN" altLang="en-US" sz="2000" b="1">
              <a:solidFill>
                <a:schemeClr val="accent5"/>
              </a:solidFill>
              <a:sym typeface="+mn-ea"/>
            </a:endParaRPr>
          </a:p>
          <a:p>
            <a:pPr marL="342900" indent="-342900">
              <a:lnSpc>
                <a:spcPct val="150000"/>
              </a:lnSpc>
              <a:buFont typeface="Wingdings" panose="05000000000000000000" charset="0"/>
              <a:buChar char="p"/>
            </a:pPr>
            <a:r>
              <a:rPr lang="zh-CN" altLang="en-US" sz="2000" b="1">
                <a:solidFill>
                  <a:schemeClr val="accent5"/>
                </a:solidFill>
                <a:sym typeface="+mn-ea"/>
              </a:rPr>
              <a:t>舒巴坦</a:t>
            </a:r>
            <a:r>
              <a:rPr lang="en-US" altLang="zh-CN" sz="2000" b="1">
                <a:solidFill>
                  <a:schemeClr val="accent5"/>
                </a:solidFill>
                <a:sym typeface="+mn-ea"/>
              </a:rPr>
              <a:t>-</a:t>
            </a:r>
            <a:r>
              <a:rPr lang="zh-CN" altLang="en-US" sz="2000" b="1">
                <a:solidFill>
                  <a:schemeClr val="accent5"/>
                </a:solidFill>
                <a:sym typeface="+mn-ea"/>
              </a:rPr>
              <a:t>度洛巴坦</a:t>
            </a:r>
            <a:endParaRPr lang="zh-CN" altLang="en-US" sz="2000" b="1">
              <a:solidFill>
                <a:schemeClr val="accent5"/>
              </a:solidFill>
              <a:sym typeface="+mn-ea"/>
            </a:endParaRPr>
          </a:p>
          <a:p>
            <a:pPr marL="342900" indent="-342900">
              <a:lnSpc>
                <a:spcPct val="150000"/>
              </a:lnSpc>
              <a:buFont typeface="Wingdings" panose="05000000000000000000" charset="0"/>
              <a:buChar char="p"/>
            </a:pPr>
            <a:r>
              <a:rPr lang="zh-CN" altLang="en-US" sz="2000" b="1">
                <a:solidFill>
                  <a:schemeClr val="accent5"/>
                </a:solidFill>
                <a:sym typeface="+mn-ea"/>
              </a:rPr>
              <a:t>依拉环素</a:t>
            </a:r>
            <a:endParaRPr lang="zh-CN" altLang="en-US" sz="2000" b="1">
              <a:solidFill>
                <a:schemeClr val="accent5"/>
              </a:solidFill>
              <a:sym typeface="+mn-ea"/>
            </a:endParaRPr>
          </a:p>
          <a:p>
            <a:pPr marL="342900" indent="-342900">
              <a:lnSpc>
                <a:spcPct val="150000"/>
              </a:lnSpc>
              <a:buFont typeface="Wingdings" panose="05000000000000000000" charset="0"/>
              <a:buChar char="p"/>
            </a:pPr>
            <a:r>
              <a:rPr lang="zh-CN" altLang="en-US" sz="2000" b="1">
                <a:solidFill>
                  <a:schemeClr val="accent5"/>
                </a:solidFill>
                <a:sym typeface="+mn-ea"/>
              </a:rPr>
              <a:t>亚胺培南</a:t>
            </a:r>
            <a:r>
              <a:rPr lang="en-US" altLang="zh-CN" sz="2000" b="1">
                <a:solidFill>
                  <a:schemeClr val="accent5"/>
                </a:solidFill>
                <a:sym typeface="+mn-ea"/>
              </a:rPr>
              <a:t>-</a:t>
            </a:r>
            <a:r>
              <a:rPr lang="zh-CN" altLang="en-US" sz="2000" b="1">
                <a:solidFill>
                  <a:schemeClr val="accent5"/>
                </a:solidFill>
                <a:sym typeface="+mn-ea"/>
              </a:rPr>
              <a:t>瑞来巴坦</a:t>
            </a:r>
            <a:endParaRPr lang="zh-CN" altLang="en-US" sz="2000" b="1">
              <a:solidFill>
                <a:schemeClr val="accent5"/>
              </a:solidFill>
              <a:sym typeface="+mn-ea"/>
            </a:endParaRPr>
          </a:p>
          <a:p>
            <a:pPr marL="342900" indent="-342900">
              <a:lnSpc>
                <a:spcPct val="150000"/>
              </a:lnSpc>
              <a:buFont typeface="Wingdings" panose="05000000000000000000" charset="0"/>
              <a:buChar char="p"/>
            </a:pPr>
            <a:r>
              <a:rPr lang="zh-CN" altLang="en-US" sz="2000" b="1">
                <a:solidFill>
                  <a:schemeClr val="accent5"/>
                </a:solidFill>
                <a:sym typeface="+mn-ea"/>
              </a:rPr>
              <a:t>头孢地尔</a:t>
            </a:r>
            <a:endParaRPr lang="zh-CN" altLang="en-US" sz="2000" b="1">
              <a:solidFill>
                <a:schemeClr val="accent5"/>
              </a:solidFill>
              <a:sym typeface="+mn-ea"/>
            </a:endParaRPr>
          </a:p>
          <a:p>
            <a:pPr marL="342900" indent="-342900">
              <a:lnSpc>
                <a:spcPct val="150000"/>
              </a:lnSpc>
              <a:buFont typeface="Wingdings" panose="05000000000000000000" charset="0"/>
              <a:buChar char="p"/>
            </a:pPr>
            <a:r>
              <a:rPr lang="zh-CN" altLang="en-US" sz="2000" b="1">
                <a:solidFill>
                  <a:schemeClr val="accent5"/>
                </a:solidFill>
                <a:sym typeface="+mn-ea"/>
              </a:rPr>
              <a:t>头孢吡肟</a:t>
            </a:r>
            <a:r>
              <a:rPr lang="en-US" altLang="zh-CN" sz="2000" b="1">
                <a:solidFill>
                  <a:schemeClr val="accent5"/>
                </a:solidFill>
                <a:sym typeface="+mn-ea"/>
              </a:rPr>
              <a:t>/</a:t>
            </a:r>
            <a:r>
              <a:rPr lang="zh-CN" altLang="en-US" sz="2000" b="1">
                <a:solidFill>
                  <a:schemeClr val="accent5"/>
                </a:solidFill>
                <a:sym typeface="+mn-ea"/>
              </a:rPr>
              <a:t>他尼硼巴坦</a:t>
            </a:r>
            <a:endParaRPr lang="zh-CN" altLang="en-US" sz="2000" b="1">
              <a:solidFill>
                <a:schemeClr val="accent5"/>
              </a:solidFill>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ph type="title"/>
          </p:nvPr>
        </p:nvSpPr>
        <p:spPr>
          <a:xfrm>
            <a:off x="818515" y="2914650"/>
            <a:ext cx="10858500" cy="1028700"/>
          </a:xfrm>
        </p:spPr>
        <p:txBody>
          <a:bodyPr>
            <a:normAutofit fontScale="90000"/>
          </a:bodyPr>
          <a:p>
            <a:pPr algn="ctr"/>
            <a:r>
              <a:rPr lang="zh-CN" altLang="en-US" sz="8000" dirty="0">
                <a:solidFill>
                  <a:schemeClr val="tx1"/>
                </a:solidFill>
                <a:latin typeface="微软雅黑" panose="020B0503020204020204" pitchFamily="34" charset="-122"/>
                <a:ea typeface="微软雅黑" panose="020B0503020204020204" pitchFamily="34" charset="-122"/>
              </a:rPr>
              <a:t>谢</a:t>
            </a:r>
            <a:r>
              <a:rPr lang="en-US" altLang="zh-CN" sz="8000" dirty="0">
                <a:solidFill>
                  <a:schemeClr val="tx1"/>
                </a:solidFill>
                <a:latin typeface="微软雅黑" panose="020B0503020204020204" pitchFamily="34" charset="-122"/>
                <a:ea typeface="微软雅黑" panose="020B0503020204020204" pitchFamily="34" charset="-122"/>
              </a:rPr>
              <a:t>  </a:t>
            </a:r>
            <a:r>
              <a:rPr lang="zh-CN" altLang="en-US" sz="8000" dirty="0">
                <a:solidFill>
                  <a:schemeClr val="tx1"/>
                </a:solidFill>
                <a:latin typeface="微软雅黑" panose="020B0503020204020204" pitchFamily="34" charset="-122"/>
                <a:ea typeface="微软雅黑" panose="020B0503020204020204" pitchFamily="34" charset="-122"/>
              </a:rPr>
              <a:t>谢！</a:t>
            </a:r>
            <a:endParaRPr lang="zh-CN" altLang="en-US" sz="8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4147" y="-10180"/>
            <a:ext cx="10858500" cy="844062"/>
          </a:xfrm>
        </p:spPr>
        <p:txBody>
          <a:bodyPr>
            <a:normAutofit/>
          </a:bodyPr>
          <a:lstStyle/>
          <a:p>
            <a:r>
              <a:rPr kumimoji="1" lang="zh-CN" altLang="en-US" sz="3200" dirty="0">
                <a:latin typeface="+mn-ea"/>
                <a:ea typeface="+mn-ea"/>
              </a:rPr>
              <a:t>新型 </a:t>
            </a:r>
            <a:r>
              <a:rPr kumimoji="1" lang="el-GR" altLang="zh-CN" sz="3200" dirty="0">
                <a:latin typeface="+mn-ea"/>
                <a:ea typeface="+mn-ea"/>
              </a:rPr>
              <a:t>β-</a:t>
            </a:r>
            <a:r>
              <a:rPr kumimoji="1" lang="zh-CN" altLang="en-US" sz="3200" dirty="0">
                <a:latin typeface="+mn-ea"/>
                <a:ea typeface="+mn-ea"/>
              </a:rPr>
              <a:t>内酰胺酶抑制剂</a:t>
            </a:r>
            <a:endParaRPr kumimoji="1" lang="zh-CN" altLang="en-US" sz="3200" dirty="0">
              <a:latin typeface="+mn-ea"/>
              <a:ea typeface="+mn-ea"/>
            </a:endParaRPr>
          </a:p>
        </p:txBody>
      </p:sp>
      <p:graphicFrame>
        <p:nvGraphicFramePr>
          <p:cNvPr id="5" name="表格 5"/>
          <p:cNvGraphicFramePr>
            <a:graphicFrameLocks noGrp="1"/>
          </p:cNvGraphicFramePr>
          <p:nvPr>
            <p:custDataLst>
              <p:tags r:id="rId1"/>
            </p:custDataLst>
          </p:nvPr>
        </p:nvGraphicFramePr>
        <p:xfrm>
          <a:off x="271780" y="1019810"/>
          <a:ext cx="11652885" cy="5213985"/>
        </p:xfrm>
        <a:graphic>
          <a:graphicData uri="http://schemas.openxmlformats.org/drawingml/2006/table">
            <a:tbl>
              <a:tblPr firstRow="1" bandRow="1">
                <a:tableStyleId>{9DCAF9ED-07DC-4A11-8D7F-57B35C25682E}</a:tableStyleId>
              </a:tblPr>
              <a:tblGrid>
                <a:gridCol w="1106805"/>
                <a:gridCol w="1583690"/>
                <a:gridCol w="1447165"/>
                <a:gridCol w="1428750"/>
                <a:gridCol w="1528445"/>
                <a:gridCol w="1489710"/>
                <a:gridCol w="1478280"/>
                <a:gridCol w="1590040"/>
              </a:tblGrid>
              <a:tr h="553720">
                <a:tc>
                  <a:txBody>
                    <a:bodyPr/>
                    <a:lstStyle/>
                    <a:p>
                      <a:pPr algn="ctr"/>
                      <a:endParaRPr lang="zh-CN" altLang="en-US" sz="1400" dirty="0">
                        <a:solidFill>
                          <a:schemeClr val="bg1"/>
                        </a:solidFill>
                        <a:latin typeface="+mn-ea"/>
                        <a:ea typeface="+mn-ea"/>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603050405020304" charset="0"/>
                          <a:cs typeface="Times New Roman" panose="02020603050405020304" charset="0"/>
                        </a:rPr>
                        <a:t>阿维巴坦</a:t>
                      </a:r>
                      <a:endParaRPr lang="en-US" altLang="zh-CN" sz="1400" dirty="0">
                        <a:solidFill>
                          <a:schemeClr val="bg1"/>
                        </a:solidFill>
                        <a:latin typeface="Times New Roman" panose="02020603050405020304" charset="0"/>
                        <a:cs typeface="Times New Roman" panose="02020603050405020304" charset="0"/>
                      </a:endParaRPr>
                    </a:p>
                    <a:p>
                      <a:pPr algn="ctr"/>
                      <a:r>
                        <a:rPr lang="zh-CN" altLang="en-US" sz="1400" dirty="0">
                          <a:solidFill>
                            <a:schemeClr val="bg1"/>
                          </a:solidFill>
                          <a:latin typeface="Times New Roman" panose="02020603050405020304" charset="0"/>
                          <a:cs typeface="Times New Roman" panose="02020603050405020304" charset="0"/>
                        </a:rPr>
                        <a:t>（</a:t>
                      </a:r>
                      <a:r>
                        <a:rPr lang="en-US" altLang="zh-CN" sz="1400" dirty="0">
                          <a:solidFill>
                            <a:schemeClr val="bg1"/>
                          </a:solidFill>
                          <a:latin typeface="Times New Roman" panose="02020603050405020304" charset="0"/>
                          <a:cs typeface="Times New Roman" panose="02020603050405020304" charset="0"/>
                        </a:rPr>
                        <a:t>avibactam</a:t>
                      </a:r>
                      <a:r>
                        <a:rPr lang="zh-CN" altLang="en-US" sz="1400" dirty="0">
                          <a:solidFill>
                            <a:schemeClr val="bg1"/>
                          </a:solidFill>
                          <a:latin typeface="Times New Roman" panose="02020603050405020304" charset="0"/>
                          <a:cs typeface="Times New Roman" panose="02020603050405020304" charset="0"/>
                        </a:rPr>
                        <a:t>）</a:t>
                      </a:r>
                      <a:endParaRPr lang="zh-CN" altLang="en-US"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c>
                  <a:txBody>
                    <a:bodyPr/>
                    <a:p>
                      <a:pPr algn="ctr">
                        <a:buNone/>
                      </a:pPr>
                      <a:r>
                        <a:rPr lang="zh-CN" altLang="en-US" sz="1400" dirty="0">
                          <a:solidFill>
                            <a:schemeClr val="bg1"/>
                          </a:solidFill>
                          <a:latin typeface="Times New Roman" panose="02020603050405020304" charset="0"/>
                          <a:ea typeface="+mn-ea"/>
                          <a:cs typeface="Times New Roman" panose="02020603050405020304" charset="0"/>
                        </a:rPr>
                        <a:t>度洛巴坦（</a:t>
                      </a:r>
                      <a:r>
                        <a:rPr lang="en-US" altLang="zh-CN" sz="1400" dirty="0">
                          <a:solidFill>
                            <a:schemeClr val="bg1"/>
                          </a:solidFill>
                          <a:latin typeface="Times New Roman" panose="02020603050405020304" charset="0"/>
                          <a:cs typeface="Times New Roman" panose="02020603050405020304" charset="0"/>
                          <a:sym typeface="+mn-ea"/>
                        </a:rPr>
                        <a:t>Durlobactam</a:t>
                      </a:r>
                      <a:r>
                        <a:rPr lang="zh-CN" altLang="en-US" sz="1400" dirty="0">
                          <a:solidFill>
                            <a:schemeClr val="bg1"/>
                          </a:solidFill>
                          <a:latin typeface="Times New Roman" panose="02020603050405020304" charset="0"/>
                          <a:cs typeface="Times New Roman" panose="02020603050405020304" charset="0"/>
                          <a:sym typeface="+mn-ea"/>
                        </a:rPr>
                        <a:t>）</a:t>
                      </a:r>
                      <a:endParaRPr lang="zh-CN" altLang="en-US" sz="1400" dirty="0">
                        <a:solidFill>
                          <a:schemeClr val="bg1"/>
                        </a:solidFill>
                        <a:latin typeface="Times New Roman" panose="02020603050405020304" charset="0"/>
                        <a:ea typeface="+mn-ea"/>
                        <a:cs typeface="Times New Roman" panose="02020603050405020304" charset="0"/>
                        <a:sym typeface="+mn-ea"/>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603050405020304" charset="0"/>
                          <a:cs typeface="Times New Roman" panose="02020603050405020304" charset="0"/>
                        </a:rPr>
                        <a:t>瑞来巴坦（</a:t>
                      </a:r>
                      <a:r>
                        <a:rPr lang="en-US" altLang="zh-CN" sz="1400" dirty="0" err="1">
                          <a:solidFill>
                            <a:schemeClr val="bg1"/>
                          </a:solidFill>
                          <a:latin typeface="Times New Roman" panose="02020603050405020304" charset="0"/>
                          <a:cs typeface="Times New Roman" panose="02020603050405020304" charset="0"/>
                        </a:rPr>
                        <a:t>relebactam</a:t>
                      </a:r>
                      <a:r>
                        <a:rPr lang="en-US" altLang="zh-CN" sz="1400" dirty="0">
                          <a:solidFill>
                            <a:schemeClr val="bg1"/>
                          </a:solidFill>
                          <a:latin typeface="Times New Roman" panose="02020603050405020304" charset="0"/>
                          <a:cs typeface="Times New Roman" panose="02020603050405020304" charset="0"/>
                        </a:rPr>
                        <a:t>)</a:t>
                      </a:r>
                      <a:endParaRPr lang="en-US" altLang="zh-CN"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603050405020304" charset="0"/>
                          <a:cs typeface="Times New Roman" panose="02020603050405020304" charset="0"/>
                        </a:rPr>
                        <a:t>法硼巴坦</a:t>
                      </a:r>
                      <a:endParaRPr lang="en-US" altLang="zh-CN" sz="1400" dirty="0">
                        <a:solidFill>
                          <a:schemeClr val="bg1"/>
                        </a:solidFill>
                        <a:latin typeface="Times New Roman" panose="02020603050405020304" charset="0"/>
                        <a:cs typeface="Times New Roman" panose="02020603050405020304" charset="0"/>
                      </a:endParaRPr>
                    </a:p>
                    <a:p>
                      <a:pPr algn="ctr"/>
                      <a:r>
                        <a:rPr lang="en-US" altLang="zh-CN" sz="1400" dirty="0">
                          <a:solidFill>
                            <a:schemeClr val="bg1"/>
                          </a:solidFill>
                          <a:latin typeface="Times New Roman" panose="02020603050405020304" charset="0"/>
                          <a:cs typeface="Times New Roman" panose="02020603050405020304" charset="0"/>
                        </a:rPr>
                        <a:t>(</a:t>
                      </a:r>
                      <a:r>
                        <a:rPr lang="en-US" altLang="zh-CN" sz="1400" dirty="0" err="1">
                          <a:solidFill>
                            <a:schemeClr val="bg1"/>
                          </a:solidFill>
                          <a:latin typeface="Times New Roman" panose="02020603050405020304" charset="0"/>
                          <a:cs typeface="Times New Roman" panose="02020603050405020304" charset="0"/>
                        </a:rPr>
                        <a:t>vaborbactam</a:t>
                      </a:r>
                      <a:r>
                        <a:rPr lang="zh-CN" altLang="en-US" sz="1400" dirty="0">
                          <a:solidFill>
                            <a:schemeClr val="bg1"/>
                          </a:solidFill>
                          <a:latin typeface="Times New Roman" panose="02020603050405020304" charset="0"/>
                          <a:cs typeface="Times New Roman" panose="02020603050405020304" charset="0"/>
                        </a:rPr>
                        <a:t>）</a:t>
                      </a:r>
                      <a:endParaRPr lang="zh-CN" altLang="en-US"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603050405020304" charset="0"/>
                          <a:cs typeface="Times New Roman" panose="02020603050405020304" charset="0"/>
                        </a:rPr>
                        <a:t>齐达巴坦</a:t>
                      </a:r>
                      <a:endParaRPr lang="en-US" altLang="zh-CN" sz="1400" dirty="0">
                        <a:solidFill>
                          <a:schemeClr val="bg1"/>
                        </a:solidFill>
                        <a:latin typeface="Times New Roman" panose="02020603050405020304" charset="0"/>
                        <a:cs typeface="Times New Roman" panose="02020603050405020304" charset="0"/>
                      </a:endParaRPr>
                    </a:p>
                    <a:p>
                      <a:pPr algn="ctr"/>
                      <a:r>
                        <a:rPr lang="zh-CN" altLang="en-US" sz="1400" dirty="0">
                          <a:solidFill>
                            <a:schemeClr val="bg1"/>
                          </a:solidFill>
                          <a:latin typeface="Times New Roman" panose="02020603050405020304" charset="0"/>
                          <a:cs typeface="Times New Roman" panose="02020603050405020304" charset="0"/>
                        </a:rPr>
                        <a:t>（</a:t>
                      </a:r>
                      <a:r>
                        <a:rPr lang="en-US" altLang="zh-CN" sz="1400" dirty="0" err="1">
                          <a:solidFill>
                            <a:schemeClr val="bg1"/>
                          </a:solidFill>
                          <a:latin typeface="Times New Roman" panose="02020603050405020304" charset="0"/>
                          <a:cs typeface="Times New Roman" panose="02020603050405020304" charset="0"/>
                        </a:rPr>
                        <a:t>zidebactam</a:t>
                      </a:r>
                      <a:r>
                        <a:rPr lang="zh-CN" altLang="en-US" sz="1400" dirty="0">
                          <a:solidFill>
                            <a:schemeClr val="bg1"/>
                          </a:solidFill>
                          <a:latin typeface="Times New Roman" panose="02020603050405020304" charset="0"/>
                          <a:cs typeface="Times New Roman" panose="02020603050405020304" charset="0"/>
                        </a:rPr>
                        <a:t>）</a:t>
                      </a:r>
                      <a:endParaRPr lang="zh-CN" altLang="en-US"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Times New Roman" panose="02020603050405020304" charset="0"/>
                          <a:cs typeface="Times New Roman" panose="02020603050405020304" charset="0"/>
                        </a:rPr>
                        <a:t>纳库巴坦</a:t>
                      </a:r>
                      <a:r>
                        <a:rPr lang="en-US" altLang="zh-CN" sz="1400" dirty="0">
                          <a:solidFill>
                            <a:schemeClr val="bg1"/>
                          </a:solidFill>
                          <a:latin typeface="Times New Roman" panose="02020603050405020304" charset="0"/>
                          <a:cs typeface="Times New Roman" panose="02020603050405020304" charset="0"/>
                        </a:rPr>
                        <a:t>(</a:t>
                      </a:r>
                      <a:r>
                        <a:rPr lang="en-GB" altLang="zh-CN" sz="1400" dirty="0" err="1">
                          <a:solidFill>
                            <a:schemeClr val="bg1"/>
                          </a:solidFill>
                          <a:latin typeface="Times New Roman" panose="02020603050405020304" charset="0"/>
                          <a:cs typeface="Times New Roman" panose="02020603050405020304" charset="0"/>
                        </a:rPr>
                        <a:t>Nacubactam</a:t>
                      </a:r>
                      <a:r>
                        <a:rPr lang="en-GB" altLang="zh-CN" sz="1400" dirty="0">
                          <a:solidFill>
                            <a:schemeClr val="bg1"/>
                          </a:solidFill>
                          <a:latin typeface="Times New Roman" panose="02020603050405020304" charset="0"/>
                          <a:cs typeface="Times New Roman" panose="02020603050405020304" charset="0"/>
                        </a:rPr>
                        <a:t>)</a:t>
                      </a:r>
                      <a:endParaRPr lang="en-GB" altLang="zh-CN"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603050405020304" charset="0"/>
                          <a:cs typeface="Times New Roman" panose="02020603050405020304" charset="0"/>
                        </a:rPr>
                        <a:t>他唑巴坦</a:t>
                      </a:r>
                      <a:endParaRPr lang="en-US" altLang="zh-CN" sz="1400" dirty="0">
                        <a:solidFill>
                          <a:schemeClr val="bg1"/>
                        </a:solidFill>
                        <a:latin typeface="Times New Roman" panose="02020603050405020304" charset="0"/>
                        <a:cs typeface="Times New Roman" panose="02020603050405020304" charset="0"/>
                      </a:endParaRPr>
                    </a:p>
                    <a:p>
                      <a:pPr algn="ctr"/>
                      <a:r>
                        <a:rPr lang="zh-CN" altLang="en-US" sz="1400" dirty="0">
                          <a:solidFill>
                            <a:schemeClr val="bg1"/>
                          </a:solidFill>
                          <a:latin typeface="Times New Roman" panose="02020603050405020304" charset="0"/>
                          <a:cs typeface="Times New Roman" panose="02020603050405020304" charset="0"/>
                        </a:rPr>
                        <a:t>（</a:t>
                      </a:r>
                      <a:r>
                        <a:rPr lang="en-US" altLang="zh-CN" sz="1400" dirty="0">
                          <a:solidFill>
                            <a:schemeClr val="bg1"/>
                          </a:solidFill>
                          <a:latin typeface="Times New Roman" panose="02020603050405020304" charset="0"/>
                          <a:cs typeface="Times New Roman" panose="02020603050405020304" charset="0"/>
                        </a:rPr>
                        <a:t>Tazobactam)</a:t>
                      </a:r>
                      <a:endParaRPr lang="en-US" altLang="zh-CN" sz="1400" dirty="0">
                        <a:solidFill>
                          <a:schemeClr val="bg1"/>
                        </a:solidFill>
                        <a:latin typeface="Times New Roman" panose="02020603050405020304" charset="0"/>
                        <a:ea typeface="+mn-ea"/>
                        <a:cs typeface="Times New Roman" panose="02020603050405020304" charset="0"/>
                      </a:endParaRPr>
                    </a:p>
                  </a:txBody>
                  <a:tcPr>
                    <a:lnL>
                      <a:noFill/>
                    </a:lnL>
                    <a:lnR>
                      <a:noFill/>
                    </a:lnR>
                    <a:lnT>
                      <a:noFill/>
                    </a:lnT>
                    <a:lnB>
                      <a:noFill/>
                    </a:lnB>
                    <a:lnTlToBr>
                      <a:noFill/>
                    </a:lnTlToBr>
                    <a:lnBlToTr>
                      <a:noFill/>
                    </a:lnBlToTr>
                    <a:solidFill>
                      <a:schemeClr val="accent5"/>
                    </a:solidFill>
                  </a:tcPr>
                </a:tc>
              </a:tr>
              <a:tr h="326390">
                <a:tc>
                  <a:txBody>
                    <a:bodyPr/>
                    <a:lstStyle/>
                    <a:p>
                      <a:pPr algn="ctr">
                        <a:lnSpc>
                          <a:spcPct val="100000"/>
                        </a:lnSpc>
                      </a:pP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Class</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 </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A</a:t>
                      </a:r>
                      <a:endPar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gridSpan="7">
                  <a:txBody>
                    <a:bodyPr/>
                    <a:lstStyle/>
                    <a:p>
                      <a:pPr>
                        <a:lnSpc>
                          <a:spcPct val="100000"/>
                        </a:lnSpc>
                      </a:pPr>
                      <a:endParaRPr lang="zh-CN" altLang="en-US" sz="1400" b="1" dirty="0">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TEM</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algn="ctr">
                        <a:lnSpc>
                          <a:spcPct val="100000"/>
                        </a:lnSpc>
                      </a:pPr>
                      <a:r>
                        <a:rPr lang="en-US" altLang="zh-CN" sz="1400" b="1" dirty="0">
                          <a:latin typeface="Times New Roman" panose="02020603050405020304" charset="0"/>
                          <a:ea typeface="+mn-ea"/>
                          <a:cs typeface="Times New Roman" panose="02020603050405020304" charset="0"/>
                        </a:rPr>
                        <a:t>+</a:t>
                      </a:r>
                      <a:endParaRPr lang="en-US" altLang="zh-CN" sz="1400" b="1" dirty="0">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algn="ctr">
                        <a:lnSpc>
                          <a:spcPct val="100000"/>
                        </a:lnSpc>
                        <a:buNone/>
                      </a:pPr>
                      <a:r>
                        <a:rPr lang="en-US" altLang="zh-CN" sz="1400" b="1"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lang="en-US" altLang="zh-CN" sz="14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SHV</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dirty="0">
                          <a:latin typeface="Times New Roman" panose="02020603050405020304" charset="0"/>
                          <a:ea typeface="+mn-ea"/>
                          <a:cs typeface="Times New Roman" panose="02020603050405020304" charset="0"/>
                        </a:rPr>
                        <a:t>+</a:t>
                      </a:r>
                      <a:endParaRPr lang="en-US" altLang="zh-CN" sz="1400" b="1" dirty="0">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lang="en-US" altLang="zh-CN" sz="14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CTX-M</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KPC</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r>
              <a:tr h="326390">
                <a:tc>
                  <a:txBody>
                    <a:bodyPr/>
                    <a:lstStyle/>
                    <a:p>
                      <a:pPr algn="ctr">
                        <a:lnSpc>
                          <a:spcPct val="100000"/>
                        </a:lnSpc>
                      </a:pP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Class</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 </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B</a:t>
                      </a:r>
                      <a:endPar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gridSpan="7">
                  <a:txBody>
                    <a:bodyPr/>
                    <a:lstStyle/>
                    <a:p>
                      <a:pPr algn="ctr">
                        <a:lnSpc>
                          <a:spcPct val="100000"/>
                        </a:lnSpc>
                      </a:pPr>
                      <a:endParaRPr lang="zh-CN" altLang="en-US" sz="1400" b="1" dirty="0">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MBL</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Class</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 </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C</a:t>
                      </a:r>
                      <a:endPar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gridSpan="7">
                  <a:txBody>
                    <a:bodyPr/>
                    <a:lstStyle/>
                    <a:p>
                      <a:pPr algn="ctr">
                        <a:lnSpc>
                          <a:spcPct val="100000"/>
                        </a:lnSpc>
                      </a:pPr>
                      <a:endParaRPr lang="zh-CN" altLang="en-US" sz="1400" b="1" dirty="0">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err="1">
                          <a:latin typeface="微软雅黑" panose="020B0503020204020204" pitchFamily="34" charset="-122"/>
                          <a:ea typeface="微软雅黑" panose="020B0503020204020204" pitchFamily="34" charset="-122"/>
                          <a:cs typeface="Times New Roman" panose="02020603050405020304" charset="0"/>
                        </a:rPr>
                        <a:t>Ampc</a:t>
                      </a:r>
                      <a:endParaRPr lang="en-US" altLang="zh-CN" sz="1400" b="1" dirty="0" err="1">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Class</a:t>
                      </a:r>
                      <a:r>
                        <a:rPr lang="zh-CN" altLang="en-US"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 </a:t>
                      </a:r>
                      <a:r>
                        <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rPr>
                        <a:t>D</a:t>
                      </a:r>
                      <a:endParaRPr lang="en-US" altLang="zh-CN" sz="1600" b="1"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716915">
                <a:tc>
                  <a:txBody>
                    <a:bodyPr/>
                    <a:lstStyle/>
                    <a:p>
                      <a:pPr algn="ctr">
                        <a:lnSpc>
                          <a:spcPct val="100000"/>
                        </a:lnSpc>
                      </a:pPr>
                      <a:r>
                        <a:rPr lang="en-US" altLang="zh-CN" sz="1400" b="1" dirty="0">
                          <a:latin typeface="微软雅黑" panose="020B0503020204020204" pitchFamily="34" charset="-122"/>
                          <a:ea typeface="微软雅黑" panose="020B0503020204020204" pitchFamily="34" charset="-122"/>
                          <a:cs typeface="Times New Roman" panose="02020603050405020304" charset="0"/>
                        </a:rPr>
                        <a:t>OXA</a:t>
                      </a:r>
                      <a:endParaRPr lang="en-US" altLang="zh-CN" sz="14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zh-CN" altLang="en-US"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a:t>
                      </a:r>
                      <a:endParaRPr kumimoji="0" lang="zh-CN" altLang="en-US"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OXA-10</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OXA-23</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OXA-24/40</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OXA-48</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OXA-58</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OXA-66</a:t>
                      </a:r>
                      <a:r>
                        <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zh-CN" altLang="en-US" sz="8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r>
              <a:tr h="684530">
                <a:tc>
                  <a:txBody>
                    <a:bodyPr/>
                    <a:lstStyle/>
                    <a:p>
                      <a:pPr algn="ctr">
                        <a:lnSpc>
                          <a:spcPct val="100000"/>
                        </a:lnSpc>
                      </a:pPr>
                      <a:r>
                        <a:rPr lang="zh-CN" altLang="en-US" sz="1200" b="1" dirty="0">
                          <a:latin typeface="微软雅黑" panose="020B0503020204020204" pitchFamily="34" charset="-122"/>
                          <a:ea typeface="微软雅黑" panose="020B0503020204020204" pitchFamily="34" charset="-122"/>
                          <a:cs typeface="Times New Roman" panose="02020603050405020304" charset="0"/>
                        </a:rPr>
                        <a:t>配方药物</a:t>
                      </a:r>
                      <a:endParaRPr lang="zh-CN" altLang="en-US" sz="1200" b="1" dirty="0">
                        <a:latin typeface="微软雅黑" panose="020B0503020204020204" pitchFamily="34" charset="-122"/>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头孢他啶（已上市）</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氨曲南（</a:t>
                      </a:r>
                      <a:r>
                        <a:rPr lang="zh-CN" altLang="en-US" sz="12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已上市</a:t>
                      </a: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头孢洛林</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舒巴坦</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（已上市）</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亚胺培南</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sym typeface="+mn-ea"/>
                        </a:rPr>
                        <a:t>（已上市）</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美罗培南</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（美国上市）</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头孢吡肟</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rPr>
                        <a:t>（一期）</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pitchFamily="34" charset="-122"/>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美罗培南</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（一期）</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头孢洛扎</a:t>
                      </a:r>
                      <a:endParaRPr kumimoji="0" lang="en-US" altLang="zh-CN"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rPr>
                        <a:t>（美国上市）</a:t>
                      </a:r>
                      <a:endParaRPr kumimoji="0" lang="zh-CN" altLang="en-US" sz="1200" b="1" i="0" u="none" strike="noStrike" kern="1200" cap="none" spc="0" normalizeH="0" baseline="0" noProof="0" dirty="0">
                        <a:ln>
                          <a:noFill/>
                        </a:ln>
                        <a:solidFill>
                          <a:srgbClr val="000000"/>
                        </a:solidFill>
                        <a:effectLst/>
                        <a:uLnTx/>
                        <a:uFillTx/>
                        <a:latin typeface="Times New Roman" panose="02020603050405020304" charset="0"/>
                        <a:ea typeface="+mn-ea"/>
                        <a:cs typeface="Times New Roman" panose="02020603050405020304" charset="0"/>
                      </a:endParaRPr>
                    </a:p>
                  </a:txBody>
                  <a:tcPr anchor="ctr" anchorCtr="0">
                    <a:lnL>
                      <a:noFill/>
                    </a:lnL>
                    <a:lnR>
                      <a:noFill/>
                    </a:lnR>
                    <a:lnT>
                      <a:noFill/>
                    </a:lnT>
                    <a:lnB>
                      <a:noFill/>
                    </a:lnB>
                    <a:lnTlToBr>
                      <a:noFill/>
                    </a:lnTlToBr>
                    <a:lnBlToTr>
                      <a:noFill/>
                    </a:lnBlToTr>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r>
              <a:rPr lang="zh-CN" altLang="en-US"/>
              <a:t>氨曲南</a:t>
            </a:r>
            <a:r>
              <a:rPr lang="en-US" altLang="zh-CN"/>
              <a:t>/</a:t>
            </a:r>
            <a:r>
              <a:rPr lang="zh-CN" altLang="en-US"/>
              <a:t>阿维巴坦</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a:spLocks noGrp="1"/>
          </p:cNvSpPr>
          <p:nvPr>
            <p:ph type="title"/>
          </p:nvPr>
        </p:nvSpPr>
        <p:spPr>
          <a:xfrm>
            <a:off x="447675" y="151765"/>
            <a:ext cx="10858500" cy="487045"/>
          </a:xfrm>
        </p:spPr>
        <p:txBody>
          <a:bodyPr vert="horz" anchor="t" anchorCtr="0"/>
          <a:lstStyle/>
          <a:p>
            <a:pPr>
              <a:lnSpc>
                <a:spcPct val="100000"/>
              </a:lnSpc>
            </a:pPr>
            <a:r>
              <a:rPr lang="zh-CN" altLang="en-US" sz="2400" dirty="0">
                <a:latin typeface="+mn-lt"/>
                <a:ea typeface="+mn-ea"/>
                <a:cs typeface="+mn-ea"/>
                <a:sym typeface="+mn-lt"/>
              </a:rPr>
              <a:t>氨曲南</a:t>
            </a:r>
            <a:r>
              <a:rPr lang="en-US" altLang="zh-CN" sz="2400" dirty="0">
                <a:latin typeface="+mn-lt"/>
                <a:ea typeface="+mn-ea"/>
                <a:cs typeface="+mn-ea"/>
                <a:sym typeface="+mn-lt"/>
              </a:rPr>
              <a:t>-</a:t>
            </a:r>
            <a:r>
              <a:rPr lang="zh-CN" altLang="en-US" sz="2400" dirty="0">
                <a:latin typeface="+mn-lt"/>
                <a:ea typeface="+mn-ea"/>
                <a:cs typeface="+mn-ea"/>
                <a:sym typeface="+mn-lt"/>
              </a:rPr>
              <a:t>阿维巴坦全球获批情况和中国适应症</a:t>
            </a:r>
            <a:endParaRPr lang="zh-CN" altLang="en-US" sz="2400" dirty="0">
              <a:latin typeface="+mn-lt"/>
              <a:ea typeface="+mn-ea"/>
              <a:cs typeface="+mn-ea"/>
              <a:sym typeface="+mn-lt"/>
            </a:endParaRPr>
          </a:p>
        </p:txBody>
      </p:sp>
      <p:grpSp>
        <p:nvGrpSpPr>
          <p:cNvPr id="167" name="Group 184"/>
          <p:cNvGrpSpPr/>
          <p:nvPr/>
        </p:nvGrpSpPr>
        <p:grpSpPr>
          <a:xfrm>
            <a:off x="6627674" y="2612368"/>
            <a:ext cx="5099455" cy="3669244"/>
            <a:chOff x="4558359" y="3359807"/>
            <a:chExt cx="4235113" cy="2487868"/>
          </a:xfrm>
        </p:grpSpPr>
        <p:sp>
          <p:nvSpPr>
            <p:cNvPr id="168" name="Rounded Rectangle 185"/>
            <p:cNvSpPr/>
            <p:nvPr/>
          </p:nvSpPr>
          <p:spPr>
            <a:xfrm>
              <a:off x="4558359" y="3359807"/>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anose="020B0503020204020204" pitchFamily="34" charset="-122"/>
              </a:endParaRPr>
            </a:p>
          </p:txBody>
        </p:sp>
        <p:sp>
          <p:nvSpPr>
            <p:cNvPr id="169" name="Rounded Rectangle 186"/>
            <p:cNvSpPr/>
            <p:nvPr/>
          </p:nvSpPr>
          <p:spPr>
            <a:xfrm>
              <a:off x="4778425" y="3485751"/>
              <a:ext cx="4015047" cy="236192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anose="020B0503020204020204" pitchFamily="34" charset="-122"/>
              </a:endParaRPr>
            </a:p>
          </p:txBody>
        </p:sp>
      </p:grpSp>
      <p:grpSp>
        <p:nvGrpSpPr>
          <p:cNvPr id="170" name="Group 188"/>
          <p:cNvGrpSpPr/>
          <p:nvPr/>
        </p:nvGrpSpPr>
        <p:grpSpPr>
          <a:xfrm>
            <a:off x="506783" y="2597854"/>
            <a:ext cx="5099455" cy="3686714"/>
            <a:chOff x="4558359" y="3349966"/>
            <a:chExt cx="4235113" cy="2463349"/>
          </a:xfrm>
        </p:grpSpPr>
        <p:sp>
          <p:nvSpPr>
            <p:cNvPr id="171" name="Rounded Rectangle 189"/>
            <p:cNvSpPr/>
            <p:nvPr/>
          </p:nvSpPr>
          <p:spPr>
            <a:xfrm>
              <a:off x="4558359" y="3349966"/>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anose="020B0503020204020204" pitchFamily="34" charset="-122"/>
              </a:endParaRPr>
            </a:p>
          </p:txBody>
        </p:sp>
        <p:sp>
          <p:nvSpPr>
            <p:cNvPr id="172" name="Rounded Rectangle 190"/>
            <p:cNvSpPr/>
            <p:nvPr/>
          </p:nvSpPr>
          <p:spPr>
            <a:xfrm>
              <a:off x="4778425" y="3485751"/>
              <a:ext cx="4015047" cy="232756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anose="020B0503020204020204" pitchFamily="34" charset="-122"/>
              </a:endParaRPr>
            </a:p>
          </p:txBody>
        </p:sp>
      </p:grpSp>
      <p:sp>
        <p:nvSpPr>
          <p:cNvPr id="173" name="Plus Sign 151"/>
          <p:cNvSpPr/>
          <p:nvPr/>
        </p:nvSpPr>
        <p:spPr>
          <a:xfrm>
            <a:off x="5778547" y="4223272"/>
            <a:ext cx="756459" cy="756459"/>
          </a:xfrm>
          <a:prstGeom prst="mathPlus">
            <a:avLst>
              <a:gd name="adj1" fmla="val 17090"/>
            </a:avLst>
          </a:prstGeom>
          <a:solidFill>
            <a:schemeClr val="accent1"/>
          </a:solid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mn-ea"/>
              <a:cs typeface="微软雅黑" panose="020B0503020204020204" pitchFamily="34" charset="-122"/>
            </a:endParaRPr>
          </a:p>
        </p:txBody>
      </p:sp>
      <p:sp>
        <p:nvSpPr>
          <p:cNvPr id="174" name="Rectangle: Rounded Corners 56"/>
          <p:cNvSpPr/>
          <p:nvPr/>
        </p:nvSpPr>
        <p:spPr>
          <a:xfrm>
            <a:off x="964188" y="2915476"/>
            <a:ext cx="4549379"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000D45"/>
                </a:solidFill>
                <a:effectLst/>
                <a:uLnTx/>
                <a:uFillTx/>
                <a:latin typeface="+mn-ea"/>
                <a:cs typeface="微软雅黑" panose="020B0503020204020204" pitchFamily="34" charset="-122"/>
              </a:rPr>
              <a:t>氨曲南</a:t>
            </a:r>
            <a:endParaRPr kumimoji="0" lang="en-US" sz="1600" b="1" i="0" u="none" strike="noStrike" kern="0" cap="none" spc="0" normalizeH="0" baseline="0" noProof="0" dirty="0">
              <a:ln>
                <a:noFill/>
              </a:ln>
              <a:solidFill>
                <a:srgbClr val="000D45"/>
              </a:solidFill>
              <a:effectLst/>
              <a:uLnTx/>
              <a:uFillTx/>
              <a:latin typeface="+mn-ea"/>
              <a:cs typeface="微软雅黑" panose="020B0503020204020204" pitchFamily="34" charset="-122"/>
            </a:endParaRPr>
          </a:p>
          <a:p>
            <a:pPr marL="284480" marR="0" lvl="0" indent="-285750" defTabSz="914400" eaLnBrk="1" fontAlgn="auto" latinLnBrk="0" hangingPunct="1">
              <a:lnSpc>
                <a:spcPct val="100000"/>
              </a:lnSpc>
              <a:spcBef>
                <a:spcPts val="400"/>
              </a:spcBef>
              <a:spcAft>
                <a:spcPts val="0"/>
              </a:spcAft>
              <a:buClrTx/>
              <a:buSzTx/>
              <a:buFont typeface="微软雅黑" panose="020B0503020204020204"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一种单环</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内酰胺类抗生素，由于对 </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PBP3 </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亲和力高而具有杀菌活性，可被大多数 </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SBLs </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水解，但不能被</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MBLs</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水解</a:t>
            </a:r>
            <a:r>
              <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rPr>
              <a:t>2,3</a:t>
            </a:r>
            <a:endParaRPr kumimoji="0" 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endParaRPr>
          </a:p>
          <a:p>
            <a:pPr marL="284480" marR="0" lvl="0" indent="-285750" defTabSz="914400" eaLnBrk="1" fontAlgn="auto" latinLnBrk="0" hangingPunct="1">
              <a:lnSpc>
                <a:spcPct val="100000"/>
              </a:lnSpc>
              <a:spcBef>
                <a:spcPts val="400"/>
              </a:spcBef>
              <a:spcAft>
                <a:spcPts val="600"/>
              </a:spcAft>
              <a:buClrTx/>
              <a:buSzTx/>
              <a:buFont typeface="微软雅黑" panose="020B0503020204020204"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通过与青霉素结合蛋白结合抑制细菌细胞壁的生物合成，导致细菌细胞裂解</a:t>
            </a:r>
            <a:r>
              <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rPr>
              <a:t>4</a:t>
            </a:r>
            <a:endPar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endParaRPr>
          </a:p>
        </p:txBody>
      </p:sp>
      <p:sp>
        <p:nvSpPr>
          <p:cNvPr id="175" name="Freeform 5"/>
          <p:cNvSpPr/>
          <p:nvPr/>
        </p:nvSpPr>
        <p:spPr bwMode="auto">
          <a:xfrm>
            <a:off x="3389631" y="5315384"/>
            <a:ext cx="393099" cy="343720"/>
          </a:xfrm>
          <a:custGeom>
            <a:avLst/>
            <a:gdLst>
              <a:gd name="T0" fmla="*/ 42 w 408"/>
              <a:gd name="T1" fmla="*/ 0 h 409"/>
              <a:gd name="T2" fmla="*/ 0 w 408"/>
              <a:gd name="T3" fmla="*/ 40 h 409"/>
              <a:gd name="T4" fmla="*/ 130 w 408"/>
              <a:gd name="T5" fmla="*/ 137 h 409"/>
              <a:gd name="T6" fmla="*/ 130 w 408"/>
              <a:gd name="T7" fmla="*/ 375 h 409"/>
              <a:gd name="T8" fmla="*/ 130 w 408"/>
              <a:gd name="T9" fmla="*/ 409 h 409"/>
              <a:gd name="T10" fmla="*/ 332 w 408"/>
              <a:gd name="T11" fmla="*/ 409 h 409"/>
              <a:gd name="T12" fmla="*/ 332 w 408"/>
              <a:gd name="T13" fmla="*/ 389 h 409"/>
              <a:gd name="T14" fmla="*/ 144 w 408"/>
              <a:gd name="T15" fmla="*/ 389 h 409"/>
              <a:gd name="T16" fmla="*/ 144 w 408"/>
              <a:gd name="T17" fmla="*/ 141 h 409"/>
              <a:gd name="T18" fmla="*/ 390 w 408"/>
              <a:gd name="T19" fmla="*/ 141 h 409"/>
              <a:gd name="T20" fmla="*/ 390 w 408"/>
              <a:gd name="T21" fmla="*/ 317 h 409"/>
              <a:gd name="T22" fmla="*/ 408 w 408"/>
              <a:gd name="T23" fmla="*/ 325 h 409"/>
              <a:gd name="T24" fmla="*/ 408 w 408"/>
              <a:gd name="T25" fmla="*/ 127 h 409"/>
              <a:gd name="T26" fmla="*/ 138 w 408"/>
              <a:gd name="T27" fmla="*/ 127 h 409"/>
              <a:gd name="T28" fmla="*/ 42 w 408"/>
              <a:gd name="T2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409">
                <a:moveTo>
                  <a:pt x="42" y="0"/>
                </a:moveTo>
                <a:lnTo>
                  <a:pt x="0" y="40"/>
                </a:lnTo>
                <a:lnTo>
                  <a:pt x="130" y="137"/>
                </a:lnTo>
                <a:lnTo>
                  <a:pt x="130" y="375"/>
                </a:lnTo>
                <a:lnTo>
                  <a:pt x="130" y="409"/>
                </a:lnTo>
                <a:lnTo>
                  <a:pt x="332" y="409"/>
                </a:lnTo>
                <a:lnTo>
                  <a:pt x="332" y="389"/>
                </a:lnTo>
                <a:lnTo>
                  <a:pt x="144" y="389"/>
                </a:lnTo>
                <a:lnTo>
                  <a:pt x="144" y="141"/>
                </a:lnTo>
                <a:lnTo>
                  <a:pt x="390" y="141"/>
                </a:lnTo>
                <a:lnTo>
                  <a:pt x="390" y="317"/>
                </a:lnTo>
                <a:lnTo>
                  <a:pt x="408" y="325"/>
                </a:lnTo>
                <a:lnTo>
                  <a:pt x="408" y="127"/>
                </a:lnTo>
                <a:lnTo>
                  <a:pt x="138" y="127"/>
                </a:lnTo>
                <a:lnTo>
                  <a:pt x="42" y="0"/>
                </a:lnTo>
                <a:close/>
              </a:path>
            </a:pathLst>
          </a:custGeom>
          <a:solidFill>
            <a:srgbClr val="000D45"/>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rgbClr val="000D45"/>
              </a:solidFill>
              <a:effectLst/>
              <a:uLnTx/>
              <a:uFillTx/>
              <a:latin typeface="+mn-ea"/>
              <a:cs typeface="微软雅黑" panose="020B0503020204020204" pitchFamily="34" charset="-122"/>
            </a:endParaRPr>
          </a:p>
        </p:txBody>
      </p:sp>
      <p:sp>
        <p:nvSpPr>
          <p:cNvPr id="176" name="Freeform 6"/>
          <p:cNvSpPr/>
          <p:nvPr/>
        </p:nvSpPr>
        <p:spPr bwMode="auto">
          <a:xfrm>
            <a:off x="3416671" y="4443392"/>
            <a:ext cx="106341" cy="163607"/>
          </a:xfrm>
          <a:custGeom>
            <a:avLst/>
            <a:gdLst>
              <a:gd name="T0" fmla="*/ 58 w 104"/>
              <a:gd name="T1" fmla="*/ 0 h 188"/>
              <a:gd name="T2" fmla="*/ 0 w 104"/>
              <a:gd name="T3" fmla="*/ 176 h 188"/>
              <a:gd name="T4" fmla="*/ 34 w 104"/>
              <a:gd name="T5" fmla="*/ 168 h 188"/>
              <a:gd name="T6" fmla="*/ 52 w 104"/>
              <a:gd name="T7" fmla="*/ 188 h 188"/>
              <a:gd name="T8" fmla="*/ 104 w 104"/>
              <a:gd name="T9" fmla="*/ 12 h 188"/>
            </a:gdLst>
            <a:ahLst/>
            <a:cxnLst>
              <a:cxn ang="0">
                <a:pos x="T0" y="T1"/>
              </a:cxn>
              <a:cxn ang="0">
                <a:pos x="T2" y="T3"/>
              </a:cxn>
              <a:cxn ang="0">
                <a:pos x="T4" y="T5"/>
              </a:cxn>
              <a:cxn ang="0">
                <a:pos x="T6" y="T7"/>
              </a:cxn>
              <a:cxn ang="0">
                <a:pos x="T8" y="T9"/>
              </a:cxn>
            </a:cxnLst>
            <a:rect l="0" t="0" r="r" b="b"/>
            <a:pathLst>
              <a:path w="104" h="188">
                <a:moveTo>
                  <a:pt x="58" y="0"/>
                </a:moveTo>
                <a:lnTo>
                  <a:pt x="0" y="176"/>
                </a:lnTo>
                <a:lnTo>
                  <a:pt x="34" y="168"/>
                </a:lnTo>
                <a:lnTo>
                  <a:pt x="52" y="188"/>
                </a:lnTo>
                <a:lnTo>
                  <a:pt x="104" y="12"/>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77" name="Line 7"/>
          <p:cNvSpPr>
            <a:spLocks noChangeShapeType="1"/>
          </p:cNvSpPr>
          <p:nvPr/>
        </p:nvSpPr>
        <p:spPr bwMode="auto">
          <a:xfrm>
            <a:off x="3469841" y="4606999"/>
            <a:ext cx="106341" cy="9311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78" name="Freeform 8"/>
          <p:cNvSpPr/>
          <p:nvPr/>
        </p:nvSpPr>
        <p:spPr bwMode="auto">
          <a:xfrm>
            <a:off x="2924842" y="4422506"/>
            <a:ext cx="267898" cy="225395"/>
          </a:xfrm>
          <a:custGeom>
            <a:avLst/>
            <a:gdLst>
              <a:gd name="T0" fmla="*/ 0 w 262"/>
              <a:gd name="T1" fmla="*/ 188 h 259"/>
              <a:gd name="T2" fmla="*/ 262 w 262"/>
              <a:gd name="T3" fmla="*/ 259 h 259"/>
              <a:gd name="T4" fmla="*/ 184 w 262"/>
              <a:gd name="T5" fmla="*/ 0 h 259"/>
            </a:gdLst>
            <a:ahLst/>
            <a:cxnLst>
              <a:cxn ang="0">
                <a:pos x="T0" y="T1"/>
              </a:cxn>
              <a:cxn ang="0">
                <a:pos x="T2" y="T3"/>
              </a:cxn>
              <a:cxn ang="0">
                <a:pos x="T4" y="T5"/>
              </a:cxn>
            </a:cxnLst>
            <a:rect l="0" t="0" r="r" b="b"/>
            <a:pathLst>
              <a:path w="262" h="259">
                <a:moveTo>
                  <a:pt x="0" y="188"/>
                </a:moveTo>
                <a:lnTo>
                  <a:pt x="262" y="259"/>
                </a:lnTo>
                <a:lnTo>
                  <a:pt x="184"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79" name="Line 9"/>
          <p:cNvSpPr>
            <a:spLocks noChangeShapeType="1"/>
          </p:cNvSpPr>
          <p:nvPr/>
        </p:nvSpPr>
        <p:spPr bwMode="auto">
          <a:xfrm flipV="1">
            <a:off x="3192740" y="4596556"/>
            <a:ext cx="223931" cy="5134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0" name="Line 10"/>
          <p:cNvSpPr>
            <a:spLocks noChangeShapeType="1"/>
          </p:cNvSpPr>
          <p:nvPr/>
        </p:nvSpPr>
        <p:spPr bwMode="auto">
          <a:xfrm flipH="1">
            <a:off x="3012778" y="4900273"/>
            <a:ext cx="87936" cy="19146"/>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1" name="Freeform 11"/>
          <p:cNvSpPr/>
          <p:nvPr/>
        </p:nvSpPr>
        <p:spPr bwMode="auto">
          <a:xfrm>
            <a:off x="2849176" y="5026460"/>
            <a:ext cx="374240" cy="301107"/>
          </a:xfrm>
          <a:custGeom>
            <a:avLst/>
            <a:gdLst>
              <a:gd name="T0" fmla="*/ 48 w 366"/>
              <a:gd name="T1" fmla="*/ 0 h 346"/>
              <a:gd name="T2" fmla="*/ 0 w 366"/>
              <a:gd name="T3" fmla="*/ 160 h 346"/>
              <a:gd name="T4" fmla="*/ 174 w 366"/>
              <a:gd name="T5" fmla="*/ 328 h 346"/>
              <a:gd name="T6" fmla="*/ 192 w 366"/>
              <a:gd name="T7" fmla="*/ 346 h 346"/>
              <a:gd name="T8" fmla="*/ 222 w 366"/>
              <a:gd name="T9" fmla="*/ 340 h 346"/>
              <a:gd name="T10" fmla="*/ 366 w 366"/>
              <a:gd name="T11" fmla="*/ 302 h 346"/>
            </a:gdLst>
            <a:ahLst/>
            <a:cxnLst>
              <a:cxn ang="0">
                <a:pos x="T0" y="T1"/>
              </a:cxn>
              <a:cxn ang="0">
                <a:pos x="T2" y="T3"/>
              </a:cxn>
              <a:cxn ang="0">
                <a:pos x="T4" y="T5"/>
              </a:cxn>
              <a:cxn ang="0">
                <a:pos x="T6" y="T7"/>
              </a:cxn>
              <a:cxn ang="0">
                <a:pos x="T8" y="T9"/>
              </a:cxn>
              <a:cxn ang="0">
                <a:pos x="T10" y="T11"/>
              </a:cxn>
            </a:cxnLst>
            <a:rect l="0" t="0" r="r" b="b"/>
            <a:pathLst>
              <a:path w="366" h="346">
                <a:moveTo>
                  <a:pt x="48" y="0"/>
                </a:moveTo>
                <a:lnTo>
                  <a:pt x="0" y="160"/>
                </a:lnTo>
                <a:lnTo>
                  <a:pt x="174" y="328"/>
                </a:lnTo>
                <a:lnTo>
                  <a:pt x="192" y="346"/>
                </a:lnTo>
                <a:lnTo>
                  <a:pt x="222" y="340"/>
                </a:lnTo>
                <a:lnTo>
                  <a:pt x="366" y="302"/>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2" name="Line 12"/>
          <p:cNvSpPr>
            <a:spLocks noChangeShapeType="1"/>
          </p:cNvSpPr>
          <p:nvPr/>
        </p:nvSpPr>
        <p:spPr bwMode="auto">
          <a:xfrm flipV="1">
            <a:off x="3355320" y="5641726"/>
            <a:ext cx="143152" cy="12009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3" name="Line 13"/>
          <p:cNvSpPr>
            <a:spLocks noChangeShapeType="1"/>
          </p:cNvSpPr>
          <p:nvPr/>
        </p:nvSpPr>
        <p:spPr bwMode="auto">
          <a:xfrm flipH="1">
            <a:off x="2908482" y="5036903"/>
            <a:ext cx="38855" cy="12183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4" name="Line 14"/>
          <p:cNvSpPr>
            <a:spLocks noChangeShapeType="1"/>
          </p:cNvSpPr>
          <p:nvPr/>
        </p:nvSpPr>
        <p:spPr bwMode="auto">
          <a:xfrm>
            <a:off x="3831811" y="5371079"/>
            <a:ext cx="18405" cy="15665"/>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5" name="Line 15"/>
          <p:cNvSpPr>
            <a:spLocks noChangeShapeType="1"/>
          </p:cNvSpPr>
          <p:nvPr/>
        </p:nvSpPr>
        <p:spPr bwMode="auto">
          <a:xfrm>
            <a:off x="3805226" y="5401537"/>
            <a:ext cx="10225" cy="8703"/>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6" name="Line 16"/>
          <p:cNvSpPr>
            <a:spLocks noChangeShapeType="1"/>
          </p:cNvSpPr>
          <p:nvPr/>
        </p:nvSpPr>
        <p:spPr bwMode="auto">
          <a:xfrm>
            <a:off x="3858396" y="5343231"/>
            <a:ext cx="24540" cy="20886"/>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7" name="Line 17"/>
          <p:cNvSpPr>
            <a:spLocks noChangeShapeType="1"/>
          </p:cNvSpPr>
          <p:nvPr/>
        </p:nvSpPr>
        <p:spPr bwMode="auto">
          <a:xfrm>
            <a:off x="3886004" y="5315383"/>
            <a:ext cx="30675" cy="24367"/>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8" name="Line 18"/>
          <p:cNvSpPr>
            <a:spLocks noChangeShapeType="1"/>
          </p:cNvSpPr>
          <p:nvPr/>
        </p:nvSpPr>
        <p:spPr bwMode="auto">
          <a:xfrm>
            <a:off x="3943264" y="5254465"/>
            <a:ext cx="44991" cy="36551"/>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89" name="Line 19"/>
          <p:cNvSpPr>
            <a:spLocks noChangeShapeType="1"/>
          </p:cNvSpPr>
          <p:nvPr/>
        </p:nvSpPr>
        <p:spPr bwMode="auto">
          <a:xfrm>
            <a:off x="3914634" y="5284054"/>
            <a:ext cx="36810" cy="33070"/>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0" name="Line 20"/>
          <p:cNvSpPr>
            <a:spLocks noChangeShapeType="1"/>
          </p:cNvSpPr>
          <p:nvPr/>
        </p:nvSpPr>
        <p:spPr bwMode="auto">
          <a:xfrm>
            <a:off x="3192740" y="4647901"/>
            <a:ext cx="0" cy="15664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1" name="Freeform 21"/>
          <p:cNvSpPr/>
          <p:nvPr/>
        </p:nvSpPr>
        <p:spPr bwMode="auto">
          <a:xfrm>
            <a:off x="1982085" y="5151776"/>
            <a:ext cx="208593" cy="207120"/>
          </a:xfrm>
          <a:custGeom>
            <a:avLst/>
            <a:gdLst>
              <a:gd name="T0" fmla="*/ 204 w 204"/>
              <a:gd name="T1" fmla="*/ 238 h 238"/>
              <a:gd name="T2" fmla="*/ 160 w 204"/>
              <a:gd name="T3" fmla="*/ 62 h 238"/>
              <a:gd name="T4" fmla="*/ 0 w 204"/>
              <a:gd name="T5" fmla="*/ 0 h 238"/>
            </a:gdLst>
            <a:ahLst/>
            <a:cxnLst>
              <a:cxn ang="0">
                <a:pos x="T0" y="T1"/>
              </a:cxn>
              <a:cxn ang="0">
                <a:pos x="T2" y="T3"/>
              </a:cxn>
              <a:cxn ang="0">
                <a:pos x="T4" y="T5"/>
              </a:cxn>
            </a:cxnLst>
            <a:rect l="0" t="0" r="r" b="b"/>
            <a:pathLst>
              <a:path w="204" h="238">
                <a:moveTo>
                  <a:pt x="204" y="238"/>
                </a:moveTo>
                <a:lnTo>
                  <a:pt x="160" y="62"/>
                </a:lnTo>
                <a:lnTo>
                  <a:pt x="0"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2" name="Line 22"/>
          <p:cNvSpPr>
            <a:spLocks noChangeShapeType="1"/>
          </p:cNvSpPr>
          <p:nvPr/>
        </p:nvSpPr>
        <p:spPr bwMode="auto">
          <a:xfrm flipV="1">
            <a:off x="2145687" y="5125668"/>
            <a:ext cx="143152" cy="80063"/>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3" name="Line 23"/>
          <p:cNvSpPr>
            <a:spLocks noChangeShapeType="1"/>
          </p:cNvSpPr>
          <p:nvPr/>
        </p:nvSpPr>
        <p:spPr bwMode="auto">
          <a:xfrm flipV="1">
            <a:off x="2204993" y="5163959"/>
            <a:ext cx="109409" cy="5743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4" name="Freeform 24"/>
          <p:cNvSpPr/>
          <p:nvPr/>
        </p:nvSpPr>
        <p:spPr bwMode="auto">
          <a:xfrm>
            <a:off x="2295997" y="5136111"/>
            <a:ext cx="288349" cy="308939"/>
          </a:xfrm>
          <a:custGeom>
            <a:avLst/>
            <a:gdLst>
              <a:gd name="T0" fmla="*/ 0 w 282"/>
              <a:gd name="T1" fmla="*/ 341 h 355"/>
              <a:gd name="T2" fmla="*/ 186 w 282"/>
              <a:gd name="T3" fmla="*/ 355 h 355"/>
              <a:gd name="T4" fmla="*/ 282 w 282"/>
              <a:gd name="T5" fmla="*/ 102 h 355"/>
              <a:gd name="T6" fmla="*/ 156 w 282"/>
              <a:gd name="T7" fmla="*/ 0 h 355"/>
            </a:gdLst>
            <a:ahLst/>
            <a:cxnLst>
              <a:cxn ang="0">
                <a:pos x="T0" y="T1"/>
              </a:cxn>
              <a:cxn ang="0">
                <a:pos x="T2" y="T3"/>
              </a:cxn>
              <a:cxn ang="0">
                <a:pos x="T4" y="T5"/>
              </a:cxn>
              <a:cxn ang="0">
                <a:pos x="T6" y="T7"/>
              </a:cxn>
            </a:cxnLst>
            <a:rect l="0" t="0" r="r" b="b"/>
            <a:pathLst>
              <a:path w="282" h="355">
                <a:moveTo>
                  <a:pt x="0" y="341"/>
                </a:moveTo>
                <a:lnTo>
                  <a:pt x="186" y="355"/>
                </a:lnTo>
                <a:lnTo>
                  <a:pt x="282" y="102"/>
                </a:lnTo>
                <a:lnTo>
                  <a:pt x="156"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5" name="Line 25"/>
          <p:cNvSpPr>
            <a:spLocks noChangeShapeType="1"/>
          </p:cNvSpPr>
          <p:nvPr/>
        </p:nvSpPr>
        <p:spPr bwMode="auto">
          <a:xfrm flipH="1">
            <a:off x="2457554" y="5238801"/>
            <a:ext cx="67486" cy="16273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6" name="Line 26"/>
          <p:cNvSpPr>
            <a:spLocks noChangeShapeType="1"/>
          </p:cNvSpPr>
          <p:nvPr/>
        </p:nvSpPr>
        <p:spPr bwMode="auto">
          <a:xfrm flipH="1">
            <a:off x="3856351" y="5900191"/>
            <a:ext cx="64419"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7" name="Line 27"/>
          <p:cNvSpPr>
            <a:spLocks noChangeShapeType="1"/>
          </p:cNvSpPr>
          <p:nvPr/>
        </p:nvSpPr>
        <p:spPr bwMode="auto">
          <a:xfrm>
            <a:off x="4000525" y="5915855"/>
            <a:ext cx="40901" cy="64399"/>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8" name="Line 28"/>
          <p:cNvSpPr>
            <a:spLocks noChangeShapeType="1"/>
          </p:cNvSpPr>
          <p:nvPr/>
        </p:nvSpPr>
        <p:spPr bwMode="auto">
          <a:xfrm>
            <a:off x="4037336" y="5889748"/>
            <a:ext cx="47036" cy="66139"/>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199" name="Line 29"/>
          <p:cNvSpPr>
            <a:spLocks noChangeShapeType="1"/>
          </p:cNvSpPr>
          <p:nvPr/>
        </p:nvSpPr>
        <p:spPr bwMode="auto">
          <a:xfrm flipV="1">
            <a:off x="3817496" y="5872343"/>
            <a:ext cx="68509"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0" name="Line 30"/>
          <p:cNvSpPr>
            <a:spLocks noChangeShapeType="1"/>
          </p:cNvSpPr>
          <p:nvPr/>
        </p:nvSpPr>
        <p:spPr bwMode="auto">
          <a:xfrm>
            <a:off x="3850216" y="5730492"/>
            <a:ext cx="58284" cy="48734"/>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1" name="Line 31"/>
          <p:cNvSpPr>
            <a:spLocks noChangeShapeType="1"/>
          </p:cNvSpPr>
          <p:nvPr/>
        </p:nvSpPr>
        <p:spPr bwMode="auto">
          <a:xfrm flipV="1">
            <a:off x="3390085" y="5674796"/>
            <a:ext cx="139062" cy="11922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2" name="Line 32"/>
          <p:cNvSpPr>
            <a:spLocks noChangeShapeType="1"/>
          </p:cNvSpPr>
          <p:nvPr/>
        </p:nvSpPr>
        <p:spPr bwMode="auto">
          <a:xfrm flipV="1">
            <a:off x="4043471" y="5790539"/>
            <a:ext cx="102251" cy="2262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3" name="Line 33"/>
          <p:cNvSpPr>
            <a:spLocks noChangeShapeType="1"/>
          </p:cNvSpPr>
          <p:nvPr/>
        </p:nvSpPr>
        <p:spPr bwMode="auto">
          <a:xfrm flipV="1">
            <a:off x="2971877" y="5311902"/>
            <a:ext cx="55216" cy="166218"/>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4" name="Line 34"/>
          <p:cNvSpPr>
            <a:spLocks noChangeShapeType="1"/>
          </p:cNvSpPr>
          <p:nvPr/>
        </p:nvSpPr>
        <p:spPr bwMode="auto">
          <a:xfrm flipV="1">
            <a:off x="3020958" y="5322345"/>
            <a:ext cx="55216" cy="166218"/>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5" name="Line 35"/>
          <p:cNvSpPr>
            <a:spLocks noChangeShapeType="1"/>
          </p:cNvSpPr>
          <p:nvPr/>
        </p:nvSpPr>
        <p:spPr bwMode="auto">
          <a:xfrm flipH="1">
            <a:off x="2584345" y="5165700"/>
            <a:ext cx="264831"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06" name="TextBox 244"/>
          <p:cNvSpPr txBox="1"/>
          <p:nvPr/>
        </p:nvSpPr>
        <p:spPr bwMode="gray">
          <a:xfrm>
            <a:off x="3427339" y="428112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07" name="TextBox 245"/>
          <p:cNvSpPr txBox="1"/>
          <p:nvPr/>
        </p:nvSpPr>
        <p:spPr bwMode="gray">
          <a:xfrm>
            <a:off x="1617324" y="5019866"/>
            <a:ext cx="36639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H</a:t>
            </a:r>
            <a:r>
              <a:rPr lang="en-US" sz="1100" baseline="-25000" dirty="0">
                <a:solidFill>
                  <a:srgbClr val="000D45"/>
                </a:solidFill>
                <a:latin typeface="+mn-ea"/>
                <a:cs typeface="微软雅黑" panose="020B0503020204020204" pitchFamily="34" charset="-122"/>
              </a:rPr>
              <a:t>2</a:t>
            </a: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08" name="TextBox 246"/>
          <p:cNvSpPr txBox="1"/>
          <p:nvPr/>
        </p:nvSpPr>
        <p:spPr bwMode="gray">
          <a:xfrm>
            <a:off x="3064652" y="475066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09" name="TextBox 247"/>
          <p:cNvSpPr txBox="1"/>
          <p:nvPr/>
        </p:nvSpPr>
        <p:spPr bwMode="gray">
          <a:xfrm>
            <a:off x="2880949" y="5443594"/>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10" name="TextBox 248"/>
          <p:cNvSpPr txBox="1"/>
          <p:nvPr/>
        </p:nvSpPr>
        <p:spPr bwMode="gray">
          <a:xfrm>
            <a:off x="3235197" y="572049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11" name="TextBox 249"/>
          <p:cNvSpPr txBox="1"/>
          <p:nvPr/>
        </p:nvSpPr>
        <p:spPr bwMode="gray">
          <a:xfrm>
            <a:off x="3684795" y="5908599"/>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12" name="TextBox 250"/>
          <p:cNvSpPr txBox="1"/>
          <p:nvPr/>
        </p:nvSpPr>
        <p:spPr bwMode="gray">
          <a:xfrm>
            <a:off x="4015552" y="5933988"/>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13" name="TextBox 251"/>
          <p:cNvSpPr txBox="1"/>
          <p:nvPr/>
        </p:nvSpPr>
        <p:spPr bwMode="gray">
          <a:xfrm>
            <a:off x="4140773" y="5669122"/>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OH</a:t>
            </a:r>
            <a:endParaRPr lang="en-US" sz="1100" dirty="0">
              <a:solidFill>
                <a:srgbClr val="000D45"/>
              </a:solidFill>
              <a:latin typeface="+mn-ea"/>
              <a:cs typeface="微软雅黑" panose="020B0503020204020204" pitchFamily="34" charset="-122"/>
            </a:endParaRPr>
          </a:p>
        </p:txBody>
      </p:sp>
      <p:sp>
        <p:nvSpPr>
          <p:cNvPr id="214" name="TextBox 252"/>
          <p:cNvSpPr txBox="1"/>
          <p:nvPr/>
        </p:nvSpPr>
        <p:spPr bwMode="gray">
          <a:xfrm>
            <a:off x="2270591" y="4962255"/>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15" name="TextBox 253"/>
          <p:cNvSpPr txBox="1"/>
          <p:nvPr/>
        </p:nvSpPr>
        <p:spPr bwMode="gray">
          <a:xfrm>
            <a:off x="2850243" y="4835120"/>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16" name="TextBox 254"/>
          <p:cNvSpPr txBox="1"/>
          <p:nvPr/>
        </p:nvSpPr>
        <p:spPr bwMode="gray">
          <a:xfrm>
            <a:off x="2120497" y="5327565"/>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S</a:t>
            </a:r>
            <a:endParaRPr lang="en-US" sz="1100" dirty="0">
              <a:solidFill>
                <a:srgbClr val="000D45"/>
              </a:solidFill>
              <a:latin typeface="+mn-ea"/>
              <a:cs typeface="微软雅黑" panose="020B0503020204020204" pitchFamily="34" charset="-122"/>
            </a:endParaRPr>
          </a:p>
        </p:txBody>
      </p:sp>
      <p:sp>
        <p:nvSpPr>
          <p:cNvPr id="217" name="TextBox 255"/>
          <p:cNvSpPr txBox="1"/>
          <p:nvPr/>
        </p:nvSpPr>
        <p:spPr bwMode="gray">
          <a:xfrm>
            <a:off x="3680597" y="5571212"/>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18" name="TextBox 256"/>
          <p:cNvSpPr txBox="1"/>
          <p:nvPr/>
        </p:nvSpPr>
        <p:spPr bwMode="gray">
          <a:xfrm>
            <a:off x="3544292" y="4648140"/>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OH</a:t>
            </a:r>
            <a:endParaRPr lang="en-US" sz="1100" dirty="0">
              <a:solidFill>
                <a:srgbClr val="000D45"/>
              </a:solidFill>
              <a:latin typeface="+mn-ea"/>
              <a:cs typeface="微软雅黑" panose="020B0503020204020204" pitchFamily="34" charset="-122"/>
            </a:endParaRPr>
          </a:p>
        </p:txBody>
      </p:sp>
      <p:sp>
        <p:nvSpPr>
          <p:cNvPr id="219" name="TextBox 257"/>
          <p:cNvSpPr txBox="1"/>
          <p:nvPr/>
        </p:nvSpPr>
        <p:spPr bwMode="gray">
          <a:xfrm>
            <a:off x="3184100" y="5017170"/>
            <a:ext cx="255666" cy="394970"/>
          </a:xfrm>
          <a:prstGeom prst="rect">
            <a:avLst/>
          </a:prstGeom>
        </p:spPr>
        <p:txBody>
          <a:bodyPr wrap="squar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HN</a:t>
            </a:r>
            <a:endParaRPr lang="en-US" sz="1100" dirty="0">
              <a:solidFill>
                <a:srgbClr val="000D45"/>
              </a:solidFill>
              <a:latin typeface="+mn-ea"/>
              <a:cs typeface="微软雅黑" panose="020B0503020204020204" pitchFamily="34" charset="-122"/>
            </a:endParaRPr>
          </a:p>
        </p:txBody>
      </p:sp>
      <p:sp>
        <p:nvSpPr>
          <p:cNvPr id="220" name="TextBox 258"/>
          <p:cNvSpPr txBox="1"/>
          <p:nvPr/>
        </p:nvSpPr>
        <p:spPr bwMode="gray">
          <a:xfrm>
            <a:off x="3899836" y="5725478"/>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S</a:t>
            </a:r>
            <a:endParaRPr lang="en-US" sz="1100" dirty="0">
              <a:solidFill>
                <a:srgbClr val="000D45"/>
              </a:solidFill>
              <a:latin typeface="+mn-ea"/>
              <a:cs typeface="微软雅黑" panose="020B0503020204020204" pitchFamily="34" charset="-122"/>
            </a:endParaRPr>
          </a:p>
        </p:txBody>
      </p:sp>
      <p:sp>
        <p:nvSpPr>
          <p:cNvPr id="221" name="Rectangle: Rounded Corners 56"/>
          <p:cNvSpPr/>
          <p:nvPr/>
        </p:nvSpPr>
        <p:spPr>
          <a:xfrm>
            <a:off x="7141514" y="2915476"/>
            <a:ext cx="4448142"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D45"/>
                </a:solidFill>
                <a:effectLst/>
                <a:uLnTx/>
                <a:uFillTx/>
                <a:latin typeface="+mn-ea"/>
                <a:cs typeface="微软雅黑" panose="020B0503020204020204" pitchFamily="34" charset="-122"/>
              </a:rPr>
              <a:t>阿维巴坦</a:t>
            </a:r>
            <a:endParaRPr kumimoji="0" lang="en-US" sz="1600" b="1" i="0" u="none" strike="noStrike" kern="0" cap="none" spc="0" normalizeH="0" baseline="0" noProof="0" dirty="0">
              <a:ln>
                <a:noFill/>
              </a:ln>
              <a:solidFill>
                <a:srgbClr val="000D45"/>
              </a:solidFill>
              <a:effectLst/>
              <a:uLnTx/>
              <a:uFillTx/>
              <a:latin typeface="+mn-ea"/>
              <a:cs typeface="微软雅黑" panose="020B0503020204020204" pitchFamily="34" charset="-122"/>
            </a:endParaRPr>
          </a:p>
          <a:p>
            <a:pPr marL="285750" marR="0" lvl="0" indent="-285750" defTabSz="914400" eaLnBrk="1" fontAlgn="auto" latinLnBrk="0" hangingPunct="1">
              <a:lnSpc>
                <a:spcPct val="100000"/>
              </a:lnSpc>
              <a:spcBef>
                <a:spcPts val="400"/>
              </a:spcBef>
              <a:spcAft>
                <a:spcPts val="0"/>
              </a:spcAft>
              <a:buClrTx/>
              <a:buSzTx/>
              <a:buFont typeface="微软雅黑" panose="020B0503020204020204"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阿维巴坦是一种非</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内酰胺类</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内酰胺酶抑制剂，可抑制</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Ambler A</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类、</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C</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类及部分</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D</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类</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内酰胺酶，包括超广谱</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内酰胺酶（</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ESBLs</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）、肺炎克雷伯菌碳青霉烯酶（</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KPC</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a:t>
            </a:r>
            <a:r>
              <a:rPr kumimoji="0" lang="en-US" altLang="zh-CN" sz="1200" b="0" i="0" u="none" strike="noStrike" kern="0" cap="none" spc="0" normalizeH="0" baseline="0" noProof="0" dirty="0" err="1">
                <a:ln>
                  <a:noFill/>
                </a:ln>
                <a:solidFill>
                  <a:srgbClr val="405C87"/>
                </a:solidFill>
                <a:effectLst/>
                <a:uLnTx/>
                <a:uFillTx/>
                <a:latin typeface="+mn-ea"/>
                <a:cs typeface="微软雅黑" panose="020B0503020204020204" pitchFamily="34" charset="-122"/>
              </a:rPr>
              <a:t>AmpC</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酶及</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OXA-48</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酶等，但对</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MBLs</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无显著抑制作用</a:t>
            </a:r>
            <a:r>
              <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rPr>
              <a:t>5,6</a:t>
            </a:r>
            <a:endPar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endParaRPr>
          </a:p>
          <a:p>
            <a:pPr marL="285750" marR="0" lvl="0" indent="-285750" defTabSz="914400" eaLnBrk="1" fontAlgn="auto" latinLnBrk="0" hangingPunct="1">
              <a:lnSpc>
                <a:spcPct val="100000"/>
              </a:lnSpc>
              <a:spcBef>
                <a:spcPts val="400"/>
              </a:spcBef>
              <a:spcAft>
                <a:spcPts val="0"/>
              </a:spcAft>
              <a:buClrTx/>
              <a:buSzTx/>
              <a:buFont typeface="微软雅黑" panose="020B0503020204020204"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不含有</a:t>
            </a:r>
            <a:r>
              <a:rPr kumimoji="0" lang="en-US" altLang="zh-CN"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内酰胺骨架结构，其分子特征在于包含一个具有低水解倾向的桥联双环支架（二氮杂双环辛烷）</a:t>
            </a:r>
            <a:r>
              <a:rPr kumimoji="0" lang="en-US" sz="1200" b="0" i="0" u="none" strike="noStrike" kern="0" cap="none" spc="0" normalizeH="0" baseline="30000" noProof="0" dirty="0">
                <a:ln>
                  <a:noFill/>
                </a:ln>
                <a:solidFill>
                  <a:srgbClr val="405C87"/>
                </a:solidFill>
                <a:effectLst/>
                <a:uLnTx/>
                <a:uFillTx/>
                <a:latin typeface="+mn-ea"/>
                <a:cs typeface="微软雅黑" panose="020B0503020204020204" pitchFamily="34" charset="-122"/>
              </a:rPr>
              <a:t>7</a:t>
            </a:r>
            <a:r>
              <a:rPr kumimoji="0" 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rPr>
              <a:t> </a:t>
            </a:r>
            <a:endParaRPr kumimoji="0" lang="en-US" sz="1200" b="0" i="0" u="none" strike="noStrike" kern="0" cap="none" spc="0" normalizeH="0" baseline="0" noProof="0" dirty="0">
              <a:ln>
                <a:noFill/>
              </a:ln>
              <a:solidFill>
                <a:srgbClr val="405C87"/>
              </a:solidFill>
              <a:effectLst/>
              <a:uLnTx/>
              <a:uFillTx/>
              <a:latin typeface="+mn-ea"/>
              <a:cs typeface="微软雅黑" panose="020B0503020204020204" pitchFamily="34" charset="-122"/>
            </a:endParaRPr>
          </a:p>
        </p:txBody>
      </p:sp>
      <p:grpSp>
        <p:nvGrpSpPr>
          <p:cNvPr id="222" name="Group 292"/>
          <p:cNvGrpSpPr/>
          <p:nvPr/>
        </p:nvGrpSpPr>
        <p:grpSpPr>
          <a:xfrm>
            <a:off x="8604679" y="4873748"/>
            <a:ext cx="1711435" cy="1013404"/>
            <a:chOff x="18388013" y="-5210176"/>
            <a:chExt cx="3008083" cy="1997075"/>
          </a:xfrm>
        </p:grpSpPr>
        <p:sp>
          <p:nvSpPr>
            <p:cNvPr id="223" name="Freeform 36"/>
            <p:cNvSpPr/>
            <p:nvPr/>
          </p:nvSpPr>
          <p:spPr bwMode="auto">
            <a:xfrm>
              <a:off x="20135994" y="-4016372"/>
              <a:ext cx="114531" cy="273729"/>
            </a:xfrm>
            <a:custGeom>
              <a:avLst/>
              <a:gdLst>
                <a:gd name="T0" fmla="*/ 8 w 100"/>
                <a:gd name="T1" fmla="*/ 14 h 239"/>
                <a:gd name="T2" fmla="*/ 0 w 100"/>
                <a:gd name="T3" fmla="*/ 18 h 239"/>
                <a:gd name="T4" fmla="*/ 20 w 100"/>
                <a:gd name="T5" fmla="*/ 239 h 239"/>
                <a:gd name="T6" fmla="*/ 100 w 100"/>
                <a:gd name="T7" fmla="*/ 207 h 239"/>
                <a:gd name="T8" fmla="*/ 8 w 100"/>
                <a:gd name="T9" fmla="*/ 0 h 239"/>
                <a:gd name="T10" fmla="*/ 8 w 100"/>
                <a:gd name="T11" fmla="*/ 14 h 239"/>
              </a:gdLst>
              <a:ahLst/>
              <a:cxnLst>
                <a:cxn ang="0">
                  <a:pos x="T0" y="T1"/>
                </a:cxn>
                <a:cxn ang="0">
                  <a:pos x="T2" y="T3"/>
                </a:cxn>
                <a:cxn ang="0">
                  <a:pos x="T4" y="T5"/>
                </a:cxn>
                <a:cxn ang="0">
                  <a:pos x="T6" y="T7"/>
                </a:cxn>
                <a:cxn ang="0">
                  <a:pos x="T8" y="T9"/>
                </a:cxn>
                <a:cxn ang="0">
                  <a:pos x="T10" y="T11"/>
                </a:cxn>
              </a:cxnLst>
              <a:rect l="0" t="0" r="r" b="b"/>
              <a:pathLst>
                <a:path w="100" h="239">
                  <a:moveTo>
                    <a:pt x="8" y="14"/>
                  </a:moveTo>
                  <a:lnTo>
                    <a:pt x="0" y="18"/>
                  </a:lnTo>
                  <a:lnTo>
                    <a:pt x="20" y="239"/>
                  </a:lnTo>
                  <a:lnTo>
                    <a:pt x="100" y="207"/>
                  </a:lnTo>
                  <a:lnTo>
                    <a:pt x="8" y="0"/>
                  </a:lnTo>
                  <a:lnTo>
                    <a:pt x="8" y="14"/>
                  </a:lnTo>
                  <a:close/>
                </a:path>
              </a:pathLst>
            </a:custGeom>
            <a:solidFill>
              <a:srgbClr val="000000"/>
            </a:solidFill>
            <a:ln w="9525">
              <a:solidFill>
                <a:srgbClr val="000D45"/>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anose="020B0503020204020204" pitchFamily="34" charset="-122"/>
              </a:endParaRPr>
            </a:p>
          </p:txBody>
        </p:sp>
        <p:sp>
          <p:nvSpPr>
            <p:cNvPr id="224" name="Line 37"/>
            <p:cNvSpPr>
              <a:spLocks noChangeShapeType="1"/>
            </p:cNvSpPr>
            <p:nvPr/>
          </p:nvSpPr>
          <p:spPr bwMode="auto">
            <a:xfrm flipV="1">
              <a:off x="18811876" y="-4835526"/>
              <a:ext cx="53975" cy="920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25" name="Line 38"/>
            <p:cNvSpPr>
              <a:spLocks noChangeShapeType="1"/>
            </p:cNvSpPr>
            <p:nvPr/>
          </p:nvSpPr>
          <p:spPr bwMode="auto">
            <a:xfrm flipV="1">
              <a:off x="18734088" y="-4889501"/>
              <a:ext cx="58738" cy="1047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26" name="Freeform 39"/>
            <p:cNvSpPr/>
            <p:nvPr/>
          </p:nvSpPr>
          <p:spPr bwMode="auto">
            <a:xfrm>
              <a:off x="18632488" y="-5210176"/>
              <a:ext cx="50800" cy="349250"/>
            </a:xfrm>
            <a:custGeom>
              <a:avLst/>
              <a:gdLst>
                <a:gd name="T0" fmla="*/ 0 w 32"/>
                <a:gd name="T1" fmla="*/ 0 h 220"/>
                <a:gd name="T2" fmla="*/ 0 w 32"/>
                <a:gd name="T3" fmla="*/ 220 h 220"/>
                <a:gd name="T4" fmla="*/ 32 w 32"/>
                <a:gd name="T5" fmla="*/ 200 h 220"/>
              </a:gdLst>
              <a:ahLst/>
              <a:cxnLst>
                <a:cxn ang="0">
                  <a:pos x="T0" y="T1"/>
                </a:cxn>
                <a:cxn ang="0">
                  <a:pos x="T2" y="T3"/>
                </a:cxn>
                <a:cxn ang="0">
                  <a:pos x="T4" y="T5"/>
                </a:cxn>
              </a:cxnLst>
              <a:rect l="0" t="0" r="r" b="b"/>
              <a:pathLst>
                <a:path w="32" h="220">
                  <a:moveTo>
                    <a:pt x="0" y="0"/>
                  </a:moveTo>
                  <a:lnTo>
                    <a:pt x="0" y="220"/>
                  </a:lnTo>
                  <a:lnTo>
                    <a:pt x="32" y="20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27" name="Line 40"/>
            <p:cNvSpPr>
              <a:spLocks noChangeShapeType="1"/>
            </p:cNvSpPr>
            <p:nvPr/>
          </p:nvSpPr>
          <p:spPr bwMode="auto">
            <a:xfrm flipV="1">
              <a:off x="18388013" y="-4860926"/>
              <a:ext cx="244475" cy="1428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anose="020B0503020204020204" pitchFamily="34" charset="-122"/>
              </a:endParaRPr>
            </a:p>
          </p:txBody>
        </p:sp>
        <p:sp>
          <p:nvSpPr>
            <p:cNvPr id="228" name="Line 41"/>
            <p:cNvSpPr>
              <a:spLocks noChangeShapeType="1"/>
            </p:cNvSpPr>
            <p:nvPr/>
          </p:nvSpPr>
          <p:spPr bwMode="auto">
            <a:xfrm flipH="1">
              <a:off x="19053176" y="-4679951"/>
              <a:ext cx="31750" cy="412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29" name="Line 42"/>
            <p:cNvSpPr>
              <a:spLocks noChangeShapeType="1"/>
            </p:cNvSpPr>
            <p:nvPr/>
          </p:nvSpPr>
          <p:spPr bwMode="auto">
            <a:xfrm flipV="1">
              <a:off x="18973801" y="-4727576"/>
              <a:ext cx="34925" cy="539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0" name="Freeform 43"/>
            <p:cNvSpPr/>
            <p:nvPr/>
          </p:nvSpPr>
          <p:spPr bwMode="auto">
            <a:xfrm>
              <a:off x="19161127" y="-4908550"/>
              <a:ext cx="941388" cy="817563"/>
            </a:xfrm>
            <a:custGeom>
              <a:avLst/>
              <a:gdLst>
                <a:gd name="T0" fmla="*/ 0 w 593"/>
                <a:gd name="T1" fmla="*/ 421 h 515"/>
                <a:gd name="T2" fmla="*/ 0 w 593"/>
                <a:gd name="T3" fmla="*/ 187 h 515"/>
                <a:gd name="T4" fmla="*/ 295 w 593"/>
                <a:gd name="T5" fmla="*/ 0 h 515"/>
                <a:gd name="T6" fmla="*/ 593 w 593"/>
                <a:gd name="T7" fmla="*/ 191 h 515"/>
                <a:gd name="T8" fmla="*/ 593 w 593"/>
                <a:gd name="T9" fmla="*/ 515 h 515"/>
              </a:gdLst>
              <a:ahLst/>
              <a:cxnLst>
                <a:cxn ang="0">
                  <a:pos x="T0" y="T1"/>
                </a:cxn>
                <a:cxn ang="0">
                  <a:pos x="T2" y="T3"/>
                </a:cxn>
                <a:cxn ang="0">
                  <a:pos x="T4" y="T5"/>
                </a:cxn>
                <a:cxn ang="0">
                  <a:pos x="T6" y="T7"/>
                </a:cxn>
                <a:cxn ang="0">
                  <a:pos x="T8" y="T9"/>
                </a:cxn>
              </a:cxnLst>
              <a:rect l="0" t="0" r="r" b="b"/>
              <a:pathLst>
                <a:path w="593" h="515">
                  <a:moveTo>
                    <a:pt x="0" y="421"/>
                  </a:moveTo>
                  <a:lnTo>
                    <a:pt x="0" y="187"/>
                  </a:lnTo>
                  <a:lnTo>
                    <a:pt x="295" y="0"/>
                  </a:lnTo>
                  <a:lnTo>
                    <a:pt x="593" y="191"/>
                  </a:lnTo>
                  <a:lnTo>
                    <a:pt x="593" y="515"/>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1" name="Freeform 44"/>
            <p:cNvSpPr/>
            <p:nvPr/>
          </p:nvSpPr>
          <p:spPr bwMode="auto">
            <a:xfrm>
              <a:off x="19345276" y="-4062413"/>
              <a:ext cx="744538" cy="280988"/>
            </a:xfrm>
            <a:custGeom>
              <a:avLst/>
              <a:gdLst>
                <a:gd name="T0" fmla="*/ 469 w 469"/>
                <a:gd name="T1" fmla="*/ 0 h 177"/>
                <a:gd name="T2" fmla="*/ 179 w 469"/>
                <a:gd name="T3" fmla="*/ 177 h 177"/>
                <a:gd name="T4" fmla="*/ 0 w 469"/>
                <a:gd name="T5" fmla="*/ 70 h 177"/>
              </a:gdLst>
              <a:ahLst/>
              <a:cxnLst>
                <a:cxn ang="0">
                  <a:pos x="T0" y="T1"/>
                </a:cxn>
                <a:cxn ang="0">
                  <a:pos x="T2" y="T3"/>
                </a:cxn>
                <a:cxn ang="0">
                  <a:pos x="T4" y="T5"/>
                </a:cxn>
              </a:cxnLst>
              <a:rect l="0" t="0" r="r" b="b"/>
              <a:pathLst>
                <a:path w="469" h="177">
                  <a:moveTo>
                    <a:pt x="469" y="0"/>
                  </a:moveTo>
                  <a:lnTo>
                    <a:pt x="179" y="177"/>
                  </a:lnTo>
                  <a:lnTo>
                    <a:pt x="0" y="7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2" name="Line 45"/>
            <p:cNvSpPr>
              <a:spLocks noChangeShapeType="1"/>
            </p:cNvSpPr>
            <p:nvPr/>
          </p:nvSpPr>
          <p:spPr bwMode="auto">
            <a:xfrm flipV="1">
              <a:off x="18894426" y="-4784726"/>
              <a:ext cx="44450" cy="7302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3" name="Line 46"/>
            <p:cNvSpPr>
              <a:spLocks noChangeShapeType="1"/>
            </p:cNvSpPr>
            <p:nvPr/>
          </p:nvSpPr>
          <p:spPr bwMode="auto">
            <a:xfrm flipV="1">
              <a:off x="18734088" y="-5207001"/>
              <a:ext cx="0" cy="3429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anose="020B0503020204020204" pitchFamily="34" charset="-122"/>
              </a:endParaRPr>
            </a:p>
          </p:txBody>
        </p:sp>
        <p:sp>
          <p:nvSpPr>
            <p:cNvPr id="234" name="Freeform 47"/>
            <p:cNvSpPr/>
            <p:nvPr/>
          </p:nvSpPr>
          <p:spPr bwMode="auto">
            <a:xfrm>
              <a:off x="20089813" y="-4090988"/>
              <a:ext cx="12700" cy="28575"/>
            </a:xfrm>
            <a:custGeom>
              <a:avLst/>
              <a:gdLst>
                <a:gd name="T0" fmla="*/ 8 w 8"/>
                <a:gd name="T1" fmla="*/ 0 h 18"/>
                <a:gd name="T2" fmla="*/ 8 w 8"/>
                <a:gd name="T3" fmla="*/ 14 h 18"/>
                <a:gd name="T4" fmla="*/ 0 w 8"/>
                <a:gd name="T5" fmla="*/ 18 h 18"/>
              </a:gdLst>
              <a:ahLst/>
              <a:cxnLst>
                <a:cxn ang="0">
                  <a:pos x="T0" y="T1"/>
                </a:cxn>
                <a:cxn ang="0">
                  <a:pos x="T2" y="T3"/>
                </a:cxn>
                <a:cxn ang="0">
                  <a:pos x="T4" y="T5"/>
                </a:cxn>
              </a:cxnLst>
              <a:rect l="0" t="0" r="r" b="b"/>
              <a:pathLst>
                <a:path w="8" h="18">
                  <a:moveTo>
                    <a:pt x="8" y="0"/>
                  </a:moveTo>
                  <a:lnTo>
                    <a:pt x="8" y="14"/>
                  </a:lnTo>
                  <a:lnTo>
                    <a:pt x="0" y="18"/>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5" name="Line 48"/>
            <p:cNvSpPr>
              <a:spLocks noChangeShapeType="1"/>
            </p:cNvSpPr>
            <p:nvPr/>
          </p:nvSpPr>
          <p:spPr bwMode="auto">
            <a:xfrm>
              <a:off x="21091526" y="-3771768"/>
              <a:ext cx="0" cy="1651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6" name="Line 49"/>
            <p:cNvSpPr>
              <a:spLocks noChangeShapeType="1"/>
            </p:cNvSpPr>
            <p:nvPr/>
          </p:nvSpPr>
          <p:spPr bwMode="auto">
            <a:xfrm flipV="1">
              <a:off x="21151373" y="-3771768"/>
              <a:ext cx="0" cy="1651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7" name="Line 50"/>
            <p:cNvSpPr>
              <a:spLocks noChangeShapeType="1"/>
            </p:cNvSpPr>
            <p:nvPr/>
          </p:nvSpPr>
          <p:spPr bwMode="auto">
            <a:xfrm flipV="1">
              <a:off x="21224758" y="-3647943"/>
              <a:ext cx="133350" cy="8255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8" name="Line 51"/>
            <p:cNvSpPr>
              <a:spLocks noChangeShapeType="1"/>
            </p:cNvSpPr>
            <p:nvPr/>
          </p:nvSpPr>
          <p:spPr bwMode="auto">
            <a:xfrm flipV="1">
              <a:off x="21256396" y="-3587569"/>
              <a:ext cx="139700" cy="762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39" name="Line 52"/>
            <p:cNvSpPr>
              <a:spLocks noChangeShapeType="1"/>
            </p:cNvSpPr>
            <p:nvPr/>
          </p:nvSpPr>
          <p:spPr bwMode="auto">
            <a:xfrm flipH="1" flipV="1">
              <a:off x="21219798" y="-3418779"/>
              <a:ext cx="133350" cy="132551"/>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40" name="Line 53"/>
            <p:cNvSpPr>
              <a:spLocks noChangeShapeType="1"/>
            </p:cNvSpPr>
            <p:nvPr/>
          </p:nvSpPr>
          <p:spPr bwMode="auto">
            <a:xfrm flipV="1">
              <a:off x="20847051" y="-3368676"/>
              <a:ext cx="117475" cy="8255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41" name="Line 54"/>
            <p:cNvSpPr>
              <a:spLocks noChangeShapeType="1"/>
            </p:cNvSpPr>
            <p:nvPr/>
          </p:nvSpPr>
          <p:spPr bwMode="auto">
            <a:xfrm>
              <a:off x="20411850" y="-3504146"/>
              <a:ext cx="228023" cy="198436"/>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42" name="Freeform 55"/>
            <p:cNvSpPr/>
            <p:nvPr/>
          </p:nvSpPr>
          <p:spPr bwMode="auto">
            <a:xfrm>
              <a:off x="19037301" y="-3829051"/>
              <a:ext cx="244475" cy="546100"/>
            </a:xfrm>
            <a:custGeom>
              <a:avLst/>
              <a:gdLst>
                <a:gd name="T0" fmla="*/ 0 w 154"/>
                <a:gd name="T1" fmla="*/ 344 h 344"/>
                <a:gd name="T2" fmla="*/ 154 w 154"/>
                <a:gd name="T3" fmla="*/ 150 h 344"/>
                <a:gd name="T4" fmla="*/ 112 w 154"/>
                <a:gd name="T5" fmla="*/ 0 h 344"/>
              </a:gdLst>
              <a:ahLst/>
              <a:cxnLst>
                <a:cxn ang="0">
                  <a:pos x="T0" y="T1"/>
                </a:cxn>
                <a:cxn ang="0">
                  <a:pos x="T2" y="T3"/>
                </a:cxn>
                <a:cxn ang="0">
                  <a:pos x="T4" y="T5"/>
                </a:cxn>
              </a:cxnLst>
              <a:rect l="0" t="0" r="r" b="b"/>
              <a:pathLst>
                <a:path w="154" h="344">
                  <a:moveTo>
                    <a:pt x="0" y="344"/>
                  </a:moveTo>
                  <a:lnTo>
                    <a:pt x="154" y="150"/>
                  </a:lnTo>
                  <a:lnTo>
                    <a:pt x="112"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43" name="Freeform 56"/>
            <p:cNvSpPr/>
            <p:nvPr/>
          </p:nvSpPr>
          <p:spPr bwMode="auto">
            <a:xfrm>
              <a:off x="19281776" y="-3590926"/>
              <a:ext cx="785813" cy="57150"/>
            </a:xfrm>
            <a:custGeom>
              <a:avLst/>
              <a:gdLst>
                <a:gd name="T0" fmla="*/ 0 w 495"/>
                <a:gd name="T1" fmla="*/ 0 h 36"/>
                <a:gd name="T2" fmla="*/ 12 w 495"/>
                <a:gd name="T3" fmla="*/ 36 h 36"/>
                <a:gd name="T4" fmla="*/ 48 w 495"/>
                <a:gd name="T5" fmla="*/ 36 h 36"/>
                <a:gd name="T6" fmla="*/ 495 w 495"/>
                <a:gd name="T7" fmla="*/ 36 h 36"/>
              </a:gdLst>
              <a:ahLst/>
              <a:cxnLst>
                <a:cxn ang="0">
                  <a:pos x="T0" y="T1"/>
                </a:cxn>
                <a:cxn ang="0">
                  <a:pos x="T2" y="T3"/>
                </a:cxn>
                <a:cxn ang="0">
                  <a:pos x="T4" y="T5"/>
                </a:cxn>
                <a:cxn ang="0">
                  <a:pos x="T6" y="T7"/>
                </a:cxn>
              </a:cxnLst>
              <a:rect l="0" t="0" r="r" b="b"/>
              <a:pathLst>
                <a:path w="495" h="36">
                  <a:moveTo>
                    <a:pt x="0" y="0"/>
                  </a:moveTo>
                  <a:lnTo>
                    <a:pt x="12" y="36"/>
                  </a:lnTo>
                  <a:lnTo>
                    <a:pt x="48" y="36"/>
                  </a:lnTo>
                  <a:lnTo>
                    <a:pt x="495" y="36"/>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sp>
          <p:nvSpPr>
            <p:cNvPr id="244" name="Line 57"/>
            <p:cNvSpPr>
              <a:spLocks noChangeShapeType="1"/>
            </p:cNvSpPr>
            <p:nvPr/>
          </p:nvSpPr>
          <p:spPr bwMode="auto">
            <a:xfrm flipV="1">
              <a:off x="19119851" y="-3533776"/>
              <a:ext cx="238125" cy="3206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anose="020B0503020204020204" pitchFamily="34" charset="-122"/>
              </a:endParaRPr>
            </a:p>
          </p:txBody>
        </p:sp>
      </p:grpSp>
      <p:sp>
        <p:nvSpPr>
          <p:cNvPr id="245" name="TextBox 293"/>
          <p:cNvSpPr txBox="1"/>
          <p:nvPr/>
        </p:nvSpPr>
        <p:spPr bwMode="gray">
          <a:xfrm>
            <a:off x="8282344" y="5085823"/>
            <a:ext cx="36639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H</a:t>
            </a:r>
            <a:r>
              <a:rPr lang="en-US" sz="1100" baseline="-25000" dirty="0">
                <a:solidFill>
                  <a:srgbClr val="000D45"/>
                </a:solidFill>
                <a:latin typeface="+mn-ea"/>
                <a:cs typeface="微软雅黑" panose="020B0503020204020204" pitchFamily="34" charset="-122"/>
              </a:rPr>
              <a:t>2</a:t>
            </a: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46" name="TextBox 294"/>
          <p:cNvSpPr txBox="1"/>
          <p:nvPr/>
        </p:nvSpPr>
        <p:spPr bwMode="gray">
          <a:xfrm>
            <a:off x="8672545" y="4684182"/>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47" name="TextBox 295"/>
          <p:cNvSpPr txBox="1"/>
          <p:nvPr/>
        </p:nvSpPr>
        <p:spPr bwMode="gray">
          <a:xfrm>
            <a:off x="8988788" y="533574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48" name="TextBox 296"/>
          <p:cNvSpPr txBox="1"/>
          <p:nvPr/>
        </p:nvSpPr>
        <p:spPr bwMode="gray">
          <a:xfrm>
            <a:off x="8858388" y="580985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49" name="TextBox 297"/>
          <p:cNvSpPr txBox="1"/>
          <p:nvPr/>
        </p:nvSpPr>
        <p:spPr bwMode="gray">
          <a:xfrm>
            <a:off x="9575077" y="5618583"/>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N</a:t>
            </a:r>
            <a:endParaRPr lang="en-US" sz="1100" dirty="0">
              <a:solidFill>
                <a:srgbClr val="000D45"/>
              </a:solidFill>
              <a:latin typeface="+mn-ea"/>
              <a:cs typeface="微软雅黑" panose="020B0503020204020204" pitchFamily="34" charset="-122"/>
            </a:endParaRPr>
          </a:p>
        </p:txBody>
      </p:sp>
      <p:sp>
        <p:nvSpPr>
          <p:cNvPr id="250" name="TextBox 298"/>
          <p:cNvSpPr txBox="1"/>
          <p:nvPr/>
        </p:nvSpPr>
        <p:spPr bwMode="gray">
          <a:xfrm>
            <a:off x="10059533" y="541971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51" name="TextBox 299"/>
          <p:cNvSpPr txBox="1"/>
          <p:nvPr/>
        </p:nvSpPr>
        <p:spPr bwMode="gray">
          <a:xfrm>
            <a:off x="10262624" y="5531099"/>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a:t>
            </a:r>
            <a:endParaRPr lang="en-US" sz="1100" dirty="0">
              <a:solidFill>
                <a:srgbClr val="000D45"/>
              </a:solidFill>
              <a:latin typeface="+mn-ea"/>
              <a:cs typeface="微软雅黑" panose="020B0503020204020204" pitchFamily="34" charset="-122"/>
            </a:endParaRPr>
          </a:p>
        </p:txBody>
      </p:sp>
      <p:sp>
        <p:nvSpPr>
          <p:cNvPr id="252" name="TextBox 300"/>
          <p:cNvSpPr txBox="1"/>
          <p:nvPr/>
        </p:nvSpPr>
        <p:spPr bwMode="gray">
          <a:xfrm>
            <a:off x="10225075" y="5822437"/>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OH</a:t>
            </a:r>
            <a:endParaRPr lang="en-US" sz="1100" dirty="0">
              <a:solidFill>
                <a:srgbClr val="000D45"/>
              </a:solidFill>
              <a:latin typeface="+mn-ea"/>
              <a:cs typeface="微软雅黑" panose="020B0503020204020204" pitchFamily="34" charset="-122"/>
            </a:endParaRPr>
          </a:p>
        </p:txBody>
      </p:sp>
      <p:sp>
        <p:nvSpPr>
          <p:cNvPr id="253" name="TextBox 301"/>
          <p:cNvSpPr txBox="1"/>
          <p:nvPr/>
        </p:nvSpPr>
        <p:spPr bwMode="gray">
          <a:xfrm>
            <a:off x="10075214" y="5672403"/>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anose="020B0503020204020204" pitchFamily="34" charset="-122"/>
              </a:rPr>
              <a:t>S</a:t>
            </a:r>
            <a:endParaRPr lang="en-US" sz="1100" dirty="0">
              <a:solidFill>
                <a:srgbClr val="000D45"/>
              </a:solidFill>
              <a:latin typeface="+mn-ea"/>
              <a:cs typeface="微软雅黑" panose="020B0503020204020204" pitchFamily="34" charset="-122"/>
            </a:endParaRPr>
          </a:p>
        </p:txBody>
      </p:sp>
      <p:sp>
        <p:nvSpPr>
          <p:cNvPr id="254" name="TextBox 302"/>
          <p:cNvSpPr txBox="1"/>
          <p:nvPr/>
        </p:nvSpPr>
        <p:spPr bwMode="gray">
          <a:xfrm>
            <a:off x="9841476" y="580311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a:solidFill>
                  <a:srgbClr val="000D45"/>
                </a:solidFill>
                <a:latin typeface="+mn-ea"/>
                <a:cs typeface="微软雅黑" panose="020B0503020204020204" pitchFamily="34" charset="-122"/>
              </a:rPr>
              <a:t>O</a:t>
            </a:r>
            <a:endParaRPr lang="en-US" sz="1100">
              <a:solidFill>
                <a:srgbClr val="000D45"/>
              </a:solidFill>
              <a:latin typeface="+mn-ea"/>
              <a:cs typeface="微软雅黑" panose="020B0503020204020204" pitchFamily="34" charset="-122"/>
            </a:endParaRPr>
          </a:p>
        </p:txBody>
      </p:sp>
      <p:graphicFrame>
        <p:nvGraphicFramePr>
          <p:cNvPr id="8" name="内容占位符 4"/>
          <p:cNvGraphicFramePr/>
          <p:nvPr/>
        </p:nvGraphicFramePr>
        <p:xfrm>
          <a:off x="506730" y="785495"/>
          <a:ext cx="11220450" cy="1700530"/>
        </p:xfrm>
        <a:graphic>
          <a:graphicData uri="http://schemas.openxmlformats.org/drawingml/2006/table">
            <a:tbl>
              <a:tblPr firstRow="1" bandRow="1">
                <a:tableStyleId>{5C22544A-7EE6-4342-B048-85BDC9FD1C3A}</a:tableStyleId>
              </a:tblPr>
              <a:tblGrid>
                <a:gridCol w="5195570"/>
                <a:gridCol w="6024880"/>
              </a:tblGrid>
              <a:tr h="476250">
                <a:tc>
                  <a:txBody>
                    <a:bodyPr/>
                    <a:lstStyle/>
                    <a:p>
                      <a:pPr algn="ctr"/>
                      <a:r>
                        <a:rPr lang="zh-CN" altLang="en-US" sz="1200" b="1" i="0" u="none" strike="noStrike" kern="1200" dirty="0">
                          <a:solidFill>
                            <a:schemeClr val="lt1"/>
                          </a:solidFill>
                          <a:effectLst/>
                          <a:latin typeface="+mn-lt"/>
                          <a:ea typeface="+mn-ea"/>
                          <a:cs typeface="+mn-ea"/>
                          <a:sym typeface="+mn-lt"/>
                        </a:rPr>
                        <a:t>中国适应症</a:t>
                      </a:r>
                      <a:r>
                        <a:rPr lang="en-US" altLang="zh-CN" sz="1200" b="1" i="0" u="none" strike="noStrike" kern="1200" baseline="30000" dirty="0">
                          <a:solidFill>
                            <a:schemeClr val="lt1"/>
                          </a:solidFill>
                          <a:effectLst/>
                          <a:latin typeface="+mn-lt"/>
                          <a:ea typeface="+mn-ea"/>
                          <a:cs typeface="+mn-ea"/>
                          <a:sym typeface="+mn-lt"/>
                        </a:rPr>
                        <a:t>3</a:t>
                      </a:r>
                      <a:endParaRPr lang="en-US" altLang="zh-CN" sz="1200" b="1" i="0" u="none" strike="noStrike" kern="1200" baseline="30000" dirty="0">
                        <a:solidFill>
                          <a:schemeClr val="lt1"/>
                        </a:solidFill>
                        <a:effectLst/>
                        <a:latin typeface="+mn-lt"/>
                        <a:ea typeface="+mn-ea"/>
                        <a:cs typeface="+mn-ea"/>
                        <a:sym typeface="+mn-lt"/>
                      </a:endParaRPr>
                    </a:p>
                    <a:p>
                      <a:pPr algn="ctr"/>
                      <a:r>
                        <a:rPr lang="zh-CN" altLang="en-US" sz="1000" b="1" i="0" u="none" strike="noStrike" kern="1200" dirty="0">
                          <a:solidFill>
                            <a:schemeClr val="lt1"/>
                          </a:solidFill>
                          <a:effectLst/>
                          <a:latin typeface="+mn-lt"/>
                          <a:ea typeface="+mn-ea"/>
                          <a:cs typeface="+mn-ea"/>
                          <a:sym typeface="+mn-lt"/>
                        </a:rPr>
                        <a:t>（</a:t>
                      </a:r>
                      <a:r>
                        <a:rPr lang="en-US" altLang="zh-CN" sz="1000" b="1" i="0" u="none" strike="noStrike" kern="1200" dirty="0">
                          <a:solidFill>
                            <a:schemeClr val="lt1"/>
                          </a:solidFill>
                          <a:effectLst/>
                          <a:latin typeface="+mn-lt"/>
                          <a:ea typeface="+mn-ea"/>
                          <a:cs typeface="+mn-ea"/>
                          <a:sym typeface="+mn-lt"/>
                        </a:rPr>
                        <a:t>18</a:t>
                      </a:r>
                      <a:r>
                        <a:rPr lang="zh-CN" altLang="en-US" sz="1000" b="1" i="0" u="none" strike="noStrike" kern="1200" dirty="0">
                          <a:solidFill>
                            <a:schemeClr val="lt1"/>
                          </a:solidFill>
                          <a:effectLst/>
                          <a:latin typeface="+mn-lt"/>
                          <a:ea typeface="+mn-ea"/>
                          <a:cs typeface="+mn-ea"/>
                          <a:sym typeface="+mn-lt"/>
                        </a:rPr>
                        <a:t>岁及以上患者治疗药物选择有限或无替代治疗）</a:t>
                      </a:r>
                      <a:endParaRPr lang="zh-CN" altLang="en-US" sz="1000" b="1" i="0" u="none" strike="noStrike" kern="1200" dirty="0">
                        <a:solidFill>
                          <a:schemeClr val="lt1"/>
                        </a:solidFill>
                        <a:effectLst/>
                        <a:latin typeface="+mn-lt"/>
                        <a:ea typeface="+mn-ea"/>
                        <a:cs typeface="+mn-ea"/>
                        <a:sym typeface="+mn-lt"/>
                      </a:endParaRPr>
                    </a:p>
                  </a:txBody>
                  <a:tcPr anchor="ctr">
                    <a:solidFill>
                      <a:schemeClr val="accent5"/>
                    </a:solidFill>
                  </a:tcPr>
                </a:tc>
                <a:tc>
                  <a:txBody>
                    <a:bodyPr/>
                    <a:lstStyle/>
                    <a:p>
                      <a:pPr algn="ctr"/>
                      <a:r>
                        <a:rPr lang="zh-CN" altLang="en-US" sz="1200" dirty="0">
                          <a:latin typeface="+mn-lt"/>
                          <a:ea typeface="+mn-ea"/>
                          <a:cs typeface="+mn-ea"/>
                          <a:sym typeface="+mn-lt"/>
                        </a:rPr>
                        <a:t>敏感菌</a:t>
                      </a:r>
                      <a:r>
                        <a:rPr lang="en-US" altLang="zh-CN" sz="1200" baseline="30000" dirty="0">
                          <a:latin typeface="+mn-lt"/>
                          <a:ea typeface="+mn-ea"/>
                          <a:cs typeface="+mn-ea"/>
                          <a:sym typeface="+mn-lt"/>
                        </a:rPr>
                        <a:t>3</a:t>
                      </a:r>
                      <a:endParaRPr lang="en-US" altLang="zh-CN" sz="1200" baseline="30000" dirty="0">
                        <a:solidFill>
                          <a:schemeClr val="bg1"/>
                        </a:solidFill>
                        <a:latin typeface="+mn-lt"/>
                        <a:ea typeface="+mn-ea"/>
                        <a:cs typeface="+mn-ea"/>
                        <a:sym typeface="+mn-lt"/>
                      </a:endParaRPr>
                    </a:p>
                  </a:txBody>
                  <a:tcPr anchor="ctr">
                    <a:solidFill>
                      <a:schemeClr val="accent5"/>
                    </a:solidFill>
                  </a:tcPr>
                </a:tc>
              </a:tr>
              <a:tr h="611505">
                <a:tc>
                  <a:txBody>
                    <a:bodyPr/>
                    <a:lstStyle/>
                    <a:p>
                      <a:pPr marL="285750" indent="-285750">
                        <a:lnSpc>
                          <a:spcPct val="150000"/>
                        </a:lnSpc>
                        <a:buFont typeface="微软雅黑" panose="020B0503020204020204" pitchFamily="34" charset="-122"/>
                        <a:buChar char="•"/>
                      </a:pPr>
                      <a:r>
                        <a:rPr lang="zh-CN" altLang="en-US" sz="1000" b="1" dirty="0">
                          <a:solidFill>
                            <a:schemeClr val="tx1">
                              <a:lumMod val="85000"/>
                              <a:lumOff val="15000"/>
                            </a:schemeClr>
                          </a:solidFill>
                          <a:latin typeface="+mn-lt"/>
                          <a:ea typeface="+mn-ea"/>
                          <a:cs typeface="+mn-ea"/>
                          <a:sym typeface="+mn-lt"/>
                        </a:rPr>
                        <a:t>复杂性腹腔内感染（联合甲硝唑）</a:t>
                      </a:r>
                      <a:endParaRPr lang="zh-CN" altLang="en-US" sz="1000" b="1" dirty="0">
                        <a:solidFill>
                          <a:schemeClr val="tx1">
                            <a:lumMod val="85000"/>
                            <a:lumOff val="15000"/>
                          </a:schemeClr>
                        </a:solidFill>
                        <a:latin typeface="+mn-lt"/>
                        <a:ea typeface="+mn-ea"/>
                        <a:cs typeface="+mn-ea"/>
                        <a:sym typeface="+mn-lt"/>
                      </a:endParaRP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lang="zh-CN" altLang="en-US" sz="1000" dirty="0">
                          <a:solidFill>
                            <a:schemeClr val="tx1">
                              <a:lumMod val="85000"/>
                              <a:lumOff val="15000"/>
                            </a:schemeClr>
                          </a:solidFill>
                          <a:latin typeface="+mn-lt"/>
                          <a:ea typeface="+mn-ea"/>
                          <a:cs typeface="+mn-ea"/>
                          <a:sym typeface="+mn-lt"/>
                        </a:rPr>
                        <a:t>大肠埃希菌、肺炎克雷伯菌、产酸克雷伯菌、阴沟肠杆菌复合群、弗劳地枸橼酸杆菌复合群、粘质沙雷菌和奇异变形杆菌</a:t>
                      </a:r>
                      <a:endParaRPr lang="zh-CN" altLang="en-US" sz="1000" dirty="0">
                        <a:solidFill>
                          <a:schemeClr val="tx1">
                            <a:lumMod val="85000"/>
                            <a:lumOff val="15000"/>
                          </a:schemeClr>
                        </a:solidFill>
                        <a:latin typeface="+mn-lt"/>
                        <a:ea typeface="+mn-ea"/>
                        <a:cs typeface="+mn-ea"/>
                        <a:sym typeface="+mn-lt"/>
                      </a:endParaRPr>
                    </a:p>
                  </a:txBody>
                  <a:tcPr>
                    <a:solidFill>
                      <a:srgbClr val="F2F2F2"/>
                    </a:solidFill>
                  </a:tcPr>
                </a:tc>
              </a:tr>
              <a:tr h="612775">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lang="zh-CN" altLang="en-US" sz="1000" b="1" dirty="0">
                          <a:solidFill>
                            <a:schemeClr val="tx1">
                              <a:lumMod val="85000"/>
                              <a:lumOff val="15000"/>
                            </a:schemeClr>
                          </a:solidFill>
                          <a:latin typeface="+mn-lt"/>
                          <a:ea typeface="+mn-ea"/>
                          <a:cs typeface="+mn-ea"/>
                          <a:sym typeface="+mn-lt"/>
                        </a:rPr>
                        <a:t>医院获得性肺炎，包括呼吸机相关性肺炎</a:t>
                      </a:r>
                      <a:endParaRPr lang="zh-CN" altLang="en-US" sz="1000" b="1" dirty="0">
                        <a:solidFill>
                          <a:schemeClr val="tx1">
                            <a:lumMod val="85000"/>
                            <a:lumOff val="15000"/>
                          </a:schemeClr>
                        </a:solidFill>
                        <a:latin typeface="+mn-lt"/>
                        <a:ea typeface="+mn-ea"/>
                        <a:cs typeface="+mn-ea"/>
                        <a:sym typeface="+mn-lt"/>
                      </a:endParaRP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anose="020B0503020204020204" pitchFamily="34" charset="-122"/>
                        <a:buChar char="•"/>
                        <a:defRPr/>
                      </a:pPr>
                      <a:r>
                        <a:rPr lang="zh-CN" altLang="en-US" sz="1000" dirty="0">
                          <a:solidFill>
                            <a:schemeClr val="tx1">
                              <a:lumMod val="85000"/>
                              <a:lumOff val="15000"/>
                            </a:schemeClr>
                          </a:solidFill>
                          <a:latin typeface="+mn-lt"/>
                          <a:ea typeface="+mn-ea"/>
                          <a:cs typeface="+mn-ea"/>
                          <a:sym typeface="+mn-lt"/>
                        </a:rPr>
                        <a:t>肺炎克雷伯菌、阴沟肠杆菌复合群、大肠埃希菌、粘质沙雷菌、产酸克雷伯菌、嗜麦芽窄食单胞菌、奇异变形杆菌、摩氏摩根菌</a:t>
                      </a:r>
                      <a:endParaRPr lang="zh-CN" altLang="en-US" sz="1000" dirty="0">
                        <a:solidFill>
                          <a:schemeClr val="tx1">
                            <a:lumMod val="85000"/>
                            <a:lumOff val="15000"/>
                          </a:schemeClr>
                        </a:solidFill>
                        <a:latin typeface="+mn-lt"/>
                        <a:ea typeface="+mn-ea"/>
                        <a:cs typeface="+mn-ea"/>
                        <a:sym typeface="+mn-lt"/>
                      </a:endParaRPr>
                    </a:p>
                  </a:txBody>
                  <a:tcPr>
                    <a:solidFill>
                      <a:srgbClr val="F2F2F2"/>
                    </a:solidFill>
                  </a:tcPr>
                </a:tc>
              </a:tr>
            </a:tbl>
          </a:graphicData>
        </a:graphic>
      </p:graphicFrame>
      <p:sp>
        <p:nvSpPr>
          <p:cNvPr id="10" name="文本框 9"/>
          <p:cNvSpPr txBox="1"/>
          <p:nvPr/>
        </p:nvSpPr>
        <p:spPr>
          <a:xfrm>
            <a:off x="2912745" y="6336030"/>
            <a:ext cx="6096000" cy="414020"/>
          </a:xfrm>
          <a:prstGeom prst="rect">
            <a:avLst/>
          </a:prstGeom>
          <a:noFill/>
        </p:spPr>
        <p:txBody>
          <a:bodyPr wrap="square" rtlCol="0" anchor="t">
            <a:spAutoFit/>
          </a:bodyPr>
          <a:p>
            <a:pPr marL="228600" indent="-228600">
              <a:buAutoNum type="arabicPeriod"/>
            </a:pPr>
            <a:r>
              <a:rPr lang="en-US" altLang="zh-CN" sz="700"/>
              <a:t>Mohammed Al Musawa, et al. Pharmacotherapy. 2024 Dec;44(12):927-938.</a:t>
            </a:r>
            <a:endParaRPr lang="en-US" altLang="zh-CN" sz="700"/>
          </a:p>
          <a:p>
            <a:pPr marL="228600" indent="-228600">
              <a:buAutoNum type="arabicPeriod"/>
            </a:pPr>
            <a:r>
              <a:rPr lang="en-US" altLang="zh-CN" sz="700"/>
              <a:t>EMBLAVEO(PRESCRIBING INFORMATION) Revised: 2/2025. www.accessdata.fda.gov. Accessed on 2025-6-16.</a:t>
            </a:r>
            <a:endParaRPr lang="en-US" altLang="zh-CN" sz="700"/>
          </a:p>
          <a:p>
            <a:pPr marL="228600" indent="-228600">
              <a:buAutoNum type="arabicPeriod"/>
            </a:pPr>
            <a:r>
              <a:rPr lang="zh-CN" altLang="en-US" sz="700"/>
              <a:t>注射用氨曲南阿维巴坦钠说明书（核准日期：</a:t>
            </a:r>
            <a:r>
              <a:rPr lang="en-US" altLang="zh-CN" sz="700"/>
              <a:t>2025</a:t>
            </a:r>
            <a:r>
              <a:rPr lang="zh-CN" altLang="en-US" sz="700"/>
              <a:t>年</a:t>
            </a:r>
            <a:r>
              <a:rPr lang="en-US" altLang="zh-CN" sz="700"/>
              <a:t>6</a:t>
            </a:r>
            <a:r>
              <a:rPr lang="zh-CN" altLang="en-US" sz="700"/>
              <a:t>月</a:t>
            </a:r>
            <a:r>
              <a:rPr lang="en-US" altLang="zh-CN" sz="700"/>
              <a:t>24</a:t>
            </a:r>
            <a:r>
              <a:rPr lang="zh-CN" altLang="en-US" sz="700"/>
              <a:t>日）</a:t>
            </a:r>
            <a:endParaRPr lang="zh-CN" altLang="en-US" sz="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3"/>
          <p:cNvSpPr txBox="1"/>
          <p:nvPr/>
        </p:nvSpPr>
        <p:spPr>
          <a:xfrm>
            <a:off x="439373" y="3148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en-US" altLang="zh-CN" dirty="0">
                <a:solidFill>
                  <a:schemeClr val="tx1"/>
                </a:solidFill>
                <a:latin typeface="+mn-ea"/>
                <a:ea typeface="+mn-ea"/>
                <a:cs typeface="+mn-ea"/>
                <a:sym typeface="+mn-lt"/>
              </a:rPr>
              <a:t>ABCD</a:t>
            </a:r>
            <a:r>
              <a:rPr lang="zh-CN" altLang="en-US" dirty="0">
                <a:solidFill>
                  <a:schemeClr val="tx1"/>
                </a:solidFill>
                <a:latin typeface="+mn-ea"/>
                <a:ea typeface="+mn-ea"/>
                <a:cs typeface="+mn-ea"/>
                <a:sym typeface="+mn-lt"/>
              </a:rPr>
              <a:t>全酶型覆盖：氨曲南</a:t>
            </a:r>
            <a:r>
              <a:rPr lang="en-US" altLang="zh-CN" dirty="0">
                <a:solidFill>
                  <a:schemeClr val="tx1"/>
                </a:solidFill>
                <a:latin typeface="+mn-ea"/>
                <a:ea typeface="+mn-ea"/>
                <a:cs typeface="+mn-ea"/>
                <a:sym typeface="+mn-lt"/>
              </a:rPr>
              <a:t>-</a:t>
            </a:r>
            <a:r>
              <a:rPr lang="zh-CN" altLang="en-US" dirty="0">
                <a:solidFill>
                  <a:schemeClr val="tx1"/>
                </a:solidFill>
                <a:latin typeface="+mn-ea"/>
                <a:ea typeface="+mn-ea"/>
                <a:cs typeface="+mn-ea"/>
                <a:sym typeface="+mn-lt"/>
              </a:rPr>
              <a:t>阿维巴坦具有广谱抑酶活性</a:t>
            </a:r>
            <a:endParaRPr lang="zh-CN" altLang="en-US" dirty="0">
              <a:solidFill>
                <a:schemeClr val="tx1"/>
              </a:solidFill>
              <a:latin typeface="+mn-ea"/>
              <a:ea typeface="+mn-ea"/>
              <a:cs typeface="+mn-ea"/>
              <a:sym typeface="+mn-lt"/>
            </a:endParaRPr>
          </a:p>
        </p:txBody>
      </p:sp>
      <p:sp>
        <p:nvSpPr>
          <p:cNvPr id="4" name="文本占位符 32"/>
          <p:cNvSpPr txBox="1"/>
          <p:nvPr/>
        </p:nvSpPr>
        <p:spPr>
          <a:xfrm>
            <a:off x="550636" y="5910717"/>
            <a:ext cx="9937750" cy="354013"/>
          </a:xfrm>
          <a:prstGeom prst="rect">
            <a:avLst/>
          </a:prstGeom>
        </p:spPr>
        <p:txBody>
          <a:bodyPr lIns="0" tIns="0" rIns="0" bIns="0" anchor="b" anchorCtr="0"/>
          <a:lstStyle>
            <a:lvl1pPr marL="0" indent="0" algn="l" defTabSz="914400" rtl="0" eaLnBrk="1" latinLnBrk="0" hangingPunct="1">
              <a:lnSpc>
                <a:spcPct val="100000"/>
              </a:lnSpc>
              <a:spcBef>
                <a:spcPts val="0"/>
              </a:spcBef>
              <a:buClrTx/>
              <a:buSzPct val="100000"/>
              <a:buFont typeface="Arial" panose="020B0604020202020204" pitchFamily="34" charset="0"/>
              <a:buNone/>
              <a:defRPr lang="en-US" sz="800" kern="1200">
                <a:solidFill>
                  <a:schemeClr val="bg1">
                    <a:lumMod val="50000"/>
                  </a:schemeClr>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107950" indent="-107950">
              <a:buFont typeface="微软雅黑" panose="020B0503020204020204" pitchFamily="34" charset="-122"/>
              <a:buAutoNum type="arabicPeriod"/>
              <a:defRPr/>
            </a:pPr>
            <a:r>
              <a:rPr lang="en-GB" altLang="zh-CN" dirty="0">
                <a:solidFill>
                  <a:srgbClr val="000000">
                    <a:lumMod val="75000"/>
                    <a:lumOff val="25000"/>
                  </a:srgbClr>
                </a:solidFill>
                <a:cs typeface="+mn-ea"/>
                <a:sym typeface="+mn-lt"/>
              </a:rPr>
              <a:t>Shirley M. Drugs 2018;78:675–92</a:t>
            </a:r>
            <a:endParaRPr lang="en-GB" altLang="zh-CN" dirty="0">
              <a:solidFill>
                <a:srgbClr val="000000">
                  <a:lumMod val="75000"/>
                  <a:lumOff val="25000"/>
                </a:srgbClr>
              </a:solidFill>
              <a:cs typeface="+mn-ea"/>
              <a:sym typeface="+mn-lt"/>
            </a:endParaRPr>
          </a:p>
          <a:p>
            <a:pPr marL="107950" indent="-107950">
              <a:buFont typeface="微软雅黑" panose="020B0503020204020204" pitchFamily="34" charset="-122"/>
              <a:buAutoNum type="arabicPeriod"/>
              <a:defRPr/>
            </a:pPr>
            <a:r>
              <a:rPr lang="en-GB" altLang="zh-CN" dirty="0">
                <a:solidFill>
                  <a:srgbClr val="000000">
                    <a:lumMod val="75000"/>
                    <a:lumOff val="25000"/>
                  </a:srgbClr>
                </a:solidFill>
                <a:cs typeface="+mn-ea"/>
                <a:sym typeface="+mn-lt"/>
              </a:rPr>
              <a:t>Liscio JL, et al. Int J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2015;46:266–71</a:t>
            </a:r>
            <a:endParaRPr lang="en-GB" altLang="zh-CN" dirty="0">
              <a:solidFill>
                <a:srgbClr val="000000">
                  <a:lumMod val="75000"/>
                  <a:lumOff val="25000"/>
                </a:srgbClr>
              </a:solidFill>
              <a:cs typeface="+mn-ea"/>
              <a:sym typeface="+mn-lt"/>
            </a:endParaRPr>
          </a:p>
          <a:p>
            <a:pPr marL="107950" indent="-107950">
              <a:buFont typeface="微软雅黑" panose="020B0503020204020204" pitchFamily="34" charset="-122"/>
              <a:buAutoNum type="arabicPeriod"/>
              <a:defRPr/>
            </a:pPr>
            <a:r>
              <a:rPr lang="en-GB" altLang="zh-CN" dirty="0">
                <a:solidFill>
                  <a:srgbClr val="000000">
                    <a:lumMod val="75000"/>
                    <a:lumOff val="25000"/>
                  </a:srgbClr>
                </a:solidFill>
                <a:cs typeface="+mn-ea"/>
                <a:sym typeface="+mn-lt"/>
              </a:rPr>
              <a:t>Bush K, Bradford PA. Nat Rev </a:t>
            </a:r>
            <a:r>
              <a:rPr lang="en-GB" altLang="zh-CN" dirty="0" err="1">
                <a:solidFill>
                  <a:srgbClr val="000000">
                    <a:lumMod val="75000"/>
                    <a:lumOff val="25000"/>
                  </a:srgbClr>
                </a:solidFill>
                <a:cs typeface="+mn-ea"/>
                <a:sym typeface="+mn-lt"/>
              </a:rPr>
              <a:t>Microbiol</a:t>
            </a:r>
            <a:r>
              <a:rPr lang="en-GB" altLang="zh-CN" dirty="0">
                <a:solidFill>
                  <a:srgbClr val="000000">
                    <a:lumMod val="75000"/>
                    <a:lumOff val="25000"/>
                  </a:srgbClr>
                </a:solidFill>
                <a:cs typeface="+mn-ea"/>
                <a:sym typeface="+mn-lt"/>
              </a:rPr>
              <a:t> 2019;17:295–306</a:t>
            </a:r>
            <a:endParaRPr lang="en-GB" altLang="zh-CN" dirty="0">
              <a:solidFill>
                <a:srgbClr val="000000">
                  <a:lumMod val="75000"/>
                  <a:lumOff val="25000"/>
                </a:srgbClr>
              </a:solidFill>
              <a:cs typeface="+mn-ea"/>
              <a:sym typeface="+mn-lt"/>
            </a:endParaRPr>
          </a:p>
          <a:p>
            <a:pPr marL="107950" indent="-107950">
              <a:buFont typeface="微软雅黑" panose="020B0503020204020204" pitchFamily="34" charset="-122"/>
              <a:buAutoNum type="arabicPeriod"/>
              <a:defRPr/>
            </a:pPr>
            <a:r>
              <a:rPr lang="en-GB" altLang="zh-CN" dirty="0">
                <a:solidFill>
                  <a:srgbClr val="000000">
                    <a:lumMod val="75000"/>
                    <a:lumOff val="25000"/>
                  </a:srgbClr>
                </a:solidFill>
                <a:cs typeface="+mn-ea"/>
                <a:sym typeface="+mn-lt"/>
              </a:rPr>
              <a:t>Biedenbach DJ, et al.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a:t>
            </a:r>
            <a:r>
              <a:rPr lang="en-GB" altLang="zh-CN" dirty="0" err="1">
                <a:solidFill>
                  <a:srgbClr val="000000">
                    <a:lumMod val="75000"/>
                    <a:lumOff val="25000"/>
                  </a:srgbClr>
                </a:solidFill>
                <a:cs typeface="+mn-ea"/>
                <a:sym typeface="+mn-lt"/>
              </a:rPr>
              <a:t>Chemother</a:t>
            </a:r>
            <a:r>
              <a:rPr lang="en-GB" altLang="zh-CN" dirty="0">
                <a:solidFill>
                  <a:srgbClr val="000000">
                    <a:lumMod val="75000"/>
                    <a:lumOff val="25000"/>
                  </a:srgbClr>
                </a:solidFill>
                <a:cs typeface="+mn-ea"/>
                <a:sym typeface="+mn-lt"/>
              </a:rPr>
              <a:t>. 2015;59:4239–48; </a:t>
            </a:r>
            <a:endParaRPr lang="en-GB" altLang="zh-CN" dirty="0">
              <a:solidFill>
                <a:srgbClr val="000000">
                  <a:lumMod val="75000"/>
                  <a:lumOff val="25000"/>
                </a:srgbClr>
              </a:solidFill>
              <a:cs typeface="+mn-ea"/>
              <a:sym typeface="+mn-lt"/>
            </a:endParaRPr>
          </a:p>
        </p:txBody>
      </p:sp>
      <p:sp>
        <p:nvSpPr>
          <p:cNvPr id="5" name="Text Placeholder 3"/>
          <p:cNvSpPr txBox="1"/>
          <p:nvPr/>
        </p:nvSpPr>
        <p:spPr>
          <a:xfrm>
            <a:off x="559027" y="5424614"/>
            <a:ext cx="10453715" cy="307777"/>
          </a:xfrm>
          <a:prstGeom prst="rect">
            <a:avLst/>
          </a:prstGeom>
        </p:spPr>
        <p:txBody>
          <a:bodyPr wrap="square" lIns="0" tIns="0" rIns="0" bIns="0" anchor="b">
            <a:spAutoFit/>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微软雅黑" panose="020B0503020204020204" pitchFamily="34" charset="-122"/>
              <a:buNone/>
              <a:defRPr/>
            </a:pP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l-GR" sz="1000">
                <a:solidFill>
                  <a:srgbClr val="FFFFFF">
                    <a:lumMod val="50000"/>
                  </a:srgbClr>
                </a:solidFill>
                <a:cs typeface="+mn-ea"/>
                <a:sym typeface="+mn-lt"/>
              </a:rPr>
              <a:t>β</a:t>
            </a:r>
            <a:r>
              <a:rPr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ATM/AVI, </a:t>
            </a:r>
            <a:r>
              <a:rPr lang="zh-CN" altLang="en-US" sz="1000">
                <a:solidFill>
                  <a:srgbClr val="FFFFFF">
                    <a:lumMod val="50000"/>
                  </a:srgbClr>
                </a:solidFill>
                <a:cs typeface="+mn-ea"/>
                <a:sym typeface="+mn-lt"/>
              </a:rPr>
              <a:t>氨曲南</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阿维巴坦</a:t>
            </a:r>
            <a:r>
              <a:rPr lang="en-GB" sz="1000">
                <a:solidFill>
                  <a:srgbClr val="FFFFFF">
                    <a:lumMod val="50000"/>
                  </a:srgbClr>
                </a:solidFill>
                <a:cs typeface="+mn-ea"/>
                <a:sym typeface="+mn-lt"/>
              </a:rPr>
              <a:t>, BLI, </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内酰胺酶抑制剂</a:t>
            </a:r>
            <a:r>
              <a:rPr lang="en-GB" sz="1000">
                <a:solidFill>
                  <a:srgbClr val="FFFFFF">
                    <a:lumMod val="50000"/>
                  </a:srgbClr>
                </a:solidFill>
                <a:cs typeface="+mn-ea"/>
                <a:sym typeface="+mn-lt"/>
              </a:rPr>
              <a:t>; CTX-M, </a:t>
            </a:r>
            <a:r>
              <a:rPr lang="zh-CN" altLang="en-US" sz="1000">
                <a:solidFill>
                  <a:srgbClr val="FFFFFF">
                    <a:lumMod val="50000"/>
                  </a:srgbClr>
                </a:solidFill>
                <a:cs typeface="+mn-ea"/>
                <a:sym typeface="+mn-lt"/>
              </a:rPr>
              <a:t>头孢噻肟酶</a:t>
            </a:r>
            <a:r>
              <a:rPr lang="en-GB" sz="1000">
                <a:solidFill>
                  <a:srgbClr val="FFFFFF">
                    <a:lumMod val="50000"/>
                  </a:srgbClr>
                </a:solidFill>
                <a:cs typeface="+mn-ea"/>
                <a:sym typeface="+mn-lt"/>
              </a:rPr>
              <a:t>; ESBL, </a:t>
            </a:r>
            <a:r>
              <a:rPr lang="zh-CN" altLang="en-US" sz="1000">
                <a:solidFill>
                  <a:srgbClr val="FFFFFF">
                    <a:lumMod val="50000"/>
                  </a:srgbClr>
                </a:solidFill>
                <a:cs typeface="+mn-ea"/>
                <a:sym typeface="+mn-lt"/>
              </a:rPr>
              <a:t>超广谱</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KPC, </a:t>
            </a:r>
            <a:r>
              <a:rPr lang="zh-CN" altLang="en-US" sz="1000">
                <a:solidFill>
                  <a:srgbClr val="FFFFFF">
                    <a:lumMod val="50000"/>
                  </a:srgbClr>
                </a:solidFill>
                <a:cs typeface="+mn-ea"/>
                <a:sym typeface="+mn-lt"/>
              </a:rPr>
              <a:t>肺炎克雷伯氏菌碳青霉烯酶</a:t>
            </a:r>
            <a:r>
              <a:rPr lang="en-GB" sz="1000">
                <a:solidFill>
                  <a:srgbClr val="FFFFFF">
                    <a:lumMod val="50000"/>
                  </a:srgbClr>
                </a:solidFill>
                <a:cs typeface="+mn-ea"/>
                <a:sym typeface="+mn-lt"/>
              </a:rPr>
              <a:t>; MBL,</a:t>
            </a:r>
            <a:r>
              <a:rPr lang="zh-CN" altLang="en-US" sz="1000">
                <a:solidFill>
                  <a:srgbClr val="FFFFFF">
                    <a:lumMod val="50000"/>
                  </a:srgbClr>
                </a:solidFill>
                <a:cs typeface="+mn-ea"/>
                <a:sym typeface="+mn-lt"/>
              </a:rPr>
              <a:t>金属</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NDM, </a:t>
            </a:r>
            <a:r>
              <a:rPr lang="zh-CN" altLang="en-US" sz="1000">
                <a:solidFill>
                  <a:srgbClr val="FFFFFF">
                    <a:lumMod val="50000"/>
                  </a:srgbClr>
                </a:solidFill>
                <a:cs typeface="+mn-ea"/>
                <a:sym typeface="+mn-lt"/>
              </a:rPr>
              <a:t>新德里金属内酰胺酶</a:t>
            </a:r>
            <a:r>
              <a:rPr lang="en-GB" sz="1000">
                <a:solidFill>
                  <a:srgbClr val="FFFFFF">
                    <a:lumMod val="50000"/>
                  </a:srgbClr>
                </a:solidFill>
                <a:cs typeface="+mn-ea"/>
                <a:sym typeface="+mn-lt"/>
              </a:rPr>
              <a:t>; SHV, </a:t>
            </a:r>
            <a:r>
              <a:rPr lang="zh-CN" altLang="en-US" sz="1000">
                <a:solidFill>
                  <a:srgbClr val="FFFFFF">
                    <a:lumMod val="50000"/>
                  </a:srgbClr>
                </a:solidFill>
                <a:cs typeface="+mn-ea"/>
                <a:sym typeface="+mn-lt"/>
              </a:rPr>
              <a:t>巯基变量</a:t>
            </a:r>
            <a:r>
              <a:rPr lang="el-GR" altLang="zh-CN" sz="1000">
                <a:solidFill>
                  <a:srgbClr val="FFFFFF">
                    <a:lumMod val="50000"/>
                  </a:srgbClr>
                </a:solidFill>
                <a:cs typeface="+mn-ea"/>
                <a:sym typeface="+mn-lt"/>
              </a:rPr>
              <a:t>β</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TEM, TEM</a:t>
            </a:r>
            <a:r>
              <a:rPr lang="zh-CN" altLang="en-US" sz="1000">
                <a:solidFill>
                  <a:srgbClr val="FFFFFF">
                    <a:lumMod val="50000"/>
                  </a:srgbClr>
                </a:solidFill>
                <a:cs typeface="+mn-ea"/>
                <a:sym typeface="+mn-lt"/>
              </a:rPr>
              <a:t>型</a:t>
            </a:r>
            <a:r>
              <a:rPr lang="el-GR"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VIM, </a:t>
            </a:r>
            <a:r>
              <a:rPr lang="zh-CN" altLang="en-US" sz="1000">
                <a:solidFill>
                  <a:srgbClr val="FFFFFF">
                    <a:lumMod val="50000"/>
                  </a:srgbClr>
                </a:solidFill>
                <a:cs typeface="+mn-ea"/>
                <a:sym typeface="+mn-lt"/>
              </a:rPr>
              <a:t>维罗纳整合子编码的金属内酰胺酶</a:t>
            </a:r>
            <a:r>
              <a:rPr lang="en-GB" sz="1000">
                <a:solidFill>
                  <a:srgbClr val="FFFFFF">
                    <a:lumMod val="50000"/>
                  </a:srgbClr>
                </a:solidFill>
                <a:cs typeface="+mn-ea"/>
                <a:sym typeface="+mn-lt"/>
              </a:rPr>
              <a:t>.</a:t>
            </a:r>
            <a:endParaRPr lang="en-GB" sz="1000">
              <a:solidFill>
                <a:srgbClr val="FFFFFF">
                  <a:lumMod val="50000"/>
                </a:srgbClr>
              </a:solidFill>
              <a:cs typeface="+mn-ea"/>
              <a:sym typeface="+mn-lt"/>
            </a:endParaRPr>
          </a:p>
        </p:txBody>
      </p:sp>
      <p:sp>
        <p:nvSpPr>
          <p:cNvPr id="6" name="文本框 5"/>
          <p:cNvSpPr txBox="1"/>
          <p:nvPr/>
        </p:nvSpPr>
        <p:spPr bwMode="gray">
          <a:xfrm>
            <a:off x="762659" y="1087585"/>
            <a:ext cx="6842844" cy="565476"/>
          </a:xfrm>
          <a:prstGeom prst="rect">
            <a:avLst/>
          </a:prstGeom>
          <a:noFill/>
        </p:spPr>
        <p:txBody>
          <a:bodyPr wrap="square" lIns="0" tIns="0" rIns="0" bIns="0">
            <a:spAutoFit/>
          </a:bodyPr>
          <a:lstStyle/>
          <a:p>
            <a:pPr marL="215900" indent="-215900">
              <a:lnSpc>
                <a:spcPct val="120000"/>
              </a:lnSpc>
              <a:buFont typeface="微软雅黑" panose="020B0503020204020204" pitchFamily="34" charset="-122"/>
              <a:buChar char="•"/>
              <a:defRPr/>
            </a:pPr>
            <a:r>
              <a:rPr lang="zh-CN" altLang="en-US" sz="1600" dirty="0">
                <a:solidFill>
                  <a:srgbClr val="000000"/>
                </a:solidFill>
                <a:cs typeface="+mn-ea"/>
                <a:sym typeface="+mn-lt"/>
              </a:rPr>
              <a:t>阿维巴坦具有广谱抑酶活性，能抑制</a:t>
            </a:r>
            <a:r>
              <a:rPr lang="en-US" altLang="zh-CN" sz="1600" dirty="0">
                <a:solidFill>
                  <a:srgbClr val="000000"/>
                </a:solidFill>
                <a:cs typeface="+mn-ea"/>
                <a:sym typeface="+mn-lt"/>
              </a:rPr>
              <a:t>A</a:t>
            </a:r>
            <a:r>
              <a:rPr lang="zh-CN" altLang="en-US" sz="1600" dirty="0">
                <a:solidFill>
                  <a:srgbClr val="000000"/>
                </a:solidFill>
                <a:cs typeface="+mn-ea"/>
                <a:sym typeface="+mn-lt"/>
              </a:rPr>
              <a:t>类、</a:t>
            </a:r>
            <a:r>
              <a:rPr lang="en-US" altLang="zh-CN" sz="1600" dirty="0">
                <a:solidFill>
                  <a:srgbClr val="000000"/>
                </a:solidFill>
                <a:cs typeface="+mn-ea"/>
                <a:sym typeface="+mn-lt"/>
              </a:rPr>
              <a:t>C</a:t>
            </a:r>
            <a:r>
              <a:rPr lang="zh-CN" altLang="en-US" sz="1600" dirty="0">
                <a:solidFill>
                  <a:srgbClr val="000000"/>
                </a:solidFill>
                <a:cs typeface="+mn-ea"/>
                <a:sym typeface="+mn-lt"/>
              </a:rPr>
              <a:t>类和某些</a:t>
            </a:r>
            <a:r>
              <a:rPr lang="en-US" altLang="zh-CN" sz="1600" dirty="0">
                <a:solidFill>
                  <a:srgbClr val="000000"/>
                </a:solidFill>
                <a:cs typeface="+mn-ea"/>
                <a:sym typeface="+mn-lt"/>
              </a:rPr>
              <a:t>D</a:t>
            </a:r>
            <a:r>
              <a:rPr lang="zh-CN" altLang="en-US" sz="1600" dirty="0">
                <a:solidFill>
                  <a:srgbClr val="000000"/>
                </a:solidFill>
                <a:cs typeface="+mn-ea"/>
                <a:sym typeface="+mn-lt"/>
              </a:rPr>
              <a:t>类</a:t>
            </a:r>
            <a:r>
              <a:rPr lang="en-US" altLang="zh-CN" sz="1600" dirty="0">
                <a:solidFill>
                  <a:srgbClr val="000000"/>
                </a:solidFill>
                <a:cs typeface="+mn-ea"/>
                <a:sym typeface="+mn-lt"/>
              </a:rPr>
              <a:t>β-</a:t>
            </a:r>
            <a:r>
              <a:rPr lang="zh-CN" altLang="en-US" sz="1600" dirty="0">
                <a:solidFill>
                  <a:srgbClr val="000000"/>
                </a:solidFill>
                <a:cs typeface="+mn-ea"/>
                <a:sym typeface="+mn-lt"/>
              </a:rPr>
              <a:t>内酰胺酶</a:t>
            </a:r>
            <a:endParaRPr lang="en-US" altLang="zh-CN" sz="1600" dirty="0">
              <a:solidFill>
                <a:srgbClr val="000000"/>
              </a:solidFill>
              <a:cs typeface="+mn-ea"/>
              <a:sym typeface="+mn-lt"/>
            </a:endParaRPr>
          </a:p>
          <a:p>
            <a:pPr marL="215900" indent="-215900">
              <a:lnSpc>
                <a:spcPct val="120000"/>
              </a:lnSpc>
              <a:buFont typeface="微软雅黑" panose="020B0503020204020204" pitchFamily="34" charset="-122"/>
              <a:buChar char="•"/>
              <a:defRPr/>
            </a:pPr>
            <a:r>
              <a:rPr lang="zh-CN" altLang="en-US" sz="1600" dirty="0">
                <a:solidFill>
                  <a:srgbClr val="000000"/>
                </a:solidFill>
                <a:cs typeface="+mn-ea"/>
                <a:sym typeface="+mn-lt"/>
              </a:rPr>
              <a:t>阿维巴坦联合氨曲南时，还能抑制</a:t>
            </a:r>
            <a:r>
              <a:rPr lang="en-US" altLang="zh-CN" sz="1600" dirty="0">
                <a:solidFill>
                  <a:srgbClr val="000000"/>
                </a:solidFill>
                <a:cs typeface="+mn-ea"/>
                <a:sym typeface="+mn-lt"/>
              </a:rPr>
              <a:t>B</a:t>
            </a:r>
            <a:r>
              <a:rPr lang="zh-CN" altLang="en-US" sz="1600" dirty="0">
                <a:solidFill>
                  <a:srgbClr val="000000"/>
                </a:solidFill>
                <a:cs typeface="+mn-ea"/>
                <a:sym typeface="+mn-lt"/>
              </a:rPr>
              <a:t>类酶</a:t>
            </a:r>
            <a:endParaRPr lang="zh-CN" altLang="en-US" sz="1600" dirty="0">
              <a:solidFill>
                <a:srgbClr val="000000"/>
              </a:solidFill>
              <a:cs typeface="+mn-ea"/>
              <a:sym typeface="+mn-lt"/>
            </a:endParaRPr>
          </a:p>
        </p:txBody>
      </p:sp>
      <p:grpSp>
        <p:nvGrpSpPr>
          <p:cNvPr id="8" name="组合 7"/>
          <p:cNvGrpSpPr/>
          <p:nvPr/>
        </p:nvGrpSpPr>
        <p:grpSpPr>
          <a:xfrm>
            <a:off x="818961" y="1895475"/>
            <a:ext cx="10554079" cy="3317251"/>
            <a:chOff x="418339" y="2317340"/>
            <a:chExt cx="11385041" cy="2923961"/>
          </a:xfrm>
        </p:grpSpPr>
        <p:cxnSp>
          <p:nvCxnSpPr>
            <p:cNvPr id="9" name="Straight Arrow Connector 45"/>
            <p:cNvCxnSpPr>
              <a:stCxn id="30" idx="0"/>
            </p:cNvCxnSpPr>
            <p:nvPr/>
          </p:nvCxnSpPr>
          <p:spPr bwMode="gray">
            <a:xfrm flipV="1">
              <a:off x="10538669" y="4707409"/>
              <a:ext cx="0" cy="223673"/>
            </a:xfrm>
            <a:prstGeom prst="straightConnector1">
              <a:avLst/>
            </a:prstGeom>
            <a:noFill/>
            <a:ln w="25400" cap="rnd">
              <a:solidFill>
                <a:srgbClr val="405D86"/>
              </a:solidFill>
              <a:prstDash val="solid"/>
              <a:round/>
              <a:tailEnd type="triangle"/>
            </a:ln>
            <a:effectLst/>
          </p:spPr>
        </p:cxnSp>
        <p:sp>
          <p:nvSpPr>
            <p:cNvPr id="10" name="Rectangle 40"/>
            <p:cNvSpPr/>
            <p:nvPr/>
          </p:nvSpPr>
          <p:spPr bwMode="gray">
            <a:xfrm>
              <a:off x="6519054" y="3576699"/>
              <a:ext cx="2503025" cy="1121482"/>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1" name="Rectangle 37"/>
            <p:cNvSpPr/>
            <p:nvPr/>
          </p:nvSpPr>
          <p:spPr bwMode="gray">
            <a:xfrm>
              <a:off x="418339" y="3580836"/>
              <a:ext cx="5639561" cy="1616004"/>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2" name="Rectangle 22"/>
            <p:cNvSpPr/>
            <p:nvPr/>
          </p:nvSpPr>
          <p:spPr bwMode="gray">
            <a:xfrm>
              <a:off x="9291868" y="2827020"/>
              <a:ext cx="2511512" cy="1871161"/>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cxnSp>
          <p:nvCxnSpPr>
            <p:cNvPr id="13" name="Straight Connector 2"/>
            <p:cNvCxnSpPr/>
            <p:nvPr/>
          </p:nvCxnSpPr>
          <p:spPr>
            <a:xfrm>
              <a:off x="4846671" y="3481888"/>
              <a:ext cx="0" cy="396000"/>
            </a:xfrm>
            <a:prstGeom prst="line">
              <a:avLst/>
            </a:prstGeom>
            <a:noFill/>
            <a:ln w="19050" cap="flat" cmpd="sng" algn="ctr">
              <a:solidFill>
                <a:srgbClr val="000000">
                  <a:lumMod val="50000"/>
                  <a:lumOff val="50000"/>
                </a:srgbClr>
              </a:solidFill>
              <a:prstDash val="solid"/>
            </a:ln>
            <a:effectLst/>
          </p:spPr>
        </p:cxnSp>
        <p:sp>
          <p:nvSpPr>
            <p:cNvPr id="14" name="Right Bracket 3"/>
            <p:cNvSpPr/>
            <p:nvPr/>
          </p:nvSpPr>
          <p:spPr>
            <a:xfrm rot="16200000">
              <a:off x="4802069" y="741261"/>
              <a:ext cx="226349" cy="5728673"/>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cxnSp>
          <p:nvCxnSpPr>
            <p:cNvPr id="15" name="Straight Connector 4"/>
            <p:cNvCxnSpPr/>
            <p:nvPr/>
          </p:nvCxnSpPr>
          <p:spPr>
            <a:xfrm>
              <a:off x="10558887" y="3322774"/>
              <a:ext cx="0" cy="396000"/>
            </a:xfrm>
            <a:prstGeom prst="line">
              <a:avLst/>
            </a:prstGeom>
            <a:noFill/>
            <a:ln w="19050" cap="flat" cmpd="sng" algn="ctr">
              <a:solidFill>
                <a:srgbClr val="000000">
                  <a:lumMod val="50000"/>
                  <a:lumOff val="50000"/>
                </a:srgbClr>
              </a:solidFill>
              <a:prstDash val="solid"/>
            </a:ln>
            <a:effectLst/>
          </p:spPr>
        </p:cxnSp>
        <p:cxnSp>
          <p:nvCxnSpPr>
            <p:cNvPr id="16" name="Straight Connector 5"/>
            <p:cNvCxnSpPr/>
            <p:nvPr/>
          </p:nvCxnSpPr>
          <p:spPr>
            <a:xfrm>
              <a:off x="3174287" y="3372564"/>
              <a:ext cx="0" cy="124378"/>
            </a:xfrm>
            <a:prstGeom prst="line">
              <a:avLst/>
            </a:prstGeom>
            <a:noFill/>
            <a:ln w="19050" cap="flat" cmpd="sng" algn="ctr">
              <a:solidFill>
                <a:srgbClr val="000000">
                  <a:lumMod val="50000"/>
                  <a:lumOff val="50000"/>
                </a:srgbClr>
              </a:solidFill>
              <a:prstDash val="solid"/>
            </a:ln>
            <a:effectLst/>
          </p:spPr>
        </p:cxnSp>
        <p:cxnSp>
          <p:nvCxnSpPr>
            <p:cNvPr id="17" name="Straight Connector 6"/>
            <p:cNvCxnSpPr/>
            <p:nvPr/>
          </p:nvCxnSpPr>
          <p:spPr>
            <a:xfrm>
              <a:off x="6171531" y="2680402"/>
              <a:ext cx="0" cy="228969"/>
            </a:xfrm>
            <a:prstGeom prst="line">
              <a:avLst/>
            </a:prstGeom>
            <a:noFill/>
            <a:ln w="19050" cap="flat" cmpd="sng" algn="ctr">
              <a:solidFill>
                <a:srgbClr val="000000">
                  <a:lumMod val="50000"/>
                  <a:lumOff val="50000"/>
                </a:srgbClr>
              </a:solidFill>
              <a:prstDash val="solid"/>
            </a:ln>
            <a:effectLst/>
          </p:spPr>
        </p:cxnSp>
        <p:sp>
          <p:nvSpPr>
            <p:cNvPr id="18" name="Right Bracket 7"/>
            <p:cNvSpPr/>
            <p:nvPr/>
          </p:nvSpPr>
          <p:spPr>
            <a:xfrm rot="16200000">
              <a:off x="7197946" y="-342710"/>
              <a:ext cx="117461" cy="6604420"/>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sp>
          <p:nvSpPr>
            <p:cNvPr id="19" name="Rectangle: Rounded Corners 8"/>
            <p:cNvSpPr/>
            <p:nvPr/>
          </p:nvSpPr>
          <p:spPr>
            <a:xfrm>
              <a:off x="4903270" y="2317340"/>
              <a:ext cx="2569946" cy="455518"/>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β-</a:t>
              </a:r>
              <a:r>
                <a:rPr kumimoji="0" lang="zh-CN" altLang="en-US" sz="1800" b="1" i="0" u="none" strike="noStrike" kern="0" cap="none" spc="0" normalizeH="0" baseline="0" noProof="0" dirty="0">
                  <a:ln>
                    <a:noFill/>
                  </a:ln>
                  <a:solidFill>
                    <a:srgbClr val="FFFFFF"/>
                  </a:solidFill>
                  <a:effectLst/>
                  <a:uLnTx/>
                  <a:uFillTx/>
                  <a:cs typeface="+mn-ea"/>
                  <a:sym typeface="+mn-lt"/>
                </a:rPr>
                <a:t>内酰胺酶</a:t>
              </a:r>
              <a:r>
                <a:rPr kumimoji="0" lang="en-GB" sz="1800" b="1" i="0" u="none" strike="noStrike" kern="0" cap="none" spc="0" normalizeH="0" baseline="30000" noProof="0" dirty="0">
                  <a:ln>
                    <a:noFill/>
                  </a:ln>
                  <a:solidFill>
                    <a:srgbClr val="FFFFFF"/>
                  </a:solidFill>
                  <a:effectLst/>
                  <a:uLnTx/>
                  <a:uFillTx/>
                  <a:cs typeface="+mn-ea"/>
                  <a:sym typeface="+mn-lt"/>
                </a:rPr>
                <a:t>1-4</a:t>
              </a:r>
              <a:endParaRPr kumimoji="0" lang="en-GB" sz="1800" b="1" i="0" u="none" strike="noStrike" kern="0" cap="none" spc="0" normalizeH="0" baseline="30000" noProof="0" dirty="0">
                <a:ln>
                  <a:noFill/>
                </a:ln>
                <a:solidFill>
                  <a:srgbClr val="FFFFFF"/>
                </a:solidFill>
                <a:effectLst/>
                <a:uLnTx/>
                <a:uFillTx/>
                <a:cs typeface="+mn-ea"/>
                <a:sym typeface="+mn-lt"/>
              </a:endParaRPr>
            </a:p>
          </p:txBody>
        </p:sp>
        <p:sp>
          <p:nvSpPr>
            <p:cNvPr id="20" name="Rectangle: Rounded Corners 9"/>
            <p:cNvSpPr/>
            <p:nvPr/>
          </p:nvSpPr>
          <p:spPr>
            <a:xfrm>
              <a:off x="1902655" y="2972046"/>
              <a:ext cx="2378294" cy="418085"/>
            </a:xfrm>
            <a:prstGeom prst="roundRect">
              <a:avLst>
                <a:gd name="adj" fmla="val 0"/>
              </a:avLst>
            </a:prstGeom>
            <a:solidFill>
              <a:srgbClr val="000548"/>
            </a:solidFill>
            <a:ln w="25400" cap="flat" cmpd="sng" algn="ctr">
              <a:noFill/>
              <a:prstDash val="solid"/>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丝氨酸酶</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1" name="Rectangle: Rounded Corners 10"/>
            <p:cNvSpPr/>
            <p:nvPr/>
          </p:nvSpPr>
          <p:spPr>
            <a:xfrm>
              <a:off x="9425965" y="2972046"/>
              <a:ext cx="2265121" cy="418085"/>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金属酶</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2" name="Rectangle: Rounded Corners 11"/>
            <p:cNvSpPr/>
            <p:nvPr/>
          </p:nvSpPr>
          <p:spPr>
            <a:xfrm>
              <a:off x="554504" y="3688301"/>
              <a:ext cx="2634391"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A</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30000" noProof="0" dirty="0">
                <a:ln>
                  <a:noFill/>
                </a:ln>
                <a:solidFill>
                  <a:srgbClr val="FFFFFF"/>
                </a:solidFill>
                <a:effectLst/>
                <a:uLnTx/>
                <a:uFillTx/>
                <a:cs typeface="+mn-ea"/>
                <a:sym typeface="+mn-lt"/>
              </a:endParaRPr>
            </a:p>
          </p:txBody>
        </p:sp>
        <p:sp>
          <p:nvSpPr>
            <p:cNvPr id="23" name="Rectangle: Rounded Corners 12"/>
            <p:cNvSpPr/>
            <p:nvPr/>
          </p:nvSpPr>
          <p:spPr>
            <a:xfrm>
              <a:off x="3650049" y="3688301"/>
              <a:ext cx="2265120"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C</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4" name="Rectangle: Rounded Corners 14"/>
            <p:cNvSpPr/>
            <p:nvPr/>
          </p:nvSpPr>
          <p:spPr>
            <a:xfrm>
              <a:off x="554864" y="4653546"/>
              <a:ext cx="2633554"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KPC</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5" name="Rectangle: Rounded Corners 15"/>
            <p:cNvSpPr/>
            <p:nvPr/>
          </p:nvSpPr>
          <p:spPr>
            <a:xfrm>
              <a:off x="3650409"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AmpC</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6" name="Rectangle: Rounded Corners 16"/>
            <p:cNvSpPr/>
            <p:nvPr/>
          </p:nvSpPr>
          <p:spPr>
            <a:xfrm>
              <a:off x="6647020" y="3688301"/>
              <a:ext cx="2265120" cy="420624"/>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D</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7" name="Rectangle: Rounded Corners 17"/>
            <p:cNvSpPr/>
            <p:nvPr/>
          </p:nvSpPr>
          <p:spPr>
            <a:xfrm>
              <a:off x="6647380"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OXA-48</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8" name="Rectangle: Rounded Corners 18"/>
            <p:cNvSpPr/>
            <p:nvPr/>
          </p:nvSpPr>
          <p:spPr>
            <a:xfrm>
              <a:off x="9426687" y="4159187"/>
              <a:ext cx="2264400" cy="420624"/>
            </a:xfrm>
            <a:prstGeom prst="roundRect">
              <a:avLst>
                <a:gd name="adj" fmla="val 0"/>
              </a:avLst>
            </a:prstGeom>
            <a:solidFill>
              <a:srgbClr val="0095FF">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000483"/>
                  </a:solidFill>
                  <a:effectLst/>
                  <a:uLnTx/>
                  <a:uFillTx/>
                  <a:cs typeface="+mn-ea"/>
                  <a:sym typeface="+mn-lt"/>
                </a:rPr>
                <a:t>IMP, NDM, VIM</a:t>
              </a:r>
              <a:endParaRPr kumimoji="0" lang="en-GB" sz="1400" b="1" i="0" u="none" strike="noStrike" kern="0" cap="none" spc="0" normalizeH="0" baseline="0" noProof="0" dirty="0">
                <a:ln>
                  <a:noFill/>
                </a:ln>
                <a:solidFill>
                  <a:srgbClr val="000483"/>
                </a:solidFill>
                <a:effectLst/>
                <a:uLnTx/>
                <a:uFillTx/>
                <a:cs typeface="+mn-ea"/>
                <a:sym typeface="+mn-lt"/>
              </a:endParaRPr>
            </a:p>
          </p:txBody>
        </p:sp>
        <p:sp>
          <p:nvSpPr>
            <p:cNvPr id="29" name="Rectangle: Rounded Corners 19"/>
            <p:cNvSpPr/>
            <p:nvPr/>
          </p:nvSpPr>
          <p:spPr>
            <a:xfrm>
              <a:off x="9426327" y="3688301"/>
              <a:ext cx="2265120" cy="420624"/>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B</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30" name="TextBox 21"/>
            <p:cNvSpPr txBox="1"/>
            <p:nvPr/>
          </p:nvSpPr>
          <p:spPr bwMode="gray">
            <a:xfrm>
              <a:off x="9776669" y="4931081"/>
              <a:ext cx="1524000" cy="310220"/>
            </a:xfrm>
            <a:prstGeom prst="rect">
              <a:avLst/>
            </a:prstGeom>
            <a:solidFill>
              <a:srgbClr val="000C44"/>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cs typeface="+mn-ea"/>
                  <a:sym typeface="+mn-lt"/>
                </a:rPr>
                <a:t>氨曲南</a:t>
              </a:r>
              <a:endParaRPr kumimoji="0" lang="en-GB" sz="1600" b="1" i="0" u="none" strike="noStrike" kern="0" cap="none" spc="0" normalizeH="0" baseline="0" noProof="0" dirty="0">
                <a:ln>
                  <a:noFill/>
                </a:ln>
                <a:solidFill>
                  <a:srgbClr val="FFFFFF"/>
                </a:solidFill>
                <a:effectLst/>
                <a:uLnTx/>
                <a:uFillTx/>
                <a:cs typeface="+mn-ea"/>
                <a:sym typeface="+mn-lt"/>
              </a:endParaRPr>
            </a:p>
          </p:txBody>
        </p:sp>
        <p:sp>
          <p:nvSpPr>
            <p:cNvPr id="31" name="TextBox 36"/>
            <p:cNvSpPr txBox="1"/>
            <p:nvPr/>
          </p:nvSpPr>
          <p:spPr bwMode="gray">
            <a:xfrm>
              <a:off x="7044413" y="4931081"/>
              <a:ext cx="1524000" cy="310220"/>
            </a:xfrm>
            <a:prstGeom prst="rect">
              <a:avLst/>
            </a:prstGeom>
            <a:solidFill>
              <a:srgbClr val="696ABD"/>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cs typeface="+mn-ea"/>
                  <a:sym typeface="+mn-lt"/>
                </a:rPr>
                <a:t>阿维巴坦</a:t>
              </a:r>
              <a:endParaRPr kumimoji="0" lang="en-GB" sz="1600" b="1" i="0" u="none" strike="noStrike" kern="0" cap="none" spc="0" normalizeH="0" baseline="0" noProof="0" dirty="0">
                <a:ln>
                  <a:noFill/>
                </a:ln>
                <a:solidFill>
                  <a:srgbClr val="FFFFFF"/>
                </a:solidFill>
                <a:effectLst/>
                <a:uLnTx/>
                <a:uFillTx/>
                <a:cs typeface="+mn-ea"/>
                <a:sym typeface="+mn-lt"/>
              </a:endParaRPr>
            </a:p>
          </p:txBody>
        </p:sp>
        <p:cxnSp>
          <p:nvCxnSpPr>
            <p:cNvPr id="32" name="Straight Arrow Connector 38"/>
            <p:cNvCxnSpPr/>
            <p:nvPr/>
          </p:nvCxnSpPr>
          <p:spPr bwMode="gray">
            <a:xfrm flipH="1">
              <a:off x="6167516" y="5106759"/>
              <a:ext cx="909297" cy="1"/>
            </a:xfrm>
            <a:prstGeom prst="straightConnector1">
              <a:avLst/>
            </a:prstGeom>
            <a:noFill/>
            <a:ln w="25400" cap="rnd">
              <a:solidFill>
                <a:srgbClr val="696ABD"/>
              </a:solidFill>
              <a:prstDash val="solid"/>
              <a:round/>
              <a:tailEnd type="triangle"/>
            </a:ln>
            <a:effectLst/>
          </p:spPr>
        </p:cxnSp>
        <p:cxnSp>
          <p:nvCxnSpPr>
            <p:cNvPr id="33" name="Straight Arrow Connector 41"/>
            <p:cNvCxnSpPr>
              <a:stCxn id="31" idx="0"/>
            </p:cNvCxnSpPr>
            <p:nvPr/>
          </p:nvCxnSpPr>
          <p:spPr bwMode="gray">
            <a:xfrm flipH="1" flipV="1">
              <a:off x="7806412" y="4707409"/>
              <a:ext cx="2" cy="223673"/>
            </a:xfrm>
            <a:prstGeom prst="straightConnector1">
              <a:avLst/>
            </a:prstGeom>
            <a:noFill/>
            <a:ln w="25400" cap="rnd">
              <a:solidFill>
                <a:srgbClr val="696ABD"/>
              </a:solidFill>
              <a:prstDash val="sysDot"/>
              <a:round/>
              <a:tailEnd type="triangle"/>
            </a:ln>
            <a:effectLst/>
          </p:spPr>
        </p:cxnSp>
        <p:sp>
          <p:nvSpPr>
            <p:cNvPr id="34" name="TextBox 46"/>
            <p:cNvSpPr txBox="1"/>
            <p:nvPr/>
          </p:nvSpPr>
          <p:spPr bwMode="gray">
            <a:xfrm>
              <a:off x="571852" y="2317340"/>
              <a:ext cx="1524000" cy="457200"/>
            </a:xfrm>
            <a:prstGeom prst="rect">
              <a:avLst/>
            </a:prstGeom>
            <a:solidFill>
              <a:srgbClr val="000548"/>
            </a:solidFill>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en-GB" sz="1600" b="1" i="0" u="none" strike="noStrike" kern="0" cap="none" spc="0" normalizeH="0" baseline="0" noProof="0" dirty="0">
                  <a:ln>
                    <a:noFill/>
                  </a:ln>
                  <a:solidFill>
                    <a:srgbClr val="FFFFFF"/>
                  </a:solidFill>
                  <a:effectLst/>
                  <a:uLnTx/>
                  <a:uFillTx/>
                  <a:cs typeface="+mn-ea"/>
                  <a:sym typeface="+mn-lt"/>
                </a:rPr>
                <a:t>BLIs</a:t>
              </a:r>
              <a:endParaRPr kumimoji="0" lang="en-GB" sz="1600" b="1" i="0" u="none" strike="noStrike" kern="0" cap="none" spc="0" normalizeH="0" baseline="0" noProof="0" dirty="0">
                <a:ln>
                  <a:noFill/>
                </a:ln>
                <a:solidFill>
                  <a:srgbClr val="FFFFFF"/>
                </a:solidFill>
                <a:effectLst/>
                <a:uLnTx/>
                <a:uFillTx/>
                <a:cs typeface="+mn-ea"/>
                <a:sym typeface="+mn-lt"/>
              </a:endParaRPr>
            </a:p>
          </p:txBody>
        </p:sp>
        <p:sp>
          <p:nvSpPr>
            <p:cNvPr id="35" name="Rectangle: Rounded Corners 13"/>
            <p:cNvSpPr/>
            <p:nvPr/>
          </p:nvSpPr>
          <p:spPr>
            <a:xfrm>
              <a:off x="554864" y="4156649"/>
              <a:ext cx="2633554" cy="420623"/>
            </a:xfrm>
            <a:prstGeom prst="roundRect">
              <a:avLst>
                <a:gd name="adj" fmla="val 0"/>
              </a:avLst>
            </a:prstGeom>
            <a:solidFill>
              <a:srgbClr val="375E8A"/>
            </a:solidFill>
            <a:ln w="12700" cap="flat" cmpd="sng" algn="ctr">
              <a:solidFill>
                <a:srgbClr val="0000C9"/>
              </a:solidFill>
              <a:prstDash val="dash"/>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ESBLs: TEM, SHV, CTX-M</a:t>
              </a:r>
              <a:endParaRPr kumimoji="0" lang="en-GB" sz="1400" b="1" i="0" u="none" strike="noStrike" kern="0" cap="none" spc="0" normalizeH="0" baseline="0" noProof="0" dirty="0">
                <a:ln>
                  <a:noFill/>
                </a:ln>
                <a:solidFill>
                  <a:srgbClr val="FFFFFF"/>
                </a:solidFill>
                <a:effectLst/>
                <a:uLnTx/>
                <a:uFillTx/>
                <a:cs typeface="+mn-ea"/>
                <a:sym typeface="+mn-lt"/>
              </a:endParaRPr>
            </a:p>
          </p:txBody>
        </p:sp>
        <p:cxnSp>
          <p:nvCxnSpPr>
            <p:cNvPr id="36" name="连接符: 肘形 34"/>
            <p:cNvCxnSpPr>
              <a:stCxn id="34" idx="1"/>
              <a:endCxn id="35" idx="1"/>
            </p:cNvCxnSpPr>
            <p:nvPr/>
          </p:nvCxnSpPr>
          <p:spPr bwMode="gray">
            <a:xfrm rot="10800000" flipV="1">
              <a:off x="554865" y="2545939"/>
              <a:ext cx="16989" cy="1821021"/>
            </a:xfrm>
            <a:prstGeom prst="bentConnector3">
              <a:avLst>
                <a:gd name="adj1" fmla="val 1551521"/>
              </a:avLst>
            </a:prstGeom>
            <a:noFill/>
            <a:ln w="19050" cap="rnd">
              <a:solidFill>
                <a:srgbClr val="000D45"/>
              </a:solidFill>
              <a:prstDash val="solid"/>
              <a:round/>
              <a:tailEnd type="triangle"/>
            </a:ln>
            <a:effectLst/>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a:spLocks noGrp="1"/>
          </p:cNvSpPr>
          <p:nvPr>
            <p:ph type="title"/>
          </p:nvPr>
        </p:nvSpPr>
        <p:spPr>
          <a:xfrm>
            <a:off x="529360" y="174919"/>
            <a:ext cx="11095161" cy="1021761"/>
          </a:xfrm>
        </p:spPr>
        <p:txBody>
          <a:bodyPr/>
          <a:lstStyle/>
          <a:p>
            <a:pPr>
              <a:lnSpc>
                <a:spcPct val="100000"/>
              </a:lnSpc>
              <a:defRPr/>
            </a:pPr>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a:t>
            </a:r>
            <a:r>
              <a:rPr lang="en-US"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Ⅱa</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期</a:t>
            </a:r>
            <a: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/Ⅲ</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期研究结果</a:t>
            </a:r>
            <a:r>
              <a:rPr lang="en-US"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表明</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a:t>
            </a:r>
            <a:br>
              <a:rPr lang="en-US" altLang="zh-CN"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br>
            <a:r>
              <a:rPr lang="en-US"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具有良好的</a:t>
            </a: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临床</a:t>
            </a:r>
            <a:r>
              <a:rPr lang="en-US"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rPr>
              <a:t>有效性和安全性</a:t>
            </a:r>
            <a:endParaRPr lang="en-US"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lt"/>
            </a:endParaRPr>
          </a:p>
        </p:txBody>
      </p:sp>
      <p:graphicFrame>
        <p:nvGraphicFramePr>
          <p:cNvPr id="6" name="Table 5"/>
          <p:cNvGraphicFramePr>
            <a:graphicFrameLocks noGrp="1"/>
          </p:cNvGraphicFramePr>
          <p:nvPr/>
        </p:nvGraphicFramePr>
        <p:xfrm>
          <a:off x="519835" y="1302452"/>
          <a:ext cx="11133455" cy="3867785"/>
        </p:xfrm>
        <a:graphic>
          <a:graphicData uri="http://schemas.openxmlformats.org/drawingml/2006/table">
            <a:tbl>
              <a:tblPr firstRow="1" firstCol="1" bandRow="1">
                <a:tableStyleId>{5C22544A-7EE6-4342-B048-85BDC9FD1C3A}</a:tableStyleId>
              </a:tblPr>
              <a:tblGrid>
                <a:gridCol w="728652"/>
                <a:gridCol w="1193973"/>
                <a:gridCol w="2168646"/>
                <a:gridCol w="1998079"/>
                <a:gridCol w="1522926"/>
                <a:gridCol w="3521004"/>
              </a:tblGrid>
              <a:tr h="274998">
                <a:tc gridSpan="2">
                  <a:txBody>
                    <a:bodyPr/>
                    <a:lstStyle/>
                    <a:p>
                      <a:pPr algn="ctr">
                        <a:spcBef>
                          <a:spcPts val="300"/>
                        </a:spcBef>
                        <a:spcAft>
                          <a:spcPts val="300"/>
                        </a:spcAft>
                      </a:pPr>
                      <a:r>
                        <a:rPr lang="en-US" altLang="zh-CN" sz="1400" b="1" spc="-10" dirty="0">
                          <a:solidFill>
                            <a:schemeClr val="bg1"/>
                          </a:solidFill>
                          <a:effectLst/>
                          <a:latin typeface="+mn-lt"/>
                          <a:ea typeface="+mn-ea"/>
                          <a:cs typeface="+mn-ea"/>
                          <a:sym typeface="Arial" panose="020B0604020202020204" pitchFamily="34" charset="0"/>
                        </a:rPr>
                        <a:t>试验</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hMerge="1">
                  <a:tcPr marL="144000" marR="72000" marT="72000" marB="72000">
                    <a:solidFill>
                      <a:schemeClr val="tx2"/>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目标</a:t>
                      </a:r>
                      <a:endParaRPr lang="en-PH"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研究设计</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群体</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结果</a:t>
                      </a:r>
                      <a:endParaRPr lang="en-PH" sz="1400" b="1" spc="-10" dirty="0">
                        <a:solidFill>
                          <a:schemeClr val="bg1"/>
                        </a:solidFill>
                        <a:effectLst/>
                        <a:latin typeface="+mn-lt"/>
                        <a:ea typeface="+mn-ea"/>
                        <a:cs typeface="+mn-ea"/>
                        <a:sym typeface="+mn-lt"/>
                      </a:endParaRPr>
                    </a:p>
                  </a:txBody>
                  <a:tcPr marL="144000" marR="72000" marT="72000" marB="72000">
                    <a:solidFill>
                      <a:schemeClr val="accent5"/>
                    </a:solid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Ⅱa期</a:t>
                      </a:r>
                      <a:endParaRPr lang="en-US" sz="1050" spc="-10" dirty="0" err="1">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solidFill>
                          <a:effectLst/>
                          <a:latin typeface="+mn-lt"/>
                          <a:ea typeface="+mn-ea"/>
                          <a:cs typeface="+mn-ea"/>
                          <a:sym typeface="+mn-lt"/>
                        </a:rPr>
                        <a:t>REJUVENATE（</a:t>
                      </a:r>
                      <a:r>
                        <a:rPr lang="en-US" sz="850" u="sng" spc="-10" dirty="0">
                          <a:solidFill>
                            <a:schemeClr val="tx1"/>
                          </a:solidFill>
                          <a:effectLst/>
                          <a:latin typeface="+mn-lt"/>
                          <a:ea typeface="+mn-ea"/>
                          <a:cs typeface="+mn-ea"/>
                          <a:sym typeface="+mn-lt"/>
                        </a:rPr>
                        <a:t>NCT02655419</a:t>
                      </a:r>
                      <a:r>
                        <a:rPr lang="en-US" sz="850" spc="-10" dirty="0">
                          <a:solidFill>
                            <a:schemeClr val="tx1"/>
                          </a:solidFill>
                          <a:effectLst/>
                          <a:latin typeface="+mn-lt"/>
                          <a:ea typeface="+mn-ea"/>
                          <a:cs typeface="+mn-ea"/>
                          <a:sym typeface="+mn-lt"/>
                        </a:rPr>
                        <a:t>）</a:t>
                      </a:r>
                      <a:r>
                        <a:rPr lang="en-US" sz="850" spc="-10" baseline="30000" dirty="0">
                          <a:solidFill>
                            <a:schemeClr val="tx1"/>
                          </a:solidFill>
                          <a:effectLst/>
                          <a:latin typeface="+mn-lt"/>
                          <a:ea typeface="+mn-ea"/>
                          <a:cs typeface="+mn-ea"/>
                          <a:sym typeface="+mn-lt"/>
                        </a:rPr>
                        <a:t>1</a:t>
                      </a:r>
                      <a:endParaRPr lang="en-US" sz="850" spc="-10" baseline="3000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GB" sz="850" spc="-10" dirty="0">
                          <a:solidFill>
                            <a:schemeClr val="tx1"/>
                          </a:solidFill>
                          <a:effectLst/>
                          <a:latin typeface="+mn-lt"/>
                          <a:ea typeface="+mn-ea"/>
                          <a:cs typeface="+mn-ea"/>
                          <a:sym typeface="+mn-lt"/>
                        </a:rPr>
                        <a:t>主要目标：PK和总体安全性</a:t>
                      </a:r>
                      <a:endParaRPr lang="en-GB" sz="850" spc="-10" dirty="0">
                        <a:solidFill>
                          <a:schemeClr val="tx1"/>
                        </a:solidFill>
                        <a:effectLst/>
                        <a:latin typeface="+mn-lt"/>
                        <a:ea typeface="+mn-ea"/>
                        <a:cs typeface="+mn-ea"/>
                        <a:sym typeface="+mn-lt"/>
                      </a:endParaRPr>
                    </a:p>
                    <a:p>
                      <a:pPr marL="0" indent="0">
                        <a:lnSpc>
                          <a:spcPts val="1300"/>
                        </a:lnSpc>
                        <a:spcBef>
                          <a:spcPts val="300"/>
                        </a:spcBef>
                        <a:spcAft>
                          <a:spcPts val="300"/>
                        </a:spcAft>
                        <a:buNone/>
                      </a:pPr>
                      <a:r>
                        <a:rPr lang="en-GB" sz="850" spc="-10" dirty="0">
                          <a:solidFill>
                            <a:schemeClr val="tx1"/>
                          </a:solidFill>
                          <a:effectLst/>
                          <a:latin typeface="+mn-lt"/>
                          <a:ea typeface="+mn-ea"/>
                          <a:cs typeface="+mn-ea"/>
                          <a:sym typeface="+mn-lt"/>
                        </a:rPr>
                        <a:t>次要目标：临床疗效</a:t>
                      </a:r>
                      <a:endParaRPr lang="en-GB"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前瞻性、开放标签、描述性、多中心试验，纳入患有cIAI的成年患者，按顺序分组接受静脉注射</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（联合MTZ）治疗5至14天</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solidFill>
                          <a:effectLst/>
                          <a:latin typeface="+mn-lt"/>
                          <a:ea typeface="+mn-ea"/>
                          <a:cs typeface="+mn-ea"/>
                          <a:sym typeface="+mn-lt"/>
                        </a:rPr>
                        <a:t>成人cIAI患者</a:t>
                      </a:r>
                      <a:endParaRPr lang="en-US"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179705" algn="l" defTabSz="914400" rtl="0" eaLnBrk="1" latinLnBrk="0" hangingPunct="1">
                        <a:lnSpc>
                          <a:spcPts val="1300"/>
                        </a:lnSpc>
                        <a:spcBef>
                          <a:spcPts val="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的整体安全性与单独使用ATM一致</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耐受性良好，未发现新的安全性问题</a:t>
                      </a:r>
                      <a:endParaRPr lang="en-US"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err="1">
                          <a:solidFill>
                            <a:schemeClr val="tx1"/>
                          </a:solidFill>
                          <a:effectLst/>
                          <a:latin typeface="+mn-lt"/>
                          <a:ea typeface="+mn-ea"/>
                          <a:cs typeface="+mn-ea"/>
                          <a:sym typeface="+mn-lt"/>
                        </a:rPr>
                        <a:t>在患有cIAI的成年患者中</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联合MTZ取得了良好的临床反应率</a:t>
                      </a:r>
                      <a:endParaRPr lang="en-GB"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a:solidFill>
                            <a:schemeClr val="tx1"/>
                          </a:solidFill>
                          <a:effectLst/>
                          <a:latin typeface="+mn-lt"/>
                          <a:ea typeface="+mn-ea"/>
                          <a:cs typeface="+mn-ea"/>
                          <a:sym typeface="+mn-lt"/>
                        </a:rPr>
                        <a:t>REJUVENATE研究中ATM和AVI的PK结果，为3期试验给药方案提供了支持</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Ⅲ期</a:t>
                      </a:r>
                      <a:endParaRPr lang="en-US" sz="1050" spc="-10" dirty="0" err="1">
                        <a:solidFill>
                          <a:schemeClr val="tx1"/>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en-GB" sz="850" spc="-10" dirty="0">
                          <a:solidFill>
                            <a:schemeClr val="tx1"/>
                          </a:solidFill>
                          <a:effectLst/>
                          <a:latin typeface="+mn-lt"/>
                          <a:ea typeface="+mn-ea"/>
                          <a:cs typeface="+mn-ea"/>
                          <a:sym typeface="+mn-lt"/>
                        </a:rPr>
                        <a:t>REVISIT</a:t>
                      </a:r>
                      <a:endParaRPr lang="en-GB" sz="850" spc="-10" dirty="0">
                        <a:solidFill>
                          <a:schemeClr val="tx1"/>
                        </a:solidFill>
                        <a:effectLst/>
                        <a:latin typeface="+mn-lt"/>
                        <a:ea typeface="+mn-ea"/>
                        <a:cs typeface="+mn-ea"/>
                        <a:sym typeface="+mn-lt"/>
                      </a:endParaRPr>
                    </a:p>
                    <a:p>
                      <a:pPr>
                        <a:lnSpc>
                          <a:spcPts val="1300"/>
                        </a:lnSpc>
                        <a:spcBef>
                          <a:spcPts val="0"/>
                        </a:spcBef>
                        <a:spcAft>
                          <a:spcPts val="0"/>
                        </a:spcAft>
                      </a:pPr>
                      <a:r>
                        <a:rPr lang="en-US" sz="850" spc="-10" dirty="0">
                          <a:solidFill>
                            <a:schemeClr val="tx1"/>
                          </a:solidFill>
                          <a:effectLst/>
                          <a:latin typeface="+mn-lt"/>
                          <a:ea typeface="+mn-ea"/>
                          <a:cs typeface="+mn-ea"/>
                          <a:sym typeface="+mn-lt"/>
                        </a:rPr>
                        <a:t>（</a:t>
                      </a:r>
                      <a:r>
                        <a:rPr lang="en-US" sz="850" u="sng" spc="-10" dirty="0">
                          <a:solidFill>
                            <a:schemeClr val="tx1"/>
                          </a:solidFill>
                          <a:effectLst/>
                          <a:latin typeface="+mn-lt"/>
                          <a:ea typeface="+mn-ea"/>
                          <a:cs typeface="+mn-ea"/>
                          <a:sym typeface="+mn-lt"/>
                        </a:rPr>
                        <a:t>NCT03329092）</a:t>
                      </a:r>
                      <a:r>
                        <a:rPr lang="en-US" sz="850" u="sng" spc="-10" baseline="30000" dirty="0">
                          <a:solidFill>
                            <a:schemeClr val="tx1"/>
                          </a:solidFill>
                          <a:effectLst/>
                          <a:latin typeface="+mn-lt"/>
                          <a:ea typeface="+mn-ea"/>
                          <a:cs typeface="+mn-ea"/>
                          <a:sym typeface="+mn-lt"/>
                        </a:rPr>
                        <a:t>2,3</a:t>
                      </a:r>
                      <a:endParaRPr lang="en-US" sz="850" u="sng" spc="-10" baseline="3000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主要目标：TOC时的临床治愈情况</a:t>
                      </a:r>
                      <a:endParaRPr lang="en-PH" sz="850" spc="-10" dirty="0">
                        <a:solidFill>
                          <a:schemeClr val="tx1"/>
                        </a:solidFill>
                        <a:effectLst/>
                        <a:latin typeface="+mn-lt"/>
                        <a:ea typeface="+mn-ea"/>
                        <a:cs typeface="+mn-ea"/>
                        <a:sym typeface="+mn-lt"/>
                      </a:endParaRPr>
                    </a:p>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次要目标：根据感染类型评估TOC时的临床治愈情况、TOC时的微生物学反应情况、安全性以及 28天死亡率</a:t>
                      </a:r>
                      <a:endParaRPr lang="en-PH" sz="85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前瞻性、随机、多中心、开放标签、中心评估盲法</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对照</a:t>
                      </a:r>
                      <a:r>
                        <a:rPr lang="en-US" sz="850" kern="1200" spc="-10" dirty="0" err="1">
                          <a:solidFill>
                            <a:schemeClr val="tx1"/>
                          </a:solidFill>
                          <a:effectLst/>
                          <a:latin typeface="+mn-lt"/>
                          <a:ea typeface="+mn-ea"/>
                          <a:cs typeface="+mn-ea"/>
                          <a:sym typeface="+mn-lt"/>
                        </a:rPr>
                        <a:t>试验（无预先计划的正式假设检验</a:t>
                      </a:r>
                      <a:r>
                        <a:rPr lang="en-US" sz="850" kern="1200" spc="-10" dirty="0">
                          <a:solidFill>
                            <a:schemeClr val="tx1"/>
                          </a:solidFill>
                          <a:effectLst/>
                          <a:latin typeface="+mn-lt"/>
                          <a:ea typeface="+mn-ea"/>
                          <a:cs typeface="+mn-ea"/>
                          <a:sym typeface="+mn-lt"/>
                        </a:rPr>
                        <a:t>），在20个国家81个研究点开展，患者接受 </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±MTZ与MER±COL治疗</a:t>
                      </a:r>
                      <a:endParaRPr lang="en-US" sz="850" kern="120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革兰氏阴性菌引起的cIAI或HAP</a:t>
                      </a:r>
                      <a:r>
                        <a:rPr lang="en-US" sz="850" kern="1200" spc="-10" dirty="0">
                          <a:solidFill>
                            <a:schemeClr val="tx1"/>
                          </a:solidFill>
                          <a:effectLst/>
                          <a:latin typeface="+mn-lt"/>
                          <a:ea typeface="+mn-ea"/>
                          <a:cs typeface="+mn-ea"/>
                          <a:sym typeface="+mn-lt"/>
                        </a:rPr>
                        <a:t>/VAP的成人患者</a:t>
                      </a:r>
                      <a:endParaRPr lang="en-US" sz="850" kern="120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a:t>
                      </a:r>
                      <a:r>
                        <a:rPr lang="en-US" sz="850" kern="1200" spc="-10" dirty="0" err="1">
                          <a:solidFill>
                            <a:schemeClr val="tx1"/>
                          </a:solidFill>
                          <a:effectLst/>
                          <a:latin typeface="+mn-lt"/>
                          <a:ea typeface="+mn-ea"/>
                          <a:cs typeface="+mn-ea"/>
                          <a:sym typeface="+mn-lt"/>
                        </a:rPr>
                        <a:t>MTZ）治疗cIAI和HAP</a:t>
                      </a:r>
                      <a:r>
                        <a:rPr lang="en-US" sz="850" kern="1200" spc="-10" dirty="0">
                          <a:solidFill>
                            <a:schemeClr val="tx1"/>
                          </a:solidFill>
                          <a:effectLst/>
                          <a:latin typeface="+mn-lt"/>
                          <a:ea typeface="+mn-ea"/>
                          <a:cs typeface="+mn-ea"/>
                          <a:sym typeface="+mn-lt"/>
                        </a:rPr>
                        <a:t>/VAP</a:t>
                      </a:r>
                      <a:r>
                        <a:rPr lang="zh-CN" altLang="en-US" sz="850" kern="1200" spc="-10" dirty="0">
                          <a:solidFill>
                            <a:schemeClr val="tx1"/>
                          </a:solidFill>
                          <a:effectLst/>
                          <a:latin typeface="+mn-lt"/>
                          <a:ea typeface="+mn-ea"/>
                          <a:cs typeface="+mn-ea"/>
                          <a:sym typeface="+mn-lt"/>
                        </a:rPr>
                        <a:t>患者的</a:t>
                      </a:r>
                      <a:r>
                        <a:rPr lang="en-US" sz="850" kern="1200" spc="-10" dirty="0" err="1">
                          <a:solidFill>
                            <a:schemeClr val="tx1"/>
                          </a:solidFill>
                          <a:effectLst/>
                          <a:latin typeface="+mn-lt"/>
                          <a:ea typeface="+mn-ea"/>
                          <a:cs typeface="+mn-ea"/>
                          <a:sym typeface="+mn-lt"/>
                        </a:rPr>
                        <a:t>有效性与辅助使用MER±COL相似</a:t>
                      </a:r>
                      <a:endParaRPr lang="en-GB"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耐受性</a:t>
                      </a:r>
                      <a:r>
                        <a:rPr lang="zh-CN" altLang="en-US" sz="850" kern="1200" spc="-10" dirty="0">
                          <a:solidFill>
                            <a:schemeClr val="tx1"/>
                          </a:solidFill>
                          <a:effectLst/>
                          <a:latin typeface="+mn-lt"/>
                          <a:ea typeface="+mn-ea"/>
                          <a:cs typeface="+mn-ea"/>
                          <a:sym typeface="+mn-lt"/>
                        </a:rPr>
                        <a:t>良好</a:t>
                      </a:r>
                      <a:r>
                        <a:rPr lang="en-US" sz="850" kern="1200" spc="-10" dirty="0">
                          <a:solidFill>
                            <a:schemeClr val="tx1"/>
                          </a:solidFill>
                          <a:effectLst/>
                          <a:latin typeface="+mn-lt"/>
                          <a:ea typeface="+mn-ea"/>
                          <a:cs typeface="+mn-ea"/>
                          <a:sym typeface="+mn-lt"/>
                        </a:rPr>
                        <a:t>，</a:t>
                      </a:r>
                      <a:r>
                        <a:rPr lang="en-US" sz="850" kern="1200" spc="-10" dirty="0" err="1">
                          <a:solidFill>
                            <a:schemeClr val="tx1"/>
                          </a:solidFill>
                          <a:effectLst/>
                          <a:latin typeface="+mn-lt"/>
                          <a:ea typeface="+mn-ea"/>
                          <a:cs typeface="+mn-ea"/>
                          <a:sym typeface="+mn-lt"/>
                        </a:rPr>
                        <a:t>未发现新的安全性问题</a:t>
                      </a:r>
                      <a:endParaRPr lang="en-US" sz="850" kern="1200" spc="-10" dirty="0" err="1">
                        <a:solidFill>
                          <a:schemeClr val="tx1"/>
                        </a:solidFill>
                        <a:effectLst/>
                        <a:latin typeface="+mn-lt"/>
                        <a:ea typeface="+mn-ea"/>
                        <a:cs typeface="+mn-ea"/>
                        <a:sym typeface="+mn-lt"/>
                      </a:endParaRPr>
                    </a:p>
                  </a:txBody>
                  <a:tcPr marL="144000" marR="72000" marT="72000" marB="72000" anchor="ctr">
                    <a:lnB>
                      <a:noFill/>
                    </a:lnB>
                    <a:no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Ⅲ期</a:t>
                      </a:r>
                      <a:endParaRPr lang="en-US" sz="1050" spc="-10" dirty="0" err="1">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en-GB" sz="850" spc="-10" dirty="0">
                          <a:solidFill>
                            <a:schemeClr val="tx1"/>
                          </a:solidFill>
                          <a:effectLst/>
                          <a:latin typeface="+mn-lt"/>
                          <a:ea typeface="+mn-ea"/>
                          <a:cs typeface="+mn-ea"/>
                          <a:sym typeface="+mn-lt"/>
                        </a:rPr>
                        <a:t>ASSEMBLE</a:t>
                      </a:r>
                      <a:endParaRPr lang="en-GB" sz="850" spc="-10" dirty="0">
                        <a:solidFill>
                          <a:schemeClr val="tx1"/>
                        </a:solidFill>
                        <a:effectLst/>
                        <a:latin typeface="+mn-lt"/>
                        <a:ea typeface="+mn-ea"/>
                        <a:cs typeface="+mn-ea"/>
                        <a:sym typeface="+mn-lt"/>
                      </a:endParaRPr>
                    </a:p>
                    <a:p>
                      <a:pPr>
                        <a:lnSpc>
                          <a:spcPts val="1300"/>
                        </a:lnSpc>
                        <a:spcBef>
                          <a:spcPts val="0"/>
                        </a:spcBef>
                        <a:spcAft>
                          <a:spcPts val="0"/>
                        </a:spcAft>
                      </a:pPr>
                      <a:r>
                        <a:rPr lang="en-US" sz="850" spc="-10" dirty="0">
                          <a:solidFill>
                            <a:schemeClr val="tx1"/>
                          </a:solidFill>
                          <a:effectLst/>
                          <a:latin typeface="+mn-lt"/>
                          <a:ea typeface="+mn-ea"/>
                          <a:cs typeface="+mn-ea"/>
                          <a:sym typeface="+mn-lt"/>
                        </a:rPr>
                        <a:t>（</a:t>
                      </a:r>
                      <a:r>
                        <a:rPr lang="en-US" sz="850" u="sng" spc="-10" dirty="0">
                          <a:solidFill>
                            <a:schemeClr val="tx1"/>
                          </a:solidFill>
                          <a:effectLst/>
                          <a:latin typeface="+mn-lt"/>
                          <a:ea typeface="+mn-ea"/>
                          <a:cs typeface="+mn-ea"/>
                          <a:sym typeface="+mn-lt"/>
                        </a:rPr>
                        <a:t>NCT03580044</a:t>
                      </a:r>
                      <a:r>
                        <a:rPr lang="en-US" sz="850" spc="-10" dirty="0">
                          <a:solidFill>
                            <a:schemeClr val="tx1"/>
                          </a:solidFill>
                          <a:effectLst/>
                          <a:latin typeface="+mn-lt"/>
                          <a:ea typeface="+mn-ea"/>
                          <a:cs typeface="+mn-ea"/>
                          <a:sym typeface="+mn-lt"/>
                        </a:rPr>
                        <a:t>）</a:t>
                      </a:r>
                      <a:r>
                        <a:rPr lang="en-US" sz="850" spc="-10" baseline="30000" dirty="0">
                          <a:solidFill>
                            <a:schemeClr val="tx1"/>
                          </a:solidFill>
                          <a:effectLst/>
                          <a:latin typeface="+mn-lt"/>
                          <a:ea typeface="+mn-ea"/>
                          <a:cs typeface="+mn-ea"/>
                          <a:sym typeface="+mn-lt"/>
                        </a:rPr>
                        <a:t>4-6</a:t>
                      </a:r>
                      <a:endParaRPr lang="en-US" sz="850" spc="-10" baseline="3000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主要终点：TOC时的临床治愈情况</a:t>
                      </a:r>
                      <a:endParaRPr lang="en-PH" sz="850" spc="-10" dirty="0">
                        <a:solidFill>
                          <a:schemeClr val="tx1"/>
                        </a:solidFill>
                        <a:effectLst/>
                        <a:latin typeface="+mn-lt"/>
                        <a:ea typeface="+mn-ea"/>
                        <a:cs typeface="+mn-ea"/>
                        <a:sym typeface="+mn-lt"/>
                      </a:endParaRPr>
                    </a:p>
                    <a:p>
                      <a:pPr marL="0" marR="0" lvl="0" indent="0" algn="l" defTabSz="914400" rtl="0" eaLnBrk="1" fontAlgn="auto" latinLnBrk="0" hangingPunct="1">
                        <a:lnSpc>
                          <a:spcPts val="1300"/>
                        </a:lnSpc>
                        <a:spcBef>
                          <a:spcPts val="300"/>
                        </a:spcBef>
                        <a:spcAft>
                          <a:spcPts val="300"/>
                        </a:spcAft>
                        <a:buClrTx/>
                        <a:buSzTx/>
                        <a:buFontTx/>
                        <a:buNone/>
                        <a:defRPr/>
                      </a:pPr>
                      <a:r>
                        <a:rPr lang="en-PH" sz="850" spc="-10" dirty="0">
                          <a:solidFill>
                            <a:schemeClr val="tx1"/>
                          </a:solidFill>
                          <a:effectLst/>
                          <a:latin typeface="+mn-lt"/>
                          <a:ea typeface="+mn-ea"/>
                          <a:cs typeface="+mn-ea"/>
                          <a:sym typeface="+mn-lt"/>
                        </a:rPr>
                        <a:t>次要终点：28天死亡率和安全性</a:t>
                      </a:r>
                      <a:endParaRPr lang="en-PH"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前瞻性、随机、描述性、多中心、开放标签、平行组</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对照</a:t>
                      </a:r>
                      <a:r>
                        <a:rPr lang="en-US" sz="850" kern="1200" spc="-10" dirty="0">
                          <a:solidFill>
                            <a:schemeClr val="tx1"/>
                          </a:solidFill>
                          <a:effectLst/>
                          <a:latin typeface="+mn-lt"/>
                          <a:ea typeface="+mn-ea"/>
                          <a:cs typeface="+mn-ea"/>
                          <a:sym typeface="+mn-lt"/>
                        </a:rPr>
                        <a:t>试验，在9个国家12个研究点开展，评估</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相较于最佳可用治疗方案</a:t>
                      </a:r>
                      <a:r>
                        <a:rPr lang="en-US" sz="850" kern="1200" spc="-10" dirty="0">
                          <a:solidFill>
                            <a:schemeClr val="tx1"/>
                          </a:solidFill>
                          <a:effectLst/>
                          <a:latin typeface="+mn-lt"/>
                          <a:ea typeface="+mn-ea"/>
                          <a:cs typeface="+mn-ea"/>
                          <a:sym typeface="+mn-lt"/>
                        </a:rPr>
                        <a:t>*的疗效、安全性和耐受性*</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产MBL革兰氏阴性菌引起的cIAI、院内肺炎（包括HAP</a:t>
                      </a:r>
                      <a:r>
                        <a:rPr lang="en-US" sz="850" kern="1200" spc="-10" dirty="0">
                          <a:solidFill>
                            <a:schemeClr val="tx1"/>
                          </a:solidFill>
                          <a:effectLst/>
                          <a:latin typeface="+mn-lt"/>
                          <a:ea typeface="+mn-ea"/>
                          <a:cs typeface="+mn-ea"/>
                          <a:sym typeface="+mn-lt"/>
                        </a:rPr>
                        <a:t>/VAP）、</a:t>
                      </a:r>
                      <a:r>
                        <a:rPr lang="en-US" sz="850" kern="1200" spc="-10" dirty="0" err="1">
                          <a:solidFill>
                            <a:schemeClr val="tx1"/>
                          </a:solidFill>
                          <a:effectLst/>
                          <a:latin typeface="+mn-lt"/>
                          <a:ea typeface="+mn-ea"/>
                          <a:cs typeface="+mn-ea"/>
                          <a:sym typeface="+mn-lt"/>
                        </a:rPr>
                        <a:t>cUTI或血流感染的成年住院患者</a:t>
                      </a:r>
                      <a:endParaRPr lang="en-US" sz="850" kern="1200" spc="-10" dirty="0" err="1">
                        <a:solidFill>
                          <a:schemeClr val="tx1"/>
                        </a:solidFill>
                        <a:effectLst/>
                        <a:latin typeface="+mn-lt"/>
                        <a:ea typeface="+mn-ea"/>
                        <a:cs typeface="+mn-ea"/>
                        <a:sym typeface="+mn-lt"/>
                      </a:endParaRPr>
                    </a:p>
                  </a:txBody>
                  <a:tcPr marL="144000" marR="72000" marT="72000" marB="72000" anchor="ctr">
                    <a:lnR>
                      <a:noFill/>
                    </a:lnR>
                    <a:solidFill>
                      <a:schemeClr val="tx2">
                        <a:alpha val="10000"/>
                      </a:schemeClr>
                    </a:solidFill>
                  </a:tcPr>
                </a:tc>
                <a:tc>
                  <a:txBody>
                    <a:bodyPr/>
                    <a:lstStyle/>
                    <a:p>
                      <a:pPr marL="0" indent="-179705" algn="l" defTabSz="914400" rtl="0" eaLnBrk="1" latinLnBrk="0" hangingPunct="1">
                        <a:lnSpc>
                          <a:spcPts val="1300"/>
                        </a:lnSpc>
                        <a:spcBef>
                          <a:spcPts val="300"/>
                        </a:spcBef>
                        <a:spcAft>
                          <a:spcPts val="300"/>
                        </a:spcAft>
                        <a:buAutoNum type="arabicPeriod"/>
                      </a:pPr>
                      <a:r>
                        <a:rPr lang="en-US" sz="850" kern="1200" spc="-10" dirty="0" err="1">
                          <a:solidFill>
                            <a:schemeClr val="tx1"/>
                          </a:solidFill>
                          <a:effectLst/>
                          <a:latin typeface="+mn-lt"/>
                          <a:ea typeface="+mn-ea"/>
                          <a:cs typeface="+mn-ea"/>
                          <a:sym typeface="+mn-lt"/>
                        </a:rPr>
                        <a:t>ASSEMBLE试验数据表明</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在治疗由产MBL革兰氏阴性菌引起的严重感染方面具有潜在作用</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当前</a:t>
                      </a:r>
                      <a:r>
                        <a:rPr lang="en-US" sz="850" kern="1200" spc="-10" dirty="0" err="1">
                          <a:solidFill>
                            <a:schemeClr val="tx1"/>
                          </a:solidFill>
                          <a:effectLst/>
                          <a:latin typeface="+mn-lt"/>
                          <a:ea typeface="+mn-ea"/>
                          <a:cs typeface="+mn-ea"/>
                          <a:sym typeface="+mn-lt"/>
                        </a:rPr>
                        <a:t>此类感染的治疗方案有限</a:t>
                      </a:r>
                      <a:r>
                        <a:rPr lang="en-US" sz="850" kern="1200" spc="-10" dirty="0">
                          <a:solidFill>
                            <a:schemeClr val="tx1"/>
                          </a:solidFill>
                          <a:effectLst/>
                          <a:latin typeface="+mn-lt"/>
                          <a:ea typeface="+mn-ea"/>
                          <a:cs typeface="+mn-ea"/>
                          <a:sym typeface="+mn-lt"/>
                        </a:rPr>
                        <a:t>†, ‡</a:t>
                      </a:r>
                      <a:endParaRPr lang="en-US" sz="850" kern="1200" spc="-10" baseline="3000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的安全性与单独使用氨曲南的安全性一致，未报告与治疗相关的严重不良事件</a:t>
                      </a:r>
                      <a:r>
                        <a:rPr lang="en-US" sz="850" kern="1200" spc="-10" dirty="0">
                          <a:solidFill>
                            <a:schemeClr val="tx1"/>
                          </a:solidFill>
                          <a:effectLst/>
                          <a:latin typeface="+mn-lt"/>
                          <a:ea typeface="+mn-ea"/>
                          <a:cs typeface="+mn-ea"/>
                          <a:sym typeface="+mn-lt"/>
                        </a:rPr>
                        <a:t>。</a:t>
                      </a:r>
                      <a:endParaRPr lang="en-US" sz="850" kern="1200" spc="-10" dirty="0">
                        <a:solidFill>
                          <a:schemeClr val="tx1"/>
                        </a:solidFill>
                        <a:effectLst/>
                        <a:latin typeface="+mn-lt"/>
                        <a:ea typeface="+mn-ea"/>
                        <a:cs typeface="+mn-ea"/>
                        <a:sym typeface="+mn-lt"/>
                      </a:endParaRPr>
                    </a:p>
                  </a:txBody>
                  <a:tcPr marL="144000" marR="72000" marT="72000" marB="72000" anchor="ctr">
                    <a:lnL>
                      <a:noFill/>
                    </a:lnL>
                    <a:lnR>
                      <a:noFill/>
                    </a:lnR>
                    <a:lnT>
                      <a:noFill/>
                    </a:lnT>
                    <a:lnB>
                      <a:noFill/>
                    </a:lnB>
                    <a:lnTlToBr>
                      <a:noFill/>
                    </a:lnTlToBr>
                    <a:lnBlToTr>
                      <a:noFill/>
                    </a:lnBlToTr>
                    <a:solidFill>
                      <a:schemeClr val="tx2">
                        <a:alpha val="10000"/>
                      </a:schemeClr>
                    </a:solidFill>
                  </a:tcPr>
                </a:tc>
              </a:tr>
            </a:tbl>
          </a:graphicData>
        </a:graphic>
      </p:graphicFrame>
      <p:sp>
        <p:nvSpPr>
          <p:cNvPr id="4" name="Text Placeholder 2"/>
          <p:cNvSpPr txBox="1"/>
          <p:nvPr/>
        </p:nvSpPr>
        <p:spPr>
          <a:xfrm>
            <a:off x="529450" y="5239738"/>
            <a:ext cx="11095164" cy="48457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微软雅黑" panose="020B0503020204020204" pitchFamily="34" charset="-122"/>
              <a:buNone/>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*micro-ITT群体。</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 †</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鉴于研究参与人数较少，相关结论需审慎解读。</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ASSEMBLE研究数据首次公布于2024年ESCMID全球大会。</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endPar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Tx/>
              <a:buFont typeface="微软雅黑" panose="020B0503020204020204" pitchFamily="34" charset="-122"/>
              <a:buNone/>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ATM：氨曲南；AVI：阿维巴坦；cIAI：复杂腹腔内感染；COL：粘菌素；cUTI：复杂性尿路感染；HAP：医院内获得性肺炎；IV：静脉注射；MBL：金属-β-</a:t>
            </a:r>
            <a:r>
              <a:rPr kumimoji="0" lang="en-GB" sz="10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内酰胺酶；MDR：多重耐药；MTZ：甲硝唑；MER：美罗培南；PK：药代动力学；TOC</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endPar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5" name="Text Placeholder 2"/>
          <p:cNvSpPr txBox="1"/>
          <p:nvPr/>
        </p:nvSpPr>
        <p:spPr>
          <a:xfrm>
            <a:off x="658355" y="5671648"/>
            <a:ext cx="11095164" cy="628088"/>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微软雅黑" panose="020B0503020204020204" pitchFamily="34" charset="-122"/>
              <a:buNone/>
              <a:defRPr/>
            </a:pPr>
            <a:b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1.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Cornely</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OA, et al. J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Antimicrob</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Chemother</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2020;75:618–27; 2.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Carmeli</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Y, et al. Lancet Infect Dis 2025;25(2):218–230; 3. ClinicalTrials.gov. </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1"/>
              </a:rPr>
              <a:t>https://classic.clinicaltrials.gov/ct2/show/NCT03329092</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4.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ClinicalTrials.gov.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2"/>
              </a:rPr>
              <a:t>Efficacy, Safety, and Tolerability of ATM-AVI in the Treatment of Serious Infection Due to MBL-producing Gram-negative Bacteria - Full Text View - ClinicalTrials.gov</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5. Pfizer.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3"/>
              </a:rPr>
              <a:t>www.pfizer.com/news/press-release/press-release-detail/phase-3-studies-pfizers-novel-antibiotic-combination-offer</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a:t>
            </a:r>
            <a:b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6. </a:t>
            </a:r>
            <a:r>
              <a:rPr kumimoji="0" lang="en-US"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Daikos</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G, et al. Poster 06184. Presented at the 34th ESCMID, Barcelona, Spain, April 27–30, 2024.</a:t>
            </a:r>
            <a:endPar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tags/tag1.xml><?xml version="1.0" encoding="utf-8"?>
<p:tagLst xmlns:p="http://schemas.openxmlformats.org/presentationml/2006/main">
  <p:tag name="TABLE_ENDDRAG_ORIGIN_RECT" val="917*410"/>
  <p:tag name="TABLE_ENDDRAG_RECT" val="21*80*917*410"/>
</p:tagLst>
</file>

<file path=ppt/tags/tag10.xml><?xml version="1.0" encoding="utf-8"?>
<p:tagLst xmlns:p="http://schemas.openxmlformats.org/presentationml/2006/main">
  <p:tag name="KSO_WM_DIAGRAM_VIRTUALLY_FRAME" val="{&quot;height&quot;:333.1118897637795,&quot;left&quot;:39.65,&quot;top&quot;:126.93811023622047,&quot;width&quot;:890.15}"/>
</p:tagLst>
</file>

<file path=ppt/tags/tag11.xml><?xml version="1.0" encoding="utf-8"?>
<p:tagLst xmlns:p="http://schemas.openxmlformats.org/presentationml/2006/main">
  <p:tag name="KSO_WM_DIAGRAM_VIRTUALLY_FRAME" val="{&quot;height&quot;:333.1118897637795,&quot;left&quot;:39.65,&quot;top&quot;:126.93811023622047,&quot;width&quot;:890.15}"/>
</p:tagLst>
</file>

<file path=ppt/tags/tag12.xml><?xml version="1.0" encoding="utf-8"?>
<p:tagLst xmlns:p="http://schemas.openxmlformats.org/presentationml/2006/main">
  <p:tag name="KSO_WM_DIAGRAM_VIRTUALLY_FRAME" val="{&quot;height&quot;:333.1118897637795,&quot;left&quot;:39.65,&quot;top&quot;:126.93811023622047,&quot;width&quot;:890.15}"/>
</p:tagLst>
</file>

<file path=ppt/tags/tag13.xml><?xml version="1.0" encoding="utf-8"?>
<p:tagLst xmlns:p="http://schemas.openxmlformats.org/presentationml/2006/main">
  <p:tag name="MH" val="20160118133943"/>
  <p:tag name="MH_LIBRARY" val="GRAPHIC"/>
  <p:tag name="MH_TYPE" val="SubTitle"/>
  <p:tag name="MH_ORDER" val="1"/>
</p:tagLst>
</file>

<file path=ppt/tags/tag14.xml><?xml version="1.0" encoding="utf-8"?>
<p:tagLst xmlns:p="http://schemas.openxmlformats.org/presentationml/2006/main">
  <p:tag name="KSO_WM_DIAGRAM_VIRTUALLY_FRAME" val="{&quot;height&quot;:333.1118897637795,&quot;left&quot;:39.65,&quot;top&quot;:126.93811023622047,&quot;width&quot;:890.15}"/>
</p:tagLst>
</file>

<file path=ppt/tags/tag15.xml><?xml version="1.0" encoding="utf-8"?>
<p:tagLst xmlns:p="http://schemas.openxmlformats.org/presentationml/2006/main">
  <p:tag name="KSO_WM_DIAGRAM_VIRTUALLY_FRAME" val="{&quot;height&quot;:333.1118897637795,&quot;left&quot;:39.65,&quot;top&quot;:126.93811023622047,&quot;width&quot;:890.15}"/>
</p:tagLst>
</file>

<file path=ppt/tags/tag16.xml><?xml version="1.0" encoding="utf-8"?>
<p:tagLst xmlns:p="http://schemas.openxmlformats.org/presentationml/2006/main">
  <p:tag name="KSO_WM_DIAGRAM_VIRTUALLY_FRAME" val="{&quot;height&quot;:333.1118897637795,&quot;left&quot;:39.65,&quot;top&quot;:126.93811023622047,&quot;width&quot;:890.15}"/>
</p:tagLst>
</file>

<file path=ppt/tags/tag17.xml><?xml version="1.0" encoding="utf-8"?>
<p:tagLst xmlns:p="http://schemas.openxmlformats.org/presentationml/2006/main">
  <p:tag name="KSO_WM_DIAGRAM_VIRTUALLY_FRAME" val="{&quot;height&quot;:333.1118897637795,&quot;left&quot;:39.65,&quot;top&quot;:126.93811023622047,&quot;width&quot;:890.15}"/>
</p:tagLst>
</file>

<file path=ppt/tags/tag18.xml><?xml version="1.0" encoding="utf-8"?>
<p:tagLst xmlns:p="http://schemas.openxmlformats.org/presentationml/2006/main">
  <p:tag name="KSO_WM_DIAGRAM_VIRTUALLY_FRAME" val="{&quot;height&quot;:333.1118897637795,&quot;left&quot;:39.65,&quot;top&quot;:126.93811023622047,&quot;width&quot;:890.15}"/>
</p:tagLst>
</file>

<file path=ppt/tags/tag19.xml><?xml version="1.0" encoding="utf-8"?>
<p:tagLst xmlns:p="http://schemas.openxmlformats.org/presentationml/2006/main">
  <p:tag name="KSO_WM_DIAGRAM_VIRTUALLY_FRAME" val="{&quot;height&quot;:333.1118897637795,&quot;left&quot;:39.65,&quot;top&quot;:126.93811023622047,&quot;width&quot;:890.15}"/>
</p:tagLst>
</file>

<file path=ppt/tags/tag2.xml><?xml version="1.0" encoding="utf-8"?>
<p:tagLst xmlns:p="http://schemas.openxmlformats.org/presentationml/2006/main">
  <p:tag name="MH" val="20160118133943"/>
  <p:tag name="MH_LIBRARY" val="GRAPHIC"/>
  <p:tag name="MH_TYPE" val="Text"/>
  <p:tag name="MH_ORDER" val="1"/>
  <p:tag name="KSO_WM_DIAGRAM_VIRTUALLY_FRAME" val="{&quot;height&quot;:333.1118897637795,&quot;left&quot;:39.65,&quot;top&quot;:126.93811023622047,&quot;width&quot;:890.15}"/>
</p:tagLst>
</file>

<file path=ppt/tags/tag20.xml><?xml version="1.0" encoding="utf-8"?>
<p:tagLst xmlns:p="http://schemas.openxmlformats.org/presentationml/2006/main">
  <p:tag name="KSO_WM_DIAGRAM_VIRTUALLY_FRAME" val="{&quot;height&quot;:333.1118897637795,&quot;left&quot;:39.65,&quot;top&quot;:126.93811023622047,&quot;width&quot;:890.15}"/>
</p:tagLst>
</file>

<file path=ppt/tags/tag21.xml><?xml version="1.0" encoding="utf-8"?>
<p:tagLst xmlns:p="http://schemas.openxmlformats.org/presentationml/2006/main">
  <p:tag name="KSO_WM_DIAGRAM_VIRTUALLY_FRAME" val="{&quot;height&quot;:333.1118897637795,&quot;left&quot;:39.65,&quot;top&quot;:126.93811023622047,&quot;width&quot;:890.15}"/>
</p:tagLst>
</file>

<file path=ppt/tags/tag22.xml><?xml version="1.0" encoding="utf-8"?>
<p:tagLst xmlns:p="http://schemas.openxmlformats.org/presentationml/2006/main">
  <p:tag name="KSO_WM_DIAGRAM_VIRTUALLY_FRAME" val="{&quot;height&quot;:333.1118897637795,&quot;left&quot;:39.65,&quot;top&quot;:126.93811023622047,&quot;width&quot;:890.15}"/>
</p:tagLst>
</file>

<file path=ppt/tags/tag23.xml><?xml version="1.0" encoding="utf-8"?>
<p:tagLst xmlns:p="http://schemas.openxmlformats.org/presentationml/2006/main">
  <p:tag name="MH" val="20160118133943"/>
  <p:tag name="MH_LIBRARY" val="GRAPHIC"/>
  <p:tag name="MH_TYPE" val="Text"/>
  <p:tag name="MH_ORDER" val="1"/>
  <p:tag name="KSO_WM_DIAGRAM_VIRTUALLY_FRAME" val="{&quot;height&quot;:333.1118897637795,&quot;left&quot;:39.65,&quot;top&quot;:126.93811023622047,&quot;width&quot;:890.15}"/>
</p:tagLst>
</file>

<file path=ppt/tags/tag24.xml><?xml version="1.0" encoding="utf-8"?>
<p:tagLst xmlns:p="http://schemas.openxmlformats.org/presentationml/2006/main">
  <p:tag name="MH" val="20160118133943"/>
  <p:tag name="MH_LIBRARY" val="GRAPHIC"/>
  <p:tag name="MH_TYPE" val="SubTitle"/>
  <p:tag name="MH_ORDER" val="1"/>
</p:tagLst>
</file>

<file path=ppt/tags/tag25.xml><?xml version="1.0" encoding="utf-8"?>
<p:tagLst xmlns:p="http://schemas.openxmlformats.org/presentationml/2006/main">
  <p:tag name="KSO_WM_DIAGRAM_VIRTUALLY_FRAME" val="{&quot;height&quot;:333.1118897637795,&quot;left&quot;:39.65,&quot;top&quot;:126.93811023622047,&quot;width&quot;:890.15}"/>
</p:tagLst>
</file>

<file path=ppt/tags/tag26.xml><?xml version="1.0" encoding="utf-8"?>
<p:tagLst xmlns:p="http://schemas.openxmlformats.org/presentationml/2006/main">
  <p:tag name="KSO_WM_DIAGRAM_VIRTUALLY_FRAME" val="{&quot;height&quot;:333.1118897637795,&quot;left&quot;:39.65,&quot;top&quot;:126.93811023622047,&quot;width&quot;:890.15}"/>
</p:tagLst>
</file>

<file path=ppt/tags/tag27.xml><?xml version="1.0" encoding="utf-8"?>
<p:tagLst xmlns:p="http://schemas.openxmlformats.org/presentationml/2006/main">
  <p:tag name="KSO_WM_DIAGRAM_VIRTUALLY_FRAME" val="{&quot;height&quot;:333.1118897637795,&quot;left&quot;:39.65,&quot;top&quot;:126.93811023622047,&quot;width&quot;:890.15}"/>
</p:tagLst>
</file>

<file path=ppt/tags/tag28.xml><?xml version="1.0" encoding="utf-8"?>
<p:tagLst xmlns:p="http://schemas.openxmlformats.org/presentationml/2006/main">
  <p:tag name="KSO_WM_DIAGRAM_VIRTUALLY_FRAME" val="{&quot;height&quot;:333.1118897637795,&quot;left&quot;:39.65,&quot;top&quot;:126.93811023622047,&quot;width&quot;:890.15}"/>
</p:tagLst>
</file>

<file path=ppt/tags/tag29.xml><?xml version="1.0" encoding="utf-8"?>
<p:tagLst xmlns:p="http://schemas.openxmlformats.org/presentationml/2006/main">
  <p:tag name="KSO_WM_DIAGRAM_VIRTUALLY_FRAME" val="{&quot;height&quot;:333.1118897637795,&quot;left&quot;:39.65,&quot;top&quot;:126.93811023622047,&quot;width&quot;:890.15}"/>
</p:tagLst>
</file>

<file path=ppt/tags/tag3.xml><?xml version="1.0" encoding="utf-8"?>
<p:tagLst xmlns:p="http://schemas.openxmlformats.org/presentationml/2006/main">
  <p:tag name="KSO_WM_DIAGRAM_VIRTUALLY_FRAME" val="{&quot;height&quot;:333.1118897637795,&quot;left&quot;:39.65,&quot;top&quot;:126.93811023622047,&quot;width&quot;:890.15}"/>
</p:tagLst>
</file>

<file path=ppt/tags/tag30.xml><?xml version="1.0" encoding="utf-8"?>
<p:tagLst xmlns:p="http://schemas.openxmlformats.org/presentationml/2006/main">
  <p:tag name="KSO_WM_DIAGRAM_VIRTUALLY_FRAME" val="{&quot;height&quot;:333.1118897637795,&quot;left&quot;:39.65,&quot;top&quot;:126.93811023622047,&quot;width&quot;:890.15}"/>
</p:tagLst>
</file>

<file path=ppt/tags/tag31.xml><?xml version="1.0" encoding="utf-8"?>
<p:tagLst xmlns:p="http://schemas.openxmlformats.org/presentationml/2006/main">
  <p:tag name="KSO_WM_DIAGRAM_VIRTUALLY_FRAME" val="{&quot;height&quot;:333.1118897637795,&quot;left&quot;:39.65,&quot;top&quot;:126.93811023622047,&quot;width&quot;:890.15}"/>
</p:tagLst>
</file>

<file path=ppt/tags/tag32.xml><?xml version="1.0" encoding="utf-8"?>
<p:tagLst xmlns:p="http://schemas.openxmlformats.org/presentationml/2006/main">
  <p:tag name="KSO_WM_DIAGRAM_VIRTUALLY_FRAME" val="{&quot;height&quot;:333.1118897637795,&quot;left&quot;:39.65,&quot;top&quot;:126.93811023622047,&quot;width&quot;:890.15}"/>
</p:tagLst>
</file>

<file path=ppt/tags/tag33.xml><?xml version="1.0" encoding="utf-8"?>
<p:tagLst xmlns:p="http://schemas.openxmlformats.org/presentationml/2006/main">
  <p:tag name="KSO_WM_DIAGRAM_VIRTUALLY_FRAME" val="{&quot;height&quot;:333.1118897637795,&quot;left&quot;:39.65,&quot;top&quot;:126.93811023622047,&quot;width&quot;:890.15}"/>
</p:tagLst>
</file>

<file path=ppt/tags/tag34.xml><?xml version="1.0" encoding="utf-8"?>
<p:tagLst xmlns:p="http://schemas.openxmlformats.org/presentationml/2006/main">
  <p:tag name="KSO_WM_DIAGRAM_VIRTUALLY_FRAME" val="{&quot;height&quot;:333.1118897637795,&quot;left&quot;:39.65,&quot;top&quot;:126.93811023622047,&quot;width&quot;:890.15}"/>
</p:tagLst>
</file>

<file path=ppt/tags/tag35.xml><?xml version="1.0" encoding="utf-8"?>
<p:tagLst xmlns:p="http://schemas.openxmlformats.org/presentationml/2006/main">
  <p:tag name="KSO_WM_DIAGRAM_VIRTUALLY_FRAME" val="{&quot;height&quot;:333.1118897637795,&quot;left&quot;:39.65,&quot;top&quot;:126.93811023622047,&quot;width&quot;:890.15}"/>
</p:tagLst>
</file>

<file path=ppt/tags/tag36.xml><?xml version="1.0" encoding="utf-8"?>
<p:tagLst xmlns:p="http://schemas.openxmlformats.org/presentationml/2006/main">
  <p:tag name="KSO_WM_DIAGRAM_VIRTUALLY_FRAME" val="{&quot;height&quot;:333.1118897637795,&quot;left&quot;:39.65,&quot;top&quot;:126.93811023622047,&quot;width&quot;:890.15}"/>
</p:tagLst>
</file>

<file path=ppt/tags/tag37.xml><?xml version="1.0" encoding="utf-8"?>
<p:tagLst xmlns:p="http://schemas.openxmlformats.org/presentationml/2006/main">
  <p:tag name="KSO_WM_DIAGRAM_VIRTUALLY_FRAME" val="{&quot;height&quot;:333.1118897637795,&quot;left&quot;:39.65,&quot;top&quot;:126.93811023622047,&quot;width&quot;:890.15}"/>
</p:tagLst>
</file>

<file path=ppt/tags/tag38.xml><?xml version="1.0" encoding="utf-8"?>
<p:tagLst xmlns:p="http://schemas.openxmlformats.org/presentationml/2006/main">
  <p:tag name="KSO_WM_DIAGRAM_VIRTUALLY_FRAME" val="{&quot;height&quot;:333.1118897637795,&quot;left&quot;:39.65,&quot;top&quot;:126.93811023622047,&quot;width&quot;:890.15}"/>
</p:tagLst>
</file>

<file path=ppt/tags/tag39.xml><?xml version="1.0" encoding="utf-8"?>
<p:tagLst xmlns:p="http://schemas.openxmlformats.org/presentationml/2006/main">
  <p:tag name="KSO_WM_DIAGRAM_VIRTUALLY_FRAME" val="{&quot;height&quot;:333.1118897637795,&quot;left&quot;:39.65,&quot;top&quot;:126.93811023622047,&quot;width&quot;:890.15}"/>
</p:tagLst>
</file>

<file path=ppt/tags/tag4.xml><?xml version="1.0" encoding="utf-8"?>
<p:tagLst xmlns:p="http://schemas.openxmlformats.org/presentationml/2006/main">
  <p:tag name="KSO_WM_DIAGRAM_VIRTUALLY_FRAME" val="{&quot;height&quot;:333.1118897637795,&quot;left&quot;:39.65,&quot;top&quot;:126.93811023622047,&quot;width&quot;:890.15}"/>
</p:tagLst>
</file>

<file path=ppt/tags/tag40.xml><?xml version="1.0" encoding="utf-8"?>
<p:tagLst xmlns:p="http://schemas.openxmlformats.org/presentationml/2006/main">
  <p:tag name="KSO_WM_DIAGRAM_VIRTUALLY_FRAME" val="{&quot;height&quot;:333.1118897637795,&quot;left&quot;:39.65,&quot;top&quot;:126.93811023622047,&quot;width&quot;:890.15}"/>
</p:tagLst>
</file>

<file path=ppt/tags/tag41.xml><?xml version="1.0" encoding="utf-8"?>
<p:tagLst xmlns:p="http://schemas.openxmlformats.org/presentationml/2006/main">
  <p:tag name="TABLE_ENDDRAG_ORIGIN_RECT" val="881*369"/>
  <p:tag name="TABLE_ENDDRAG_RECT" val="43*120*881*369"/>
</p:tagLst>
</file>

<file path=ppt/tags/tag42.xml><?xml version="1.0" encoding="utf-8"?>
<p:tagLst xmlns:p="http://schemas.openxmlformats.org/presentationml/2006/main">
  <p:tag name="KSO_WM_UNIT_INDEX" val="7"/>
  <p:tag name="KSO_WM_UNIT_TYPE" val="f"/>
  <p:tag name="KSO_WM_UNIT_SUBTYPE" val="a"/>
  <p:tag name="KSO_WM_BEAUTIFY_FLAG" val="#wm#"/>
</p:tagLst>
</file>

<file path=ppt/tags/tag43.xml><?xml version="1.0" encoding="utf-8"?>
<p:tagLst xmlns:p="http://schemas.openxmlformats.org/presentationml/2006/main">
  <p:tag name="KSO_WM_UNIT_INDEX" val="6"/>
  <p:tag name="KSO_WM_UNIT_TYPE" val="β"/>
  <p:tag name="KSO_WM_BEAUTIFY_FLAG" val="#wm#"/>
</p:tagLst>
</file>

<file path=ppt/tags/tag44.xml><?xml version="1.0" encoding="utf-8"?>
<p:tagLst xmlns:p="http://schemas.openxmlformats.org/presentationml/2006/main">
  <p:tag name="KSO_WM_UNIT_INDEX" val="2"/>
  <p:tag name="KSO_WM_UNIT_TYPE" val="i"/>
  <p:tag name="KSO_WM_BEAUTIFY_FLAG" val="#wm#"/>
</p:tagLst>
</file>

<file path=ppt/tags/tag45.xml><?xml version="1.0" encoding="utf-8"?>
<p:tagLst xmlns:p="http://schemas.openxmlformats.org/presentationml/2006/main">
  <p:tag name="KSO_WM_UNIT_INDEX" val="9"/>
  <p:tag name="KSO_WM_UNIT_TYPE" val="f"/>
  <p:tag name="KSO_WM_UNIT_SUBTYPE" val="a"/>
  <p:tag name="KSO_WM_BEAUTIFY_FLAG" val="#wm#"/>
</p:tagLst>
</file>

<file path=ppt/tags/tag46.xml><?xml version="1.0" encoding="utf-8"?>
<p:tagLst xmlns:p="http://schemas.openxmlformats.org/presentationml/2006/main">
  <p:tag name="KSO_WM_UNIT_INDEX" val="1"/>
  <p:tag name="KSO_WM_UNIT_TYPE" val="a"/>
  <p:tag name="KSO_WM_BEAUTIFY_FLAG" val="#wm#"/>
  <p:tag name="KSO_WM_UNIT_TEXT" val="舒巴坦-度洛巴坦和其他酶抑制剂的区别？——增加覆盖D类酶"/>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ISCONTENTSTITLE" val="0"/>
  <p:tag name="KSO_WM_UNIT_ISNUMDGMTITLE" val="0"/>
  <p:tag name="KSO_WM_UNIT_PRESET_TEXT" val="单击此处编辑母版标题样式"/>
  <p:tag name="KSO_WM_UNIT_NOCLEAR" val="0"/>
  <p:tag name="KSO_WM_UNIT_VALUE" val="20"/>
</p:tagLst>
</file>

<file path=ppt/tags/tag47.xml><?xml version="1.0" encoding="utf-8"?>
<p:tagLst xmlns:p="http://schemas.openxmlformats.org/presentationml/2006/main">
  <p:tag name="KSO_WM_SLIDE_TYPE" val="text"/>
  <p:tag name="KSO_WM_BEAUTIFY_FLAG" val="#wm#"/>
  <p:tag name="KSO_WM_SLIDE_ID" val="custom20230983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983"/>
  <p:tag name="KSO_WM_SLIDE_SUBTYPE" val="pureTxt"/>
  <p:tag name="KSO_WM_SLIDE_SIZE" val="850*457"/>
  <p:tag name="KSO_WM_SLIDE_POSITION" val="54*28"/>
  <p:tag name="KSO_WM_SLIDE_LAYOUT" val="a_f"/>
  <p:tag name="KSO_WM_SLIDE_LAYOUT_CNT" val="1_1"/>
</p:tagLst>
</file>

<file path=ppt/tags/tag48.xml><?xml version="1.0" encoding="utf-8"?>
<p:tagLst xmlns:p="http://schemas.openxmlformats.org/presentationml/2006/main">
  <p:tag name="TABLE_ENDDRAG_ORIGIN_RECT" val="881*137"/>
  <p:tag name="TABLE_ENDDRAG_RECT" val="33*85*881*137"/>
</p:tagLst>
</file>

<file path=ppt/tags/tag49.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xml><?xml version="1.0" encoding="utf-8"?>
<p:tagLst xmlns:p="http://schemas.openxmlformats.org/presentationml/2006/main">
  <p:tag name="KSO_WM_DIAGRAM_VIRTUALLY_FRAME" val="{&quot;height&quot;:333.1118897637795,&quot;left&quot;:39.65,&quot;top&quot;:126.93811023622047,&quot;width&quot;:890.15}"/>
</p:tagLst>
</file>

<file path=ppt/tags/tag50.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1.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2.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3.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4.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5.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6.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6.xml><?xml version="1.0" encoding="utf-8"?>
<p:tagLst xmlns:p="http://schemas.openxmlformats.org/presentationml/2006/main">
  <p:tag name="KSO_WM_DIAGRAM_VIRTUALLY_FRAME" val="{&quot;height&quot;:333.1118897637795,&quot;left&quot;:39.65,&quot;top&quot;:126.93811023622047,&quot;width&quot;:890.15}"/>
</p:tagLst>
</file>

<file path=ppt/tags/tag7.xml><?xml version="1.0" encoding="utf-8"?>
<p:tagLst xmlns:p="http://schemas.openxmlformats.org/presentationml/2006/main">
  <p:tag name="KSO_WM_DIAGRAM_VIRTUALLY_FRAME" val="{&quot;height&quot;:333.1118897637795,&quot;left&quot;:39.65,&quot;top&quot;:126.93811023622047,&quot;width&quot;:890.15}"/>
</p:tagLst>
</file>

<file path=ppt/tags/tag8.xml><?xml version="1.0" encoding="utf-8"?>
<p:tagLst xmlns:p="http://schemas.openxmlformats.org/presentationml/2006/main">
  <p:tag name="KSO_WM_DIAGRAM_VIRTUALLY_FRAME" val="{&quot;height&quot;:333.1118897637795,&quot;left&quot;:39.65,&quot;top&quot;:126.93811023622047,&quot;width&quot;:890.15}"/>
</p:tagLst>
</file>

<file path=ppt/tags/tag9.xml><?xml version="1.0" encoding="utf-8"?>
<p:tagLst xmlns:p="http://schemas.openxmlformats.org/presentationml/2006/main">
  <p:tag name="KSO_WM_DIAGRAM_VIRTUALLY_FRAME" val="{&quot;height&quot;:333.1118897637795,&quot;left&quot;:39.65,&quot;top&quot;:126.93811023622047,&quot;width&quot;:890.15}"/>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DA2FF"/>
      </a:accent1>
      <a:accent2>
        <a:srgbClr val="3DD1FF"/>
      </a:accent2>
      <a:accent3>
        <a:srgbClr val="004FAC"/>
      </a:accent3>
      <a:accent4>
        <a:srgbClr val="4AA3FF"/>
      </a:accent4>
      <a:accent5>
        <a:srgbClr val="002B78"/>
      </a:accent5>
      <a:accent6>
        <a:srgbClr val="74CDFF"/>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19146</Words>
  <Application>WPS 演示</Application>
  <PresentationFormat>宽屏</PresentationFormat>
  <Paragraphs>1568</Paragraphs>
  <Slides>40</Slides>
  <Notes>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40</vt:i4>
      </vt:variant>
    </vt:vector>
  </HeadingPairs>
  <TitlesOfParts>
    <vt:vector size="56" baseType="lpstr">
      <vt:lpstr>Arial</vt:lpstr>
      <vt:lpstr>宋体</vt:lpstr>
      <vt:lpstr>Wingdings</vt:lpstr>
      <vt:lpstr>微软雅黑</vt:lpstr>
      <vt:lpstr>System Font Regular</vt:lpstr>
      <vt:lpstr>Vermin Vibes 2 Soft</vt:lpstr>
      <vt:lpstr>Wingdings</vt:lpstr>
      <vt:lpstr>Times New Roman</vt:lpstr>
      <vt:lpstr>Noto Sans</vt:lpstr>
      <vt:lpstr>Arial Unicode MS</vt:lpstr>
      <vt:lpstr>等线</vt:lpstr>
      <vt:lpstr>方正书宋_GBK</vt:lpstr>
      <vt:lpstr>Arial</vt:lpstr>
      <vt:lpstr>Pfizer Tomorrow</vt:lpstr>
      <vt:lpstr>Calibri</vt:lpstr>
      <vt:lpstr>Designed by OfficePLUS</vt:lpstr>
      <vt:lpstr>CRO临床新型抗菌药物的选择</vt:lpstr>
      <vt:lpstr>PowerPoint 演示文稿</vt:lpstr>
      <vt:lpstr>耐碳青霉烯类细菌（CRO）</vt:lpstr>
      <vt:lpstr>PowerPoint 演示文稿</vt:lpstr>
      <vt:lpstr>新型 β-内酰胺酶抑制剂</vt:lpstr>
      <vt:lpstr>氨曲南/阿维巴坦</vt:lpstr>
      <vt:lpstr>氨曲南-阿维巴坦全球获批情况和中国适应症</vt:lpstr>
      <vt:lpstr>PowerPoint 演示文稿</vt:lpstr>
      <vt:lpstr>氨曲南-阿维巴坦Ⅱa期/Ⅲ期研究结果表明： 具有良好的临床有效性和安全性</vt:lpstr>
      <vt:lpstr>氨曲南-阿维巴坦Ⅲ期(REVISIT)研究：ATM/AVI治疗由革兰氏阴性菌（包括产MBL的多重耐药菌）引起的严重感染的疗效、安全性和耐受性</vt:lpstr>
      <vt:lpstr>氨曲南-阿维巴坦Ⅲ期(REVISIT)研究结果显示：氨曲南-阿维巴坦±MTZ治疗cIAI及HAP/VAP患者的临床治愈率均与MER ± COL相当，28天全因死亡率更低</vt:lpstr>
      <vt:lpstr>PowerPoint 演示文稿</vt:lpstr>
      <vt:lpstr>亚胺培南/西司他丁/瑞来巴坦</vt:lpstr>
      <vt:lpstr>亚胺培南/西司他丁/瑞来巴坦是二氮杂双环辛烷酶抑制剂复合物</vt:lpstr>
      <vt:lpstr>亚胺培南/西司他丁/ 瑞来巴坦与黏菌素联合亚胺培南/西司他丁治疗亚胺培南耐药菌感染的疗效和安全性（三期）</vt:lpstr>
      <vt:lpstr>亚胺培南/西司他丁/瑞来巴坦与哌拉西林/他唑巴坦在成人HAP/VAP疗效和安全性对比</vt:lpstr>
      <vt:lpstr>PowerPoint 演示文稿</vt:lpstr>
      <vt:lpstr>舒巴坦-度洛巴坦</vt:lpstr>
      <vt:lpstr>PowerPoint 演示文稿</vt:lpstr>
      <vt:lpstr>度洛巴坦对β-内酰胺酶的抑制效力高于阿维巴坦</vt:lpstr>
      <vt:lpstr>PowerPoint 演示文稿</vt:lpstr>
      <vt:lpstr>PowerPoint 演示文稿</vt:lpstr>
      <vt:lpstr>PowerPoint 演示文稿</vt:lpstr>
      <vt:lpstr>IDSA 2024年最新指南推荐：舒巴坦-度洛巴坦为治疗CRAB感染的首选方案</vt:lpstr>
      <vt:lpstr>依拉环素</vt:lpstr>
      <vt:lpstr>新型四环素类药物：依拉环素</vt:lpstr>
      <vt:lpstr>PowerPoint 演示文稿</vt:lpstr>
      <vt:lpstr>PowerPoint 演示文稿</vt:lpstr>
      <vt:lpstr>PowerPoint 演示文稿</vt:lpstr>
      <vt:lpstr>头孢地尔 （头孢德罗）</vt:lpstr>
      <vt:lpstr>新型铁载体头孢菌素：头孢地尔</vt:lpstr>
      <vt:lpstr>PowerPoint 演示文稿</vt:lpstr>
      <vt:lpstr>头孢地尔的抗菌活性</vt:lpstr>
      <vt:lpstr>Ⅲ期临床研究（CREDIBLE-CR）：头孢地尔与最佳治疗方案治疗（BAT）由CRGNB引起的严重感染的效果及安全性对比</vt:lpstr>
      <vt:lpstr>头孢吡肟/他尼硼巴坦</vt:lpstr>
      <vt:lpstr>PowerPoint 演示文稿</vt:lpstr>
      <vt:lpstr>PowerPoint 演示文稿</vt:lpstr>
      <vt:lpstr>PowerPoint 演示文稿</vt:lpstr>
      <vt:lpstr>其他新型酶抑制剂复合制剂</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碳青霉烯暴露后 重症CRO感染的早期经验性诊疗</dc:title>
  <dc:creator>rick LI</dc:creator>
  <cp:lastModifiedBy>陈燊</cp:lastModifiedBy>
  <cp:revision>55</cp:revision>
  <dcterms:created xsi:type="dcterms:W3CDTF">1900-01-01T00:00:00Z</dcterms:created>
  <dcterms:modified xsi:type="dcterms:W3CDTF">2025-10-30T01:32:29Z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3FBAFDBBE1CB46048F4504F21227CB42_13</vt:lpwstr>
  </property>
  <property fmtid="{D5CDD505-2E9C-101B-9397-08002B2CF9AE}" pid="3" name="KSOProductBuildVer">
    <vt:lpwstr>2052-12.1.0.23125</vt:lpwstr>
  </property>
  <property fmtid="{D5CDD505-2E9C-101B-9397-08002B2CF9AE}" pid="4" name="MSIP_Label_fa6f01b5-c24b-4fa8-8e8f-cee31f47fe31_Enabled">
    <vt:lpwstr>true</vt:lpwstr>
  </property>
  <property fmtid="{D5CDD505-2E9C-101B-9397-08002B2CF9AE}" pid="5" name="MSIP_Label_fa6f01b5-c24b-4fa8-8e8f-cee31f47fe31_SetDate">
    <vt:lpwstr>2024-08-05T06:36:09Z</vt:lpwstr>
  </property>
  <property fmtid="{D5CDD505-2E9C-101B-9397-08002B2CF9AE}" pid="6" name="MSIP_Label_fa6f01b5-c24b-4fa8-8e8f-cee31f47fe31_Method">
    <vt:lpwstr>Privileged</vt:lpwstr>
  </property>
  <property fmtid="{D5CDD505-2E9C-101B-9397-08002B2CF9AE}" pid="7" name="MSIP_Label_fa6f01b5-c24b-4fa8-8e8f-cee31f47fe31_Name">
    <vt:lpwstr>fa6f01b5-c24b-4fa8-8e8f-cee31f47fe31</vt:lpwstr>
  </property>
  <property fmtid="{D5CDD505-2E9C-101B-9397-08002B2CF9AE}" pid="8" name="MSIP_Label_fa6f01b5-c24b-4fa8-8e8f-cee31f47fe31_SiteId">
    <vt:lpwstr>7a916015-20ae-4ad1-9170-eefd915e9272</vt:lpwstr>
  </property>
  <property fmtid="{D5CDD505-2E9C-101B-9397-08002B2CF9AE}" pid="9" name="MSIP_Label_fa6f01b5-c24b-4fa8-8e8f-cee31f47fe31_ActionId">
    <vt:lpwstr>cd1fa3d7-1dad-475a-b6c0-0c1e28717171</vt:lpwstr>
  </property>
  <property fmtid="{D5CDD505-2E9C-101B-9397-08002B2CF9AE}" pid="10" name="MSIP_Label_fa6f01b5-c24b-4fa8-8e8f-cee31f47fe31_ContentBits">
    <vt:lpwstr>0</vt:lpwstr>
  </property>
</Properties>
</file>